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78" r:id="rId9"/>
    <p:sldId id="262" r:id="rId10"/>
    <p:sldId id="279" r:id="rId11"/>
    <p:sldId id="264" r:id="rId12"/>
    <p:sldId id="265" r:id="rId13"/>
    <p:sldId id="266" r:id="rId14"/>
    <p:sldId id="276" r:id="rId15"/>
    <p:sldId id="275" r:id="rId16"/>
    <p:sldId id="277" r:id="rId17"/>
    <p:sldId id="280" r:id="rId18"/>
    <p:sldId id="281" r:id="rId19"/>
    <p:sldId id="267" r:id="rId20"/>
    <p:sldId id="268" r:id="rId21"/>
    <p:sldId id="269" r:id="rId22"/>
    <p:sldId id="270" r:id="rId23"/>
    <p:sldId id="271" r:id="rId24"/>
    <p:sldId id="272" r:id="rId2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12-4FAA-B617-9E203D718BB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12-4FAA-B617-9E203D718BB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12-4FAA-B617-9E203D718BB9}"/>
              </c:ext>
            </c:extLst>
          </c:dPt>
          <c:dLbls>
            <c:dLbl>
              <c:idx val="0"/>
              <c:layout>
                <c:manualLayout>
                  <c:x val="0.15277777777777779"/>
                  <c:y val="-6.01851851851851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A12-4FAA-B617-9E203D718BB9}"/>
                </c:ext>
              </c:extLst>
            </c:dLbl>
            <c:dLbl>
              <c:idx val="1"/>
              <c:layout>
                <c:manualLayout>
                  <c:x val="-0.10555555555555556"/>
                  <c:y val="0.1435185185185185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A12-4FAA-B617-9E203D718BB9}"/>
                </c:ext>
              </c:extLst>
            </c:dLbl>
            <c:dLbl>
              <c:idx val="2"/>
              <c:layout>
                <c:manualLayout>
                  <c:x val="-0.18611111111111114"/>
                  <c:y val="-4.629629629629629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A12-4FAA-B617-9E203D718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Sheet1!$H$44:$H$46</c:f>
              <c:strCache>
                <c:ptCount val="3"/>
                <c:pt idx="0">
                  <c:v>Very high prevalence </c:v>
                </c:pt>
                <c:pt idx="1">
                  <c:v>High prevalence</c:v>
                </c:pt>
                <c:pt idx="2">
                  <c:v>Moderate/ low prevalence</c:v>
                </c:pt>
              </c:strCache>
            </c:strRef>
          </c:cat>
          <c:val>
            <c:numRef>
              <c:f>Sheet1!$I$44:$I$46</c:f>
              <c:numCache>
                <c:formatCode>General</c:formatCode>
                <c:ptCount val="3"/>
                <c:pt idx="0">
                  <c:v>31</c:v>
                </c:pt>
                <c:pt idx="1">
                  <c:v>32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12-4FAA-B617-9E203D718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Prevalence of health risk factors indicators</a:t>
            </a:r>
          </a:p>
        </c:rich>
      </c:tx>
      <c:layout>
        <c:manualLayout>
          <c:xMode val="edge"/>
          <c:yMode val="edge"/>
          <c:x val="0.2844929567481157"/>
          <c:y val="5.1738107323850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5E4C-47F7-B30E-0449980CC84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E4C-47F7-B30E-0449980CC84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5E4C-47F7-B30E-0449980CC846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5E4C-47F7-B30E-0449980CC846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5E4C-47F7-B30E-0449980CC846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5E4C-47F7-B30E-0449980CC846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E4C-47F7-B30E-0449980CC846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4C-47F7-B30E-0449980CC846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5E4C-47F7-B30E-0449980CC84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5E4C-47F7-B30E-0449980CC846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5E4C-47F7-B30E-0449980CC846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E4C-47F7-B30E-0449980CC846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E4C-47F7-B30E-0449980CC846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4C-47F7-B30E-0449980CC846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4C-47F7-B30E-0449980CC846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4C-47F7-B30E-0449980CC846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5E4C-47F7-B30E-0449980CC846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4C-47F7-B30E-0449980CC846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E4C-47F7-B30E-0449980CC846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5E4C-47F7-B30E-0449980CC846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5E4C-47F7-B30E-0449980CC846}"/>
              </c:ext>
            </c:extLst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5E4C-47F7-B30E-0449980CC846}"/>
              </c:ext>
            </c:extLst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5E4C-47F7-B30E-0449980CC846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5E4C-47F7-B30E-0449980CC846}"/>
              </c:ext>
            </c:extLst>
          </c:dPt>
          <c:dPt>
            <c:idx val="2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5E4C-47F7-B30E-0449980CC846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4C-47F7-B30E-0449980CC846}"/>
              </c:ext>
            </c:extLst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E4C-47F7-B30E-0449980CC846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E4C-47F7-B30E-0449980CC846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E4C-47F7-B30E-0449980CC846}"/>
              </c:ext>
            </c:extLst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E4C-47F7-B30E-0449980CC846}"/>
              </c:ext>
            </c:extLst>
          </c:dPt>
          <c:dPt>
            <c:idx val="3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E4C-47F7-B30E-0449980CC846}"/>
              </c:ext>
            </c:extLst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E4C-47F7-B30E-0449980CC846}"/>
              </c:ext>
            </c:extLst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E4C-47F7-B30E-0449980CC846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E4C-47F7-B30E-0449980CC846}"/>
              </c:ext>
            </c:extLst>
          </c:dPt>
          <c:dPt>
            <c:idx val="3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E4C-47F7-B30E-0449980CC846}"/>
              </c:ext>
            </c:extLst>
          </c:dPt>
          <c:dPt>
            <c:idx val="3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5E4C-47F7-B30E-0449980CC846}"/>
              </c:ext>
            </c:extLst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5E4C-47F7-B30E-0449980CC846}"/>
              </c:ext>
            </c:extLst>
          </c:dPt>
          <c:dPt>
            <c:idx val="3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5E4C-47F7-B30E-0449980CC846}"/>
              </c:ext>
            </c:extLst>
          </c:dPt>
          <c:dPt>
            <c:idx val="3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5E4C-47F7-B30E-0449980CC846}"/>
              </c:ext>
            </c:extLst>
          </c:dPt>
          <c:dPt>
            <c:idx val="3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5E4C-47F7-B30E-0449980CC846}"/>
              </c:ext>
            </c:extLst>
          </c:dPt>
          <c:dPt>
            <c:idx val="4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5E4C-47F7-B30E-0449980CC846}"/>
              </c:ext>
            </c:extLst>
          </c:dPt>
          <c:dPt>
            <c:idx val="4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E4C-47F7-B30E-0449980CC846}"/>
              </c:ext>
            </c:extLst>
          </c:dPt>
          <c:dPt>
            <c:idx val="4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E4C-47F7-B30E-0449980CC846}"/>
              </c:ext>
            </c:extLst>
          </c:dPt>
          <c:dPt>
            <c:idx val="4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E4C-47F7-B30E-0449980CC846}"/>
              </c:ext>
            </c:extLst>
          </c:dPt>
          <c:cat>
            <c:multiLvlStrRef>
              <c:f>Sheet2!$A$1:$B$44</c:f>
              <c:multiLvlStrCache>
                <c:ptCount val="44"/>
                <c:lvl>
                  <c:pt idx="0">
                    <c:v> Very small/small in size </c:v>
                  </c:pt>
                  <c:pt idx="1">
                    <c:v>Low Birthweight</c:v>
                  </c:pt>
                  <c:pt idx="2">
                    <c:v>Anemia children 6-59 months</c:v>
                  </c:pt>
                  <c:pt idx="3">
                    <c:v>No food rich in vitamin A (6-23 months)</c:v>
                  </c:pt>
                  <c:pt idx="4">
                    <c:v>No minimum meal frequency (6-23 months)</c:v>
                  </c:pt>
                  <c:pt idx="5">
                    <c:v>No food rich in iron (6-23 months)</c:v>
                  </c:pt>
                  <c:pt idx="6">
                    <c:v>No minimum dietary diversity (6-23 months)</c:v>
                  </c:pt>
                  <c:pt idx="7">
                    <c:v>No minimum acceptable diet (6-23 months)</c:v>
                  </c:pt>
                  <c:pt idx="8">
                    <c:v>Physical violence is necessary </c:v>
                  </c:pt>
                  <c:pt idx="9">
                    <c:v>Children &lt;5 years left with inadequate care </c:v>
                  </c:pt>
                  <c:pt idx="10">
                    <c:v>Children not on the developmental track </c:v>
                  </c:pt>
                  <c:pt idx="11">
                    <c:v>Any violent discipline children 1-14 years</c:v>
                  </c:pt>
                  <c:pt idx="12">
                    <c:v>Smoking women 15-49</c:v>
                  </c:pt>
                  <c:pt idx="13">
                    <c:v>Anemia among women 15-49</c:v>
                  </c:pt>
                  <c:pt idx="14">
                    <c:v>Smoking men 15-49</c:v>
                  </c:pt>
                  <c:pt idx="15">
                    <c:v>Obesity /overweight among women 15-49</c:v>
                  </c:pt>
                  <c:pt idx="16">
                    <c:v>Never heard of pap test</c:v>
                  </c:pt>
                  <c:pt idx="17">
                    <c:v>No breast exam self or professional </c:v>
                  </c:pt>
                  <c:pt idx="18">
                    <c:v> Adolescent child bearing (&lt;18 years)</c:v>
                  </c:pt>
                  <c:pt idx="19">
                    <c:v>Women who does not own health care decision</c:v>
                  </c:pt>
                  <c:pt idx="20">
                    <c:v>Early marriage (&lt;18 years)</c:v>
                  </c:pt>
                  <c:pt idx="21">
                    <c:v>Multiparity (5+ children)</c:v>
                  </c:pt>
                  <c:pt idx="22">
                    <c:v>Consanguinity</c:v>
                  </c:pt>
                  <c:pt idx="23">
                    <c:v>Risky birth intervals (23 months)</c:v>
                  </c:pt>
                  <c:pt idx="24">
                    <c:v>No knowledge of HIV/AIDS </c:v>
                  </c:pt>
                  <c:pt idx="25">
                    <c:v>No Knowledge of MTCT </c:v>
                  </c:pt>
                  <c:pt idx="26">
                    <c:v>No knowledge of STI</c:v>
                  </c:pt>
                  <c:pt idx="27">
                    <c:v>Discriminatory attitudes against PLWH</c:v>
                  </c:pt>
                  <c:pt idx="28">
                    <c:v>No comprehensive knowledge of HIV for young  (15-24)</c:v>
                  </c:pt>
                  <c:pt idx="29">
                    <c:v>No comprehensive knowledge of HIV </c:v>
                  </c:pt>
                  <c:pt idx="30">
                    <c:v>No knowledge of HIV/AIDS </c:v>
                  </c:pt>
                  <c:pt idx="31">
                    <c:v>No Knowledge of MTCT</c:v>
                  </c:pt>
                  <c:pt idx="32">
                    <c:v>No knowledge of STI </c:v>
                  </c:pt>
                  <c:pt idx="33">
                    <c:v>Discriminatory attitudes against PLWH </c:v>
                  </c:pt>
                  <c:pt idx="34">
                    <c:v>No comprehensive knowledge of HIV</c:v>
                  </c:pt>
                  <c:pt idx="35">
                    <c:v>No comprehensive knowledge of HIV for young  (15-24)</c:v>
                  </c:pt>
                  <c:pt idx="36">
                    <c:v>Experience of physical violence in the past 12  months</c:v>
                  </c:pt>
                  <c:pt idx="37">
                    <c:v>Any form of spousal violence in the past 12 months</c:v>
                  </c:pt>
                  <c:pt idx="38">
                    <c:v>Experience of physical violence since 15 year of age </c:v>
                  </c:pt>
                  <c:pt idx="39">
                    <c:v>Any form of spousal violence in the ever</c:v>
                  </c:pt>
                  <c:pt idx="40">
                    <c:v>Not able to negotiate sexual intercourse </c:v>
                  </c:pt>
                  <c:pt idx="41">
                    <c:v>Agree to wife beating for at least one reason women 15-49</c:v>
                  </c:pt>
                  <c:pt idx="42">
                    <c:v>Women never sought help  against spousal violence </c:v>
                  </c:pt>
                  <c:pt idx="43">
                    <c:v>Agree to wife beating for at least one reason men 15-50</c:v>
                  </c:pt>
                </c:lvl>
                <c:lvl>
                  <c:pt idx="0">
                    <c:v>RF_Infant health</c:v>
                  </c:pt>
                  <c:pt idx="2">
                    <c:v>RF_ child nutrition</c:v>
                  </c:pt>
                  <c:pt idx="8">
                    <c:v>RF- Child development</c:v>
                  </c:pt>
                  <c:pt idx="12">
                    <c:v>RF_NCDs</c:v>
                  </c:pt>
                  <c:pt idx="18">
                    <c:v>RF_ Social RH</c:v>
                  </c:pt>
                  <c:pt idx="24">
                    <c:v>RF_ HIV/AIDS related (women)</c:v>
                  </c:pt>
                  <c:pt idx="30">
                    <c:v>RF_ HIV/AIDS related (men)</c:v>
                  </c:pt>
                  <c:pt idx="36">
                    <c:v>RF_Domestic violence related</c:v>
                  </c:pt>
                </c:lvl>
              </c:multiLvlStrCache>
            </c:multiLvlStrRef>
          </c:cat>
          <c:val>
            <c:numRef>
              <c:f>Sheet2!$C$1:$C$44</c:f>
              <c:numCache>
                <c:formatCode>General</c:formatCode>
                <c:ptCount val="44"/>
                <c:pt idx="0">
                  <c:v>13.7</c:v>
                </c:pt>
                <c:pt idx="1">
                  <c:v>16.7</c:v>
                </c:pt>
                <c:pt idx="2">
                  <c:v>32.4</c:v>
                </c:pt>
                <c:pt idx="3">
                  <c:v>32.799999999999997</c:v>
                </c:pt>
                <c:pt idx="4">
                  <c:v>37.799999999999997</c:v>
                </c:pt>
                <c:pt idx="5">
                  <c:v>40.4</c:v>
                </c:pt>
                <c:pt idx="6">
                  <c:v>48.6</c:v>
                </c:pt>
                <c:pt idx="7">
                  <c:v>76.5</c:v>
                </c:pt>
                <c:pt idx="8">
                  <c:v>13.9</c:v>
                </c:pt>
                <c:pt idx="9">
                  <c:v>16.399999999999999</c:v>
                </c:pt>
                <c:pt idx="10">
                  <c:v>29.3</c:v>
                </c:pt>
                <c:pt idx="11">
                  <c:v>81.3</c:v>
                </c:pt>
                <c:pt idx="12">
                  <c:v>12</c:v>
                </c:pt>
                <c:pt idx="13">
                  <c:v>42.6</c:v>
                </c:pt>
                <c:pt idx="14">
                  <c:v>47.8</c:v>
                </c:pt>
                <c:pt idx="15">
                  <c:v>54.1</c:v>
                </c:pt>
                <c:pt idx="16">
                  <c:v>35.299999999999997</c:v>
                </c:pt>
                <c:pt idx="17">
                  <c:v>79</c:v>
                </c:pt>
                <c:pt idx="18">
                  <c:v>5.2</c:v>
                </c:pt>
                <c:pt idx="19">
                  <c:v>7.9</c:v>
                </c:pt>
                <c:pt idx="20">
                  <c:v>20.8</c:v>
                </c:pt>
                <c:pt idx="21">
                  <c:v>23.5</c:v>
                </c:pt>
                <c:pt idx="22">
                  <c:v>27.5</c:v>
                </c:pt>
                <c:pt idx="23">
                  <c:v>29</c:v>
                </c:pt>
                <c:pt idx="24">
                  <c:v>5.5</c:v>
                </c:pt>
                <c:pt idx="25">
                  <c:v>50</c:v>
                </c:pt>
                <c:pt idx="26">
                  <c:v>66.099999999999994</c:v>
                </c:pt>
                <c:pt idx="27">
                  <c:v>87.4</c:v>
                </c:pt>
                <c:pt idx="28">
                  <c:v>92.2</c:v>
                </c:pt>
                <c:pt idx="29">
                  <c:v>93.4</c:v>
                </c:pt>
                <c:pt idx="30">
                  <c:v>10.9</c:v>
                </c:pt>
                <c:pt idx="31">
                  <c:v>58</c:v>
                </c:pt>
                <c:pt idx="32">
                  <c:v>66.8</c:v>
                </c:pt>
                <c:pt idx="33">
                  <c:v>89.7</c:v>
                </c:pt>
                <c:pt idx="34">
                  <c:v>90.8</c:v>
                </c:pt>
                <c:pt idx="35">
                  <c:v>91.9</c:v>
                </c:pt>
                <c:pt idx="36">
                  <c:v>14.4</c:v>
                </c:pt>
                <c:pt idx="37">
                  <c:v>20.399999999999999</c:v>
                </c:pt>
                <c:pt idx="38">
                  <c:v>20.8</c:v>
                </c:pt>
                <c:pt idx="39">
                  <c:v>25.9</c:v>
                </c:pt>
                <c:pt idx="40">
                  <c:v>32.9</c:v>
                </c:pt>
                <c:pt idx="41">
                  <c:v>46.2</c:v>
                </c:pt>
                <c:pt idx="42">
                  <c:v>67.2</c:v>
                </c:pt>
                <c:pt idx="43">
                  <c:v>69.099999999999994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8-4057-B845-5117D2164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40779071"/>
        <c:axId val="2040780319"/>
      </c:barChart>
      <c:catAx>
        <c:axId val="2040779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80319"/>
        <c:crosses val="autoZero"/>
        <c:auto val="1"/>
        <c:lblAlgn val="ctr"/>
        <c:lblOffset val="100"/>
        <c:noMultiLvlLbl val="0"/>
      </c:catAx>
      <c:valAx>
        <c:axId val="204078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79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Prevalence of health </a:t>
            </a:r>
            <a:r>
              <a:rPr lang="en-US" sz="2400" b="1" dirty="0" smtClean="0">
                <a:solidFill>
                  <a:schemeClr val="tx1"/>
                </a:solidFill>
              </a:rPr>
              <a:t>sector </a:t>
            </a:r>
            <a:r>
              <a:rPr lang="en-US" sz="2400" b="1" dirty="0">
                <a:solidFill>
                  <a:schemeClr val="tx1"/>
                </a:solidFill>
              </a:rPr>
              <a:t>indicators</a:t>
            </a:r>
          </a:p>
        </c:rich>
      </c:tx>
      <c:layout>
        <c:manualLayout>
          <c:xMode val="edge"/>
          <c:yMode val="edge"/>
          <c:x val="0.36063095019421154"/>
          <c:y val="1.1068771862273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9CE-4D3A-A56E-832B309F6BC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9CE-4D3A-A56E-832B309F6BC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9CE-4D3A-A56E-832B309F6BC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9CE-4D3A-A56E-832B309F6BC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9CE-4D3A-A56E-832B309F6BC1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9CE-4D3A-A56E-832B309F6BC1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49CE-4D3A-A56E-832B309F6BC1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9CE-4D3A-A56E-832B309F6BC1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9CE-4D3A-A56E-832B309F6BC1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9CE-4D3A-A56E-832B309F6BC1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9CE-4D3A-A56E-832B309F6BC1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9CE-4D3A-A56E-832B309F6BC1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49CE-4D3A-A56E-832B309F6BC1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9CE-4D3A-A56E-832B309F6BC1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49CE-4D3A-A56E-832B309F6BC1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9CE-4D3A-A56E-832B309F6BC1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CE-4D3A-A56E-832B309F6BC1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CE-4D3A-A56E-832B309F6BC1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49CE-4D3A-A56E-832B309F6BC1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9CE-4D3A-A56E-832B309F6BC1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CE-4D3A-A56E-832B309F6BC1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9CE-4D3A-A56E-832B309F6BC1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9CE-4D3A-A56E-832B309F6BC1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9CE-4D3A-A56E-832B309F6BC1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9CE-4D3A-A56E-832B309F6BC1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9CE-4D3A-A56E-832B309F6BC1}"/>
              </c:ext>
            </c:extLst>
          </c:dPt>
          <c:dPt>
            <c:idx val="2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CE-4D3A-A56E-832B309F6BC1}"/>
              </c:ext>
            </c:extLst>
          </c:dPt>
          <c:dPt>
            <c:idx val="2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CE-4D3A-A56E-832B309F6BC1}"/>
              </c:ext>
            </c:extLst>
          </c:dPt>
          <c:dPt>
            <c:idx val="2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CE-4D3A-A56E-832B309F6BC1}"/>
              </c:ext>
            </c:extLst>
          </c:dPt>
          <c:dPt>
            <c:idx val="2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CE-4D3A-A56E-832B309F6BC1}"/>
              </c:ext>
            </c:extLst>
          </c:dPt>
          <c:cat>
            <c:multiLvlStrRef>
              <c:f>Sheet3!$A$1:$B$30</c:f>
              <c:multiLvlStrCache>
                <c:ptCount val="30"/>
                <c:lvl>
                  <c:pt idx="0">
                    <c:v>No breastfeeding</c:v>
                  </c:pt>
                  <c:pt idx="1">
                    <c:v>No postnatal care for child</c:v>
                  </c:pt>
                  <c:pt idx="2">
                    <c:v>No postnatal check within the first 2 days of birth</c:v>
                  </c:pt>
                  <c:pt idx="3">
                    <c:v>No breastfeeding within 1 day of birth</c:v>
                  </c:pt>
                  <c:pt idx="4">
                    <c:v>Not receiving any age appropriate  vaccination 12-23 months</c:v>
                  </c:pt>
                  <c:pt idx="5">
                    <c:v>Not receiving all basic vaccination 12-23 months</c:v>
                  </c:pt>
                  <c:pt idx="6">
                    <c:v>No knowledge of ORS</c:v>
                  </c:pt>
                  <c:pt idx="7">
                    <c:v>Not receiving all age appropriate vaccination 12-23 months</c:v>
                  </c:pt>
                  <c:pt idx="8">
                    <c:v>Children with fever not seeking treatment or advise </c:v>
                  </c:pt>
                  <c:pt idx="9">
                    <c:v>Children with diarrhea not seeking treatment or advice</c:v>
                  </c:pt>
                  <c:pt idx="10">
                    <c:v>Not receiving vitamin A supplement (6-59 months)</c:v>
                  </c:pt>
                  <c:pt idx="11">
                    <c:v>Not receiving iron supplement (6-59 months)</c:v>
                  </c:pt>
                  <c:pt idx="12">
                    <c:v>No antenatal care </c:v>
                  </c:pt>
                  <c:pt idx="13">
                    <c:v>No antenatal care  regular</c:v>
                  </c:pt>
                  <c:pt idx="14">
                    <c:v>No postnatal care </c:v>
                  </c:pt>
                  <c:pt idx="15">
                    <c:v>No postnatal care &lt;2 days</c:v>
                  </c:pt>
                  <c:pt idx="16">
                    <c:v>No iron tablet during pregnancy</c:v>
                  </c:pt>
                  <c:pt idx="17">
                    <c:v>Cesarean section </c:v>
                  </c:pt>
                  <c:pt idx="18">
                    <c:v>Unmet need </c:v>
                  </c:pt>
                  <c:pt idx="19">
                    <c:v>Use of traditional methods</c:v>
                  </c:pt>
                  <c:pt idx="20">
                    <c:v>No use of contraceptives</c:v>
                  </c:pt>
                  <c:pt idx="21">
                    <c:v>Nonusers of FP did not discuss FP either with field workers or health facility</c:v>
                  </c:pt>
                  <c:pt idx="22">
                    <c:v>No premarital exam women</c:v>
                  </c:pt>
                  <c:pt idx="23">
                    <c:v>No premarital exam women's husband</c:v>
                  </c:pt>
                  <c:pt idx="24">
                    <c:v>No information on test place for HIV/AIDS men</c:v>
                  </c:pt>
                  <c:pt idx="25">
                    <c:v>No information on test place for HIV/AIDS women</c:v>
                  </c:pt>
                  <c:pt idx="26">
                    <c:v>Unavailability of female provider</c:v>
                  </c:pt>
                  <c:pt idx="27">
                    <c:v>Distance to health care facility</c:v>
                  </c:pt>
                  <c:pt idx="28">
                    <c:v>Unaffordability of the health care service</c:v>
                  </c:pt>
                  <c:pt idx="29">
                    <c:v>Need to take transportation</c:v>
                  </c:pt>
                </c:lvl>
                <c:lvl>
                  <c:pt idx="0">
                    <c:v>HP_Infant health</c:v>
                  </c:pt>
                  <c:pt idx="5">
                    <c:v>HSP_Child health</c:v>
                  </c:pt>
                  <c:pt idx="12">
                    <c:v>HSP_Maternal health</c:v>
                  </c:pt>
                  <c:pt idx="18">
                    <c:v>HSP_FP</c:v>
                  </c:pt>
                  <c:pt idx="22">
                    <c:v>HSP_Other RH</c:v>
                  </c:pt>
                  <c:pt idx="26">
                    <c:v>Health sector capacity</c:v>
                  </c:pt>
                </c:lvl>
              </c:multiLvlStrCache>
            </c:multiLvlStrRef>
          </c:cat>
          <c:val>
            <c:numRef>
              <c:f>Sheet3!$C$1:$C$30</c:f>
              <c:numCache>
                <c:formatCode>General</c:formatCode>
                <c:ptCount val="30"/>
                <c:pt idx="0">
                  <c:v>8.3000000000000007</c:v>
                </c:pt>
                <c:pt idx="1">
                  <c:v>13.1</c:v>
                </c:pt>
                <c:pt idx="2">
                  <c:v>14.1</c:v>
                </c:pt>
                <c:pt idx="3">
                  <c:v>17.399999999999999</c:v>
                </c:pt>
                <c:pt idx="4">
                  <c:v>6.9</c:v>
                </c:pt>
                <c:pt idx="5">
                  <c:v>14.3</c:v>
                </c:pt>
                <c:pt idx="6">
                  <c:v>17.5</c:v>
                </c:pt>
                <c:pt idx="7">
                  <c:v>19.5</c:v>
                </c:pt>
                <c:pt idx="8">
                  <c:v>31.6</c:v>
                </c:pt>
                <c:pt idx="9">
                  <c:v>45.6</c:v>
                </c:pt>
                <c:pt idx="10">
                  <c:v>72.5</c:v>
                </c:pt>
                <c:pt idx="11">
                  <c:v>87.3</c:v>
                </c:pt>
                <c:pt idx="12">
                  <c:v>2.4</c:v>
                </c:pt>
                <c:pt idx="13">
                  <c:v>7.9</c:v>
                </c:pt>
                <c:pt idx="14">
                  <c:v>12.4</c:v>
                </c:pt>
                <c:pt idx="15">
                  <c:v>16.600000000000001</c:v>
                </c:pt>
                <c:pt idx="16">
                  <c:v>22.1</c:v>
                </c:pt>
                <c:pt idx="17">
                  <c:v>25.8</c:v>
                </c:pt>
                <c:pt idx="18">
                  <c:v>11.7</c:v>
                </c:pt>
                <c:pt idx="19">
                  <c:v>18.899999999999999</c:v>
                </c:pt>
                <c:pt idx="20">
                  <c:v>38.799999999999997</c:v>
                </c:pt>
                <c:pt idx="21">
                  <c:v>73.900000000000006</c:v>
                </c:pt>
                <c:pt idx="22">
                  <c:v>46.8</c:v>
                </c:pt>
                <c:pt idx="23">
                  <c:v>48</c:v>
                </c:pt>
                <c:pt idx="24">
                  <c:v>59.6</c:v>
                </c:pt>
                <c:pt idx="25">
                  <c:v>72.8</c:v>
                </c:pt>
                <c:pt idx="26">
                  <c:v>20.100000000000001</c:v>
                </c:pt>
                <c:pt idx="27">
                  <c:v>22</c:v>
                </c:pt>
                <c:pt idx="28">
                  <c:v>22.1</c:v>
                </c:pt>
                <c:pt idx="29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0-4CE8-9787-1633C247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40779071"/>
        <c:axId val="2040780319"/>
      </c:barChart>
      <c:catAx>
        <c:axId val="2040779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9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80319"/>
        <c:crosses val="autoZero"/>
        <c:auto val="1"/>
        <c:lblAlgn val="ctr"/>
        <c:lblOffset val="100"/>
        <c:noMultiLvlLbl val="0"/>
      </c:catAx>
      <c:valAx>
        <c:axId val="2040780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779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0.02616</cdr:x>
      <cdr:y>0.3378</cdr:y>
    </cdr:from>
    <cdr:to>
      <cdr:x>0.99068</cdr:x>
      <cdr:y>0.33972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313384" y="2265966"/>
          <a:ext cx="11552349" cy="12879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0.02772</cdr:x>
      <cdr:y>0.41189</cdr:y>
    </cdr:from>
    <cdr:to>
      <cdr:x>1</cdr:x>
      <cdr:y>0.41189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34852" y="2614411"/>
          <a:ext cx="11745531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4EDE944-6067-458B-BCED-4D010B3648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F9EE573-7410-44A1-93E9-EB37D501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CF71-3980-4010-839B-8F9F16C20663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A69A-D633-4E5B-86A9-54CE9292CC07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3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FFE6-E464-4B5D-864D-9D1510F418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1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846B-94E0-42D7-A3AB-7CE5552B0256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6901-AF76-427B-8E39-A74ACD084AB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9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A88B-5A88-4249-BE59-6D9D3F792DA0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0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4F62-3FB3-495B-97FC-9827686DA170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86B3-623F-446B-A1A5-B72DB9B92F6E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5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C267-5ACF-441C-BD73-1B77489F11FE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4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4210-85D2-4CEB-9EFB-D9619A7A207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C2D1-4F60-484C-B365-DDD93E814B46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BAAA-60C4-43BD-9A1D-131E8AA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6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9144000" cy="3281363"/>
          </a:xfrm>
        </p:spPr>
        <p:txBody>
          <a:bodyPr>
            <a:normAutofit/>
          </a:bodyPr>
          <a:lstStyle/>
          <a:p>
            <a:r>
              <a:rPr lang="en-US" b="1" dirty="0" smtClean="0"/>
              <a:t>Health Inequalities in Jordan and their Social Determinants</a:t>
            </a:r>
            <a:br>
              <a:rPr lang="en-US" b="1" dirty="0" smtClean="0"/>
            </a:br>
            <a:endParaRPr lang="en-US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413715"/>
          </a:xfrm>
        </p:spPr>
        <p:txBody>
          <a:bodyPr>
            <a:noAutofit/>
          </a:bodyPr>
          <a:lstStyle/>
          <a:p>
            <a:r>
              <a:rPr lang="en-US" b="1" dirty="0"/>
              <a:t>Presented by</a:t>
            </a:r>
            <a:br>
              <a:rPr lang="en-US" b="1" dirty="0"/>
            </a:br>
            <a:r>
              <a:rPr lang="en-US" b="1" dirty="0"/>
              <a:t>Dr. Hoda Rashad</a:t>
            </a:r>
            <a:br>
              <a:rPr lang="en-US" b="1" dirty="0"/>
            </a:br>
            <a:r>
              <a:rPr lang="en-US" sz="2000" b="1" dirty="0" smtClean="0"/>
              <a:t>March, 2020</a:t>
            </a:r>
            <a:endParaRPr lang="en-US" sz="2000" dirty="0" smtClean="0"/>
          </a:p>
          <a:p>
            <a:r>
              <a:rPr lang="en-US" b="1" dirty="0" smtClean="0"/>
              <a:t>JPFHS, 2017</a:t>
            </a:r>
          </a:p>
          <a:p>
            <a:r>
              <a:rPr lang="en-US" b="1" dirty="0" smtClean="0"/>
              <a:t>Social Research Center/American University in Cairo</a:t>
            </a:r>
          </a:p>
          <a:p>
            <a:r>
              <a:rPr lang="en-US" b="1" dirty="0" smtClean="0"/>
              <a:t>Supported by</a:t>
            </a:r>
          </a:p>
          <a:p>
            <a:r>
              <a:rPr lang="en-US" b="1" dirty="0" smtClean="0"/>
              <a:t>WHO/Jordan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4CCA-D4A9-44C2-A2F8-922498498E03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969164"/>
              </p:ext>
            </p:extLst>
          </p:nvPr>
        </p:nvGraphicFramePr>
        <p:xfrm>
          <a:off x="-1" y="141668"/>
          <a:ext cx="12080383" cy="634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34867" y="2218408"/>
            <a:ext cx="117455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98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880" y="876822"/>
            <a:ext cx="10985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%No health </a:t>
            </a:r>
            <a:r>
              <a:rPr lang="en-US" sz="3200" dirty="0"/>
              <a:t>i</a:t>
            </a:r>
            <a:r>
              <a:rPr lang="en-US" sz="3200" dirty="0" smtClean="0"/>
              <a:t>nsurance coverage (15-49) = 44%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 smtClean="0"/>
              <a:t>Higher coverage of women than men		(58% vs 50%)</a:t>
            </a:r>
          </a:p>
          <a:p>
            <a:endParaRPr lang="en-US" sz="3200" dirty="0"/>
          </a:p>
          <a:p>
            <a:r>
              <a:rPr lang="en-US" sz="3200" dirty="0" smtClean="0"/>
              <a:t>More coverage in rural than urban areas	(75% vs 52%)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2993-817F-46F1-A94E-7256676AA3B5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8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717" y="676407"/>
            <a:ext cx="985798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200" b="1" dirty="0" smtClean="0"/>
              <a:t>Other Findings</a:t>
            </a:r>
          </a:p>
          <a:p>
            <a:pPr marL="0" lvl="1"/>
            <a:r>
              <a:rPr lang="en-US" sz="3200" b="1" cap="small" dirty="0" smtClean="0"/>
              <a:t>What </a:t>
            </a:r>
            <a:r>
              <a:rPr lang="en-US" sz="3200" b="1" cap="small" dirty="0"/>
              <a:t>is the distribution of health priorities for different social groups and which social group is the most vulnerable social group</a:t>
            </a:r>
            <a:r>
              <a:rPr lang="en-US" sz="3200" b="1" cap="small" dirty="0" smtClean="0"/>
              <a:t>?</a:t>
            </a:r>
          </a:p>
          <a:p>
            <a:pPr marL="457200" lvl="2"/>
            <a:r>
              <a:rPr lang="en-US" sz="3200" b="1" cap="small" dirty="0" smtClean="0"/>
              <a:t>(Most vulnerable, more than one social group with   relatively larger share)</a:t>
            </a:r>
          </a:p>
          <a:p>
            <a:pPr marL="457200" lvl="2"/>
            <a:endParaRPr lang="en-US" sz="3200" b="1" cap="small" dirty="0" smtClean="0"/>
          </a:p>
          <a:p>
            <a:pPr marL="0" lvl="1"/>
            <a:r>
              <a:rPr lang="en-US" sz="3200" b="1" cap="small" dirty="0" smtClean="0"/>
              <a:t>What </a:t>
            </a:r>
            <a:r>
              <a:rPr lang="en-US" sz="3200" b="1" cap="small" dirty="0"/>
              <a:t>is the distribution of severity of health inequality for different </a:t>
            </a:r>
            <a:r>
              <a:rPr lang="en-US" sz="3200" b="1" cap="small" dirty="0" err="1"/>
              <a:t>stratifier</a:t>
            </a:r>
            <a:r>
              <a:rPr lang="en-US" sz="3200" b="1" cap="small" dirty="0"/>
              <a:t> and which </a:t>
            </a:r>
            <a:r>
              <a:rPr lang="en-US" sz="3200" b="1" cap="small" dirty="0" err="1"/>
              <a:t>stratifier</a:t>
            </a:r>
            <a:r>
              <a:rPr lang="en-US" sz="3200" b="1" cap="small" dirty="0"/>
              <a:t> is more severely unequal?</a:t>
            </a:r>
            <a:r>
              <a:rPr lang="en-US" b="1" cap="small" dirty="0"/>
              <a:t> </a:t>
            </a:r>
            <a:endParaRPr lang="en-US" b="1" cap="small" dirty="0" smtClean="0"/>
          </a:p>
          <a:p>
            <a:pPr marL="0" lvl="1"/>
            <a:endParaRPr lang="en-US" b="1" cap="small" dirty="0"/>
          </a:p>
          <a:p>
            <a:pPr marL="0" lvl="1"/>
            <a:r>
              <a:rPr lang="en-US" sz="3200" b="1" cap="small" smtClean="0"/>
              <a:t>What </a:t>
            </a:r>
            <a:r>
              <a:rPr lang="en-US" sz="3200" b="1" cap="small" dirty="0"/>
              <a:t>are the trends </a:t>
            </a:r>
            <a:r>
              <a:rPr lang="en-US" sz="3200" b="1" cap="small" dirty="0" smtClean="0"/>
              <a:t>in prevalence and inequality summary </a:t>
            </a:r>
            <a:r>
              <a:rPr lang="en-US" sz="3200" b="1" cap="small" dirty="0"/>
              <a:t>measures </a:t>
            </a:r>
            <a:r>
              <a:rPr lang="en-US" sz="3200" b="1" cap="small" dirty="0" smtClean="0"/>
              <a:t>between </a:t>
            </a:r>
            <a:r>
              <a:rPr lang="en-US" sz="3200" b="1" cap="small" dirty="0"/>
              <a:t>2012 and 2017? </a:t>
            </a:r>
          </a:p>
          <a:p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3584-8B5B-48B2-929D-AAD391CAC38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0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1"/>
            <a:ext cx="1167112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Selected Findings of Inequalities</a:t>
            </a: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Generally speaking </a:t>
            </a:r>
            <a:r>
              <a:rPr lang="en-US" sz="3200" dirty="0" smtClean="0"/>
              <a:t>the summary measures of inequality in Jordan is much lower than other Arab countries (4 other Arab countries)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 number of indicators show severe inequality. The education and governorates reflect more severe inequality than wealth and nationality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EDF6-0BBC-4227-BE1A-8B81F3017434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0"/>
            <a:ext cx="11806518" cy="3331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Summary Measures of Inequality: </a:t>
            </a:r>
          </a:p>
          <a:p>
            <a:r>
              <a:rPr lang="en-US" sz="2800" b="1" dirty="0" smtClean="0"/>
              <a:t>Average measure of the difference between the actual burden of ill health of the social group </a:t>
            </a:r>
            <a:r>
              <a:rPr lang="en-US" sz="2800" b="1" u="sng" dirty="0" smtClean="0"/>
              <a:t>given their size</a:t>
            </a:r>
            <a:r>
              <a:rPr lang="en-US" sz="2800" b="1" dirty="0" smtClean="0"/>
              <a:t> and the expected burden if they are exposed to equal levels.</a:t>
            </a:r>
          </a:p>
          <a:p>
            <a:r>
              <a:rPr lang="en-US" sz="2800" b="1" dirty="0" smtClean="0"/>
              <a:t>Average excess burden that needs to be addressed</a:t>
            </a:r>
          </a:p>
          <a:p>
            <a:r>
              <a:rPr lang="en-US" sz="2800" b="1" dirty="0" smtClean="0"/>
              <a:t>They move discussion from: Targeting to achieving a fair distribution 					       inequality to inequity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423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51164"/>
              </p:ext>
            </p:extLst>
          </p:nvPr>
        </p:nvGraphicFramePr>
        <p:xfrm>
          <a:off x="6250675" y="570817"/>
          <a:ext cx="5677469" cy="5758005"/>
        </p:xfrm>
        <a:graphic>
          <a:graphicData uri="http://schemas.openxmlformats.org/drawingml/2006/table">
            <a:tbl>
              <a:tblPr firstRow="1" firstCol="1" bandRow="1"/>
              <a:tblGrid>
                <a:gridCol w="831547">
                  <a:extLst>
                    <a:ext uri="{9D8B030D-6E8A-4147-A177-3AD203B41FA5}">
                      <a16:colId xmlns:a16="http://schemas.microsoft.com/office/drawing/2014/main" val="3260730121"/>
                    </a:ext>
                  </a:extLst>
                </a:gridCol>
                <a:gridCol w="3271684">
                  <a:extLst>
                    <a:ext uri="{9D8B030D-6E8A-4147-A177-3AD203B41FA5}">
                      <a16:colId xmlns:a16="http://schemas.microsoft.com/office/drawing/2014/main" val="2899304846"/>
                    </a:ext>
                  </a:extLst>
                </a:gridCol>
                <a:gridCol w="501433">
                  <a:extLst>
                    <a:ext uri="{9D8B030D-6E8A-4147-A177-3AD203B41FA5}">
                      <a16:colId xmlns:a16="http://schemas.microsoft.com/office/drawing/2014/main" val="1778438060"/>
                    </a:ext>
                  </a:extLst>
                </a:gridCol>
                <a:gridCol w="357217">
                  <a:extLst>
                    <a:ext uri="{9D8B030D-6E8A-4147-A177-3AD203B41FA5}">
                      <a16:colId xmlns:a16="http://schemas.microsoft.com/office/drawing/2014/main" val="2246897259"/>
                    </a:ext>
                  </a:extLst>
                </a:gridCol>
                <a:gridCol w="357794">
                  <a:extLst>
                    <a:ext uri="{9D8B030D-6E8A-4147-A177-3AD203B41FA5}">
                      <a16:colId xmlns:a16="http://schemas.microsoft.com/office/drawing/2014/main" val="3949768234"/>
                    </a:ext>
                  </a:extLst>
                </a:gridCol>
                <a:gridCol w="357794">
                  <a:extLst>
                    <a:ext uri="{9D8B030D-6E8A-4147-A177-3AD203B41FA5}">
                      <a16:colId xmlns:a16="http://schemas.microsoft.com/office/drawing/2014/main" val="3126174953"/>
                    </a:ext>
                  </a:extLst>
                </a:gridCol>
              </a:tblGrid>
              <a:tr h="3338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aspects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Inequality summary measure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84136"/>
                  </a:ext>
                </a:extLst>
              </a:tr>
              <a:tr h="669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663643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Social RH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Adolescent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bearing (&lt;18 years)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-46.2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-35.5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73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Women who does not own health care decision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58666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Early marriage (&lt;18 years)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66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Multiparity (5+ children)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8585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Consanguinity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7537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Risky birth intervals (23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67511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HIV/AIDS related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888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MTCT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-1.3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398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STI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1722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Discriminatory attitudes against PLWH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1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4391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039059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HIV/AIDS related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80046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MTCT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0891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knowledge of STI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64306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Discriminatory attitudes against PLWH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77107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22123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42743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RF_Domestic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violence related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Experience of physical violence in the past 12  months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77891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form of spousal violence in the past 12 months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2330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Experience of physical violence since 15 year of age 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8417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form of spousal violence in the ever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438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 able to negotiate sexual intercourse 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846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Agree to wife beating for at least one reason women 15-49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8399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Women never sought help  against spousal violence 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65995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Agree to wife beating for at least one reason men 15-50</a:t>
                      </a: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841" marR="2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0861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70306"/>
              </p:ext>
            </p:extLst>
          </p:nvPr>
        </p:nvGraphicFramePr>
        <p:xfrm>
          <a:off x="209789" y="570817"/>
          <a:ext cx="5726987" cy="5895208"/>
        </p:xfrm>
        <a:graphic>
          <a:graphicData uri="http://schemas.openxmlformats.org/drawingml/2006/table">
            <a:tbl>
              <a:tblPr firstRow="1" firstCol="1" bandRow="1"/>
              <a:tblGrid>
                <a:gridCol w="891150">
                  <a:extLst>
                    <a:ext uri="{9D8B030D-6E8A-4147-A177-3AD203B41FA5}">
                      <a16:colId xmlns:a16="http://schemas.microsoft.com/office/drawing/2014/main" val="2256680410"/>
                    </a:ext>
                  </a:extLst>
                </a:gridCol>
                <a:gridCol w="3393341">
                  <a:extLst>
                    <a:ext uri="{9D8B030D-6E8A-4147-A177-3AD203B41FA5}">
                      <a16:colId xmlns:a16="http://schemas.microsoft.com/office/drawing/2014/main" val="2702007620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362449917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32447270"/>
                    </a:ext>
                  </a:extLst>
                </a:gridCol>
                <a:gridCol w="360914">
                  <a:extLst>
                    <a:ext uri="{9D8B030D-6E8A-4147-A177-3AD203B41FA5}">
                      <a16:colId xmlns:a16="http://schemas.microsoft.com/office/drawing/2014/main" val="3402440320"/>
                    </a:ext>
                  </a:extLst>
                </a:gridCol>
                <a:gridCol w="360914">
                  <a:extLst>
                    <a:ext uri="{9D8B030D-6E8A-4147-A177-3AD203B41FA5}">
                      <a16:colId xmlns:a16="http://schemas.microsoft.com/office/drawing/2014/main" val="3565790766"/>
                    </a:ext>
                  </a:extLst>
                </a:gridCol>
              </a:tblGrid>
              <a:tr h="33560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aspects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Inequality summary measure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09977"/>
                  </a:ext>
                </a:extLst>
              </a:tr>
              <a:tr h="530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Gov.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Educ.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Nation.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002960"/>
                  </a:ext>
                </a:extLst>
              </a:tr>
              <a:tr h="20116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Child mortality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Neonatal mortality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20394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Infant mortality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2992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Under 5 mortality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57616"/>
                  </a:ext>
                </a:extLst>
              </a:tr>
              <a:tr h="20116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RF_Infant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health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Very small/small in size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30453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Birthweight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47630"/>
                  </a:ext>
                </a:extLst>
              </a:tr>
              <a:tr h="201168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 child nutrition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Anemia children 6-59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39625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food rich in vitamin A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66199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meal frequency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268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food rich in iron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22205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dietary diversity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163824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acceptable diet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708657"/>
                  </a:ext>
                </a:extLst>
              </a:tr>
              <a:tr h="20116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RF- Child development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Physical violence is necessary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46434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&lt;5 years left with inadequate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11637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not on the developmental track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85887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Any violent discipline children 1-14 years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618108"/>
                  </a:ext>
                </a:extLst>
              </a:tr>
              <a:tr h="20116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Diabetes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(18+ years/ 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6425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(18+ years/ 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4773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(60+ years/ 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92128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Diabetes (60+ years/ 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32381"/>
                  </a:ext>
                </a:extLst>
              </a:tr>
              <a:tr h="201168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RF_NCDs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women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50047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Anemia among women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14103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11835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Obesity /overweight among women 15-49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2846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Never heard of pap test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03032"/>
                  </a:ext>
                </a:extLst>
              </a:tr>
              <a:tr h="201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 exam self or professional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180" marR="31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0543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11915" y="0"/>
            <a:ext cx="9968178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cap="all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inequality summary </a:t>
            </a:r>
            <a:r>
              <a:rPr lang="en-US" sz="2400" b="1" cap="all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measures for health indicator </a:t>
            </a:r>
            <a:r>
              <a:rPr lang="en-US" sz="2400" b="1" cap="all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all stratifiers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0988" y="6466025"/>
            <a:ext cx="10408024" cy="420327"/>
            <a:chOff x="510988" y="6466025"/>
            <a:chExt cx="10408024" cy="420327"/>
          </a:xfrm>
        </p:grpSpPr>
        <p:sp>
          <p:nvSpPr>
            <p:cNvPr id="2" name="Rounded Rectangle 1"/>
            <p:cNvSpPr/>
            <p:nvPr/>
          </p:nvSpPr>
          <p:spPr>
            <a:xfrm>
              <a:off x="510988" y="6566566"/>
              <a:ext cx="600927" cy="2286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189406" y="6548315"/>
              <a:ext cx="600927" cy="2286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68592" y="6599631"/>
              <a:ext cx="600927" cy="228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11915" y="6466025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</a:t>
              </a:r>
              <a:r>
                <a:rPr lang="en-US" dirty="0" smtClean="0"/>
                <a:t>ery high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3647" y="6517020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high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089409" y="6477949"/>
              <a:ext cx="1829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oderate/ low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166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2388" y="295835"/>
            <a:ext cx="114757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Alongside </a:t>
            </a:r>
            <a:r>
              <a:rPr lang="en-US" sz="3200" dirty="0"/>
              <a:t>improvements in health, severity of inequality </a:t>
            </a:r>
            <a:r>
              <a:rPr lang="en-US" sz="3200" dirty="0" smtClean="0"/>
              <a:t>increases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dirty="0"/>
              <a:t>		</a:t>
            </a:r>
            <a:endParaRPr lang="en-US" dirty="0" smtClean="0"/>
          </a:p>
          <a:p>
            <a:pPr algn="ctr"/>
            <a:endParaRPr lang="en-US" sz="3600" b="1" cap="all" dirty="0"/>
          </a:p>
          <a:p>
            <a:pPr algn="ctr"/>
            <a:r>
              <a:rPr lang="en-US" sz="3600" b="1" cap="all" dirty="0" smtClean="0"/>
              <a:t>Benefits </a:t>
            </a:r>
            <a:r>
              <a:rPr lang="en-US" sz="3600" b="1" cap="all" dirty="0"/>
              <a:t>not </a:t>
            </a:r>
            <a:r>
              <a:rPr lang="en-US" sz="3600" b="1" cap="all" dirty="0" smtClean="0"/>
              <a:t>equally shared </a:t>
            </a:r>
            <a:endParaRPr lang="en-US" sz="3600" b="1" cap="all" dirty="0"/>
          </a:p>
        </p:txBody>
      </p:sp>
    </p:spTree>
    <p:extLst>
      <p:ext uri="{BB962C8B-B14F-4D97-AF65-F5344CB8AC3E}">
        <p14:creationId xmlns:p14="http://schemas.microsoft.com/office/powerpoint/2010/main" val="228331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0390"/>
              </p:ext>
            </p:extLst>
          </p:nvPr>
        </p:nvGraphicFramePr>
        <p:xfrm>
          <a:off x="109180" y="862967"/>
          <a:ext cx="5882186" cy="5885896"/>
        </p:xfrm>
        <a:graphic>
          <a:graphicData uri="http://schemas.openxmlformats.org/drawingml/2006/table">
            <a:tbl>
              <a:tblPr firstRow="1" firstCol="1" bandRow="1"/>
              <a:tblGrid>
                <a:gridCol w="846163">
                  <a:extLst>
                    <a:ext uri="{9D8B030D-6E8A-4147-A177-3AD203B41FA5}">
                      <a16:colId xmlns:a16="http://schemas.microsoft.com/office/drawing/2014/main" val="2027106867"/>
                    </a:ext>
                  </a:extLst>
                </a:gridCol>
                <a:gridCol w="3419097">
                  <a:extLst>
                    <a:ext uri="{9D8B030D-6E8A-4147-A177-3AD203B41FA5}">
                      <a16:colId xmlns:a16="http://schemas.microsoft.com/office/drawing/2014/main" val="1996894641"/>
                    </a:ext>
                  </a:extLst>
                </a:gridCol>
                <a:gridCol w="322371">
                  <a:extLst>
                    <a:ext uri="{9D8B030D-6E8A-4147-A177-3AD203B41FA5}">
                      <a16:colId xmlns:a16="http://schemas.microsoft.com/office/drawing/2014/main" val="2128627501"/>
                    </a:ext>
                  </a:extLst>
                </a:gridCol>
                <a:gridCol w="406981">
                  <a:extLst>
                    <a:ext uri="{9D8B030D-6E8A-4147-A177-3AD203B41FA5}">
                      <a16:colId xmlns:a16="http://schemas.microsoft.com/office/drawing/2014/main" val="820601703"/>
                    </a:ext>
                  </a:extLst>
                </a:gridCol>
                <a:gridCol w="443787">
                  <a:extLst>
                    <a:ext uri="{9D8B030D-6E8A-4147-A177-3AD203B41FA5}">
                      <a16:colId xmlns:a16="http://schemas.microsoft.com/office/drawing/2014/main" val="133218205"/>
                    </a:ext>
                  </a:extLst>
                </a:gridCol>
                <a:gridCol w="443787">
                  <a:extLst>
                    <a:ext uri="{9D8B030D-6E8A-4147-A177-3AD203B41FA5}">
                      <a16:colId xmlns:a16="http://schemas.microsoft.com/office/drawing/2014/main" val="1934006166"/>
                    </a:ext>
                  </a:extLst>
                </a:gridCol>
              </a:tblGrid>
              <a:tr h="8925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Subcategory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Stratifiers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00583"/>
                  </a:ext>
                </a:extLst>
              </a:tr>
              <a:tr h="178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Nationality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63324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 nutrition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acceptable diet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5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minimum dietary diversity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0897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food rich in iron (6-23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45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RF_Child development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Any violent discipline children 1-14 years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2390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RF_NCDs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 exam self or professional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0717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Obesity /overweight among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07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-1.3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397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Anemia among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32157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RF_HIV/AIDS related (women)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068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763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Discriminatory attitudes against PLWH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755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STI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210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MTCT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899608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RH_HIV/AIDS related (men)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 for young  (15-24)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86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comprehensive knowledge of HIV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136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Discriminatory attitudes against PLWH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097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STI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851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MTCT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61865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RF_Domestic violence related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Agree to wife beating for at least one reason men 15-50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23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Women never sought help  against spousal violence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035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Agree to wife beating for at least one reason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1518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 _Child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iron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5245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vitamin A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858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with diarrhea not seeking treatment or advice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7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HSP_FP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Nonusers of FP did not discuss FP either with field workers or health facility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4106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HSP_Other RH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women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10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men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8048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women's husband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381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54099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insurance coverage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men (15-49)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138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women (15-49)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953" marR="36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2657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05279"/>
              </p:ext>
            </p:extLst>
          </p:nvPr>
        </p:nvGraphicFramePr>
        <p:xfrm>
          <a:off x="6412519" y="968411"/>
          <a:ext cx="5665749" cy="5425515"/>
        </p:xfrm>
        <a:graphic>
          <a:graphicData uri="http://schemas.openxmlformats.org/drawingml/2006/table">
            <a:tbl>
              <a:tblPr firstRow="1" firstCol="1" bandRow="1"/>
              <a:tblGrid>
                <a:gridCol w="871221">
                  <a:extLst>
                    <a:ext uri="{9D8B030D-6E8A-4147-A177-3AD203B41FA5}">
                      <a16:colId xmlns:a16="http://schemas.microsoft.com/office/drawing/2014/main" val="3997952441"/>
                    </a:ext>
                  </a:extLst>
                </a:gridCol>
                <a:gridCol w="3053698">
                  <a:extLst>
                    <a:ext uri="{9D8B030D-6E8A-4147-A177-3AD203B41FA5}">
                      <a16:colId xmlns:a16="http://schemas.microsoft.com/office/drawing/2014/main" val="2765520589"/>
                    </a:ext>
                  </a:extLst>
                </a:gridCol>
                <a:gridCol w="356499">
                  <a:extLst>
                    <a:ext uri="{9D8B030D-6E8A-4147-A177-3AD203B41FA5}">
                      <a16:colId xmlns:a16="http://schemas.microsoft.com/office/drawing/2014/main" val="344844049"/>
                    </a:ext>
                  </a:extLst>
                </a:gridCol>
                <a:gridCol w="466884">
                  <a:extLst>
                    <a:ext uri="{9D8B030D-6E8A-4147-A177-3AD203B41FA5}">
                      <a16:colId xmlns:a16="http://schemas.microsoft.com/office/drawing/2014/main" val="328737574"/>
                    </a:ext>
                  </a:extLst>
                </a:gridCol>
                <a:gridCol w="466884">
                  <a:extLst>
                    <a:ext uri="{9D8B030D-6E8A-4147-A177-3AD203B41FA5}">
                      <a16:colId xmlns:a16="http://schemas.microsoft.com/office/drawing/2014/main" val="2609766531"/>
                    </a:ext>
                  </a:extLst>
                </a:gridCol>
                <a:gridCol w="450563">
                  <a:extLst>
                    <a:ext uri="{9D8B030D-6E8A-4147-A177-3AD203B41FA5}">
                      <a16:colId xmlns:a16="http://schemas.microsoft.com/office/drawing/2014/main" val="2293698350"/>
                    </a:ext>
                  </a:extLst>
                </a:gridCol>
              </a:tblGrid>
              <a:tr h="23331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 group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Stratifiers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567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Nationality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554750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RF_Child development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&lt;5 years left with inadequate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9234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Physical violence is necessary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0202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RF_NCDs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Smoking women 15-49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8298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Women who does not own health care decision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713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Adolescent child bearing (&lt;18 years)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-46.2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-35.5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56719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RH_HIV/AIDS related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4550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HIV/AIDS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321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RF_Domestic violence related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Experience of physical violence in the past 12 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12411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 infant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 within 1 day of birth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81854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check within the first 2 days of birth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253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for child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7964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943652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HSP_Child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age appropriate vaccination 12-23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0485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ORS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98250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basic vaccination 12-23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447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any age appropriate  vaccination 12-23 months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6553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HSP_Maternal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&lt;2 days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74107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1111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 regular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926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91958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HSP_FP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Use of traditional methods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5758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Unmet need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09" marR="59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03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415965" y="512222"/>
            <a:ext cx="2829429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Moderate P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revalence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ndicators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930" y="386752"/>
            <a:ext cx="307642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Very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revalence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ndicators 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180" y="0"/>
            <a:ext cx="120828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Inequality measures and their severity classification for the health </a:t>
            </a:r>
            <a:r>
              <a:rPr lang="en-US" sz="2000" cap="al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indicators</a:t>
            </a:r>
          </a:p>
          <a:p>
            <a:pPr algn="ctr"/>
            <a:r>
              <a:rPr lang="en-US" sz="2000" cap="al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their prevalence classification</a:t>
            </a:r>
            <a:endParaRPr lang="en-US" sz="2000" cap="all" dirty="0"/>
          </a:p>
        </p:txBody>
      </p:sp>
      <p:grpSp>
        <p:nvGrpSpPr>
          <p:cNvPr id="7" name="Group 6"/>
          <p:cNvGrpSpPr/>
          <p:nvPr/>
        </p:nvGrpSpPr>
        <p:grpSpPr>
          <a:xfrm>
            <a:off x="510988" y="6466025"/>
            <a:ext cx="9694236" cy="420327"/>
            <a:chOff x="510988" y="6466025"/>
            <a:chExt cx="9694236" cy="420327"/>
          </a:xfrm>
        </p:grpSpPr>
        <p:sp>
          <p:nvSpPr>
            <p:cNvPr id="8" name="Rounded Rectangle 7"/>
            <p:cNvSpPr/>
            <p:nvPr/>
          </p:nvSpPr>
          <p:spPr>
            <a:xfrm>
              <a:off x="510988" y="6566566"/>
              <a:ext cx="600927" cy="2286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189406" y="6548315"/>
              <a:ext cx="600927" cy="2286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68592" y="6599631"/>
              <a:ext cx="600927" cy="228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11915" y="6466025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severe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3647" y="6517020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moderate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089409" y="6477949"/>
              <a:ext cx="1115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7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5082" y="1183341"/>
            <a:ext cx="97760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Increasing in degree of severity bet 2012 and 2017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governorate            46 indicators out of 85 increased</a:t>
            </a:r>
          </a:p>
          <a:p>
            <a:endParaRPr lang="en-US" sz="3200" dirty="0"/>
          </a:p>
          <a:p>
            <a:r>
              <a:rPr lang="en-US" sz="3200" dirty="0" smtClean="0"/>
              <a:t>	wealth, education          25,20 indicators increased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55141" y="2514600"/>
            <a:ext cx="76648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14364" y="3460377"/>
            <a:ext cx="76648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36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11289"/>
              </p:ext>
            </p:extLst>
          </p:nvPr>
        </p:nvGraphicFramePr>
        <p:xfrm>
          <a:off x="2324432" y="369332"/>
          <a:ext cx="7628300" cy="6289842"/>
        </p:xfrm>
        <a:graphic>
          <a:graphicData uri="http://schemas.openxmlformats.org/drawingml/2006/table">
            <a:tbl>
              <a:tblPr firstRow="1" firstCol="1" bandRow="1"/>
              <a:tblGrid>
                <a:gridCol w="1010463">
                  <a:extLst>
                    <a:ext uri="{9D8B030D-6E8A-4147-A177-3AD203B41FA5}">
                      <a16:colId xmlns:a16="http://schemas.microsoft.com/office/drawing/2014/main" val="2735885212"/>
                    </a:ext>
                  </a:extLst>
                </a:gridCol>
                <a:gridCol w="3586449">
                  <a:extLst>
                    <a:ext uri="{9D8B030D-6E8A-4147-A177-3AD203B41FA5}">
                      <a16:colId xmlns:a16="http://schemas.microsoft.com/office/drawing/2014/main" val="2496474054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1986496601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3149516307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504225821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val="3608389604"/>
                    </a:ext>
                  </a:extLst>
                </a:gridCol>
              </a:tblGrid>
              <a:tr h="1706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aspects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indicator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Inequality summary measure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65421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Wealth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Nation.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78162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HP_Infant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165134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for child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37137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check within the first 2 days of birth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49982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breastfeeding within 1 day of birth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-3.5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135647"/>
                  </a:ext>
                </a:extLst>
              </a:tr>
              <a:tr h="170607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HSP_Child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any age appropriate  vaccination 12-23 months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286512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basic vaccination 12-23 months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913473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knowledge of ORS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43727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all age appropriate vaccination 12-23 months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58065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with fever not seeking treatment or advise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96907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Children with diarrhea not seeking treatment or advice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09364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vitamin A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25666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receiving iron supplement (6-59 months)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74684"/>
                  </a:ext>
                </a:extLst>
              </a:tr>
              <a:tr h="170607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HSP_Maternal 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640710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antenatal care  regular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5125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9220" algn="l"/>
                        </a:tabLs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2257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postnatal care &lt;2 days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19835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iron tablet during pregnancy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-4.9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9823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Cesarean section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82180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HSP_FP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Unmet need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3834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Use of traditional methods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84344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use of contraceptives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97234"/>
                  </a:ext>
                </a:extLst>
              </a:tr>
              <a:tr h="321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Nonusers of FP did not discuss FP either with field workers or health facility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01864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HSP_Other RH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88219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premarital exam women's husband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5818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men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622988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information on test place for HIV/AIDS women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-6.2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703862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sector capacity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Unavailability of female provider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-17.1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133481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Distance to health care facility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-23.4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-17.9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74052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Unaffordability of the health care service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-26.3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-22.0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58266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Need to take transportation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-15.2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-12.7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001456"/>
                  </a:ext>
                </a:extLst>
              </a:tr>
              <a:tr h="17060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insurance coverage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insurance for inpatient users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835425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insurance for outpatient users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-5.1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50163"/>
                  </a:ext>
                </a:extLst>
              </a:tr>
              <a:tr h="170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women (15-49)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-8.4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69275"/>
                  </a:ext>
                </a:extLst>
              </a:tr>
              <a:tr h="109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covered by any health  insurance men (15-49)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-0.5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-10.3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298" marR="39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0800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4259" y="0"/>
            <a:ext cx="732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HS AND INS, COV. DEGREE OF INEQUALITIES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260106" y="905355"/>
            <a:ext cx="600927" cy="228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260106" y="1812478"/>
            <a:ext cx="600927" cy="228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260106" y="2605301"/>
            <a:ext cx="600927" cy="228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972799" y="905355"/>
            <a:ext cx="90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severe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986247" y="1653988"/>
            <a:ext cx="110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986247" y="2447365"/>
            <a:ext cx="88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3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0625" y="789140"/>
            <a:ext cx="115114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Conceptualization of Systematic Inequalities</a:t>
            </a:r>
          </a:p>
          <a:p>
            <a:pPr algn="ctr"/>
            <a:endParaRPr lang="en-US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Inequalities largely shaped outside HS (SDH)</a:t>
            </a:r>
          </a:p>
          <a:p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Unfairness consideration</a:t>
            </a:r>
          </a:p>
          <a:p>
            <a:r>
              <a:rPr lang="en-US" sz="3600" dirty="0" smtClean="0"/>
              <a:t>                                                                      Multi level SDHI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                                          </a:t>
            </a:r>
            <a:r>
              <a:rPr lang="en-US" sz="3600" b="1" dirty="0" smtClean="0"/>
              <a:t>(CSDH)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Upstream  determinants   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6" name="Right Brace 5"/>
          <p:cNvSpPr/>
          <p:nvPr/>
        </p:nvSpPr>
        <p:spPr>
          <a:xfrm>
            <a:off x="5849471" y="3146612"/>
            <a:ext cx="104849" cy="2057399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7445829" y="3298371"/>
            <a:ext cx="97971" cy="1094015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10793186" y="3298371"/>
            <a:ext cx="45719" cy="1094015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5679-812B-49B7-B12C-65F29B343507}" type="datetime1">
              <a:rPr lang="en-US" smtClean="0"/>
              <a:t>2/27/2020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9" y="1280160"/>
            <a:ext cx="11338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Evidence on Social Patterns, Trend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Social Inequalities in Health Sector Performance, Ins. </a:t>
            </a:r>
            <a:r>
              <a:rPr lang="en-US" sz="3600" dirty="0" err="1" smtClean="0"/>
              <a:t>Cov</a:t>
            </a:r>
            <a:r>
              <a:rPr lang="en-US" sz="3600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Priority Challenges, Policy Recommendations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0F42-9BD5-4651-B837-E6B73584F8FB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75966"/>
            <a:ext cx="115116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Health inequalities are inequalities driven by people’s 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U</a:t>
            </a:r>
            <a:r>
              <a:rPr lang="en-US" sz="3200" dirty="0" smtClean="0"/>
              <a:t>nfair access to resources and opportunities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                                      </a:t>
            </a:r>
          </a:p>
          <a:p>
            <a:r>
              <a:rPr lang="en-US" sz="3200" dirty="0" smtClean="0"/>
              <a:t>Macro political/economic forces</a:t>
            </a:r>
          </a:p>
          <a:p>
            <a:r>
              <a:rPr lang="en-US" sz="3200" dirty="0" smtClean="0"/>
              <a:t>                                          +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Intermediary Social Arrangements (gender, culture and religion)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Public services: MS care, Ins. </a:t>
            </a:r>
            <a:r>
              <a:rPr lang="en-US" sz="3200" dirty="0" err="1" smtClean="0"/>
              <a:t>Cov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pPr>
              <a:lnSpc>
                <a:spcPct val="150000"/>
              </a:lnSpc>
            </a:pPr>
            <a:endParaRPr lang="en-US" sz="3200" dirty="0" smtClean="0"/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    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274629" y="114301"/>
            <a:ext cx="3216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Conceptualization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9186" y="5045528"/>
            <a:ext cx="9062357" cy="1812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Inequality in HS performance &amp; Capacities</a:t>
            </a:r>
          </a:p>
          <a:p>
            <a:pPr algn="ctr"/>
            <a:r>
              <a:rPr lang="en-US" sz="3200" b="1" dirty="0" smtClean="0"/>
              <a:t>Ins. </a:t>
            </a:r>
            <a:r>
              <a:rPr lang="en-US" sz="3200" b="1" dirty="0" err="1" smtClean="0"/>
              <a:t>Cov</a:t>
            </a:r>
            <a:r>
              <a:rPr lang="en-US" sz="3200" b="1" dirty="0" smtClean="0"/>
              <a:t>.</a:t>
            </a:r>
          </a:p>
          <a:p>
            <a:pPr algn="ctr"/>
            <a:r>
              <a:rPr lang="en-US" sz="3200" b="1" dirty="0" smtClean="0"/>
              <a:t>Unfair: Not responsive to differentiated needs</a:t>
            </a:r>
          </a:p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C2AB-370E-453B-BBB6-E3C0E9B9B48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20</a:t>
            </a:fld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323441" y="2309875"/>
            <a:ext cx="396477" cy="473666"/>
          </a:xfrm>
          <a:prstGeom prst="upArrow">
            <a:avLst>
              <a:gd name="adj1" fmla="val 36523"/>
              <a:gd name="adj2" fmla="val 50000"/>
            </a:avLst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29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4542" y="0"/>
            <a:ext cx="1116874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Priorities &amp; Policy Recommendation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Jordan </a:t>
            </a:r>
            <a:r>
              <a:rPr lang="en-US" sz="2800" dirty="0"/>
              <a:t>S</a:t>
            </a:r>
            <a:r>
              <a:rPr lang="en-US" sz="2800" dirty="0" smtClean="0"/>
              <a:t>trategies                 Priorities Supported by Evidence</a:t>
            </a:r>
          </a:p>
          <a:p>
            <a:r>
              <a:rPr lang="en-US" sz="2800" dirty="0" smtClean="0"/>
              <a:t>                                                     Speak to SDG Targets</a:t>
            </a:r>
          </a:p>
          <a:p>
            <a:r>
              <a:rPr lang="en-US" sz="2800" dirty="0" smtClean="0"/>
              <a:t>				        Recognized extra burden of some gov.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</a:t>
            </a:r>
            <a:r>
              <a:rPr lang="en-US" sz="2800" dirty="0"/>
              <a:t> </a:t>
            </a:r>
            <a:r>
              <a:rPr lang="en-US" sz="2800" dirty="0" smtClean="0"/>
              <a:t>       +   Low income social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Articulated national strategies (Health, NCD, RH,…)</a:t>
            </a:r>
          </a:p>
          <a:p>
            <a:r>
              <a:rPr lang="en-US" sz="2400" b="1" dirty="0" smtClean="0"/>
              <a:t>Contributions of this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More detailed and recent evidence ( particularly on risk factors)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Two more vulnerable groups (low educ., Syrians)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Remaining HS challenges, but more serious challenges on social front</a:t>
            </a:r>
          </a:p>
          <a:p>
            <a:r>
              <a:rPr lang="en-US" sz="2400" b="1" dirty="0" smtClean="0"/>
              <a:t>Key contributions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Emphasis &amp; Interpretation of systematic inequalities                  								unfairness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		social threat</a:t>
            </a:r>
          </a:p>
          <a:p>
            <a:r>
              <a:rPr lang="en-US" sz="2800" dirty="0" smtClean="0"/>
              <a:t>						unresponsiveness of HS, Ins. </a:t>
            </a:r>
            <a:r>
              <a:rPr lang="en-US" sz="2800" dirty="0" err="1" smtClean="0"/>
              <a:t>cov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Increasing trend of inequalities </a:t>
            </a:r>
            <a:r>
              <a:rPr lang="en-US" sz="2800" dirty="0"/>
              <a:t>	</a:t>
            </a:r>
            <a:endParaRPr lang="en-US" sz="28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685799"/>
            <a:ext cx="11266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1093692"/>
            <a:ext cx="11266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931729" y="4963885"/>
            <a:ext cx="0" cy="26125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610600" y="4963885"/>
            <a:ext cx="321129" cy="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151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30629"/>
            <a:ext cx="1219199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dirty="0" smtClean="0"/>
              <a:t>Mainstreaming Equity in Policy &amp; Actions at Each Entry </a:t>
            </a:r>
            <a:r>
              <a:rPr lang="en-US" sz="3000" b="1" dirty="0"/>
              <a:t>L</a:t>
            </a:r>
            <a:r>
              <a:rPr lang="en-US" sz="3000" b="1" dirty="0" smtClean="0"/>
              <a:t>evel &amp; Each </a:t>
            </a:r>
            <a:r>
              <a:rPr lang="en-US" sz="3000" b="1" dirty="0"/>
              <a:t>A</a:t>
            </a:r>
            <a:r>
              <a:rPr lang="en-US" sz="3000" b="1" dirty="0" smtClean="0"/>
              <a:t>ctor</a:t>
            </a:r>
            <a:endParaRPr lang="en-US" sz="3000" b="1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996042" y="1033259"/>
            <a:ext cx="10227127" cy="39351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7121" y="5294857"/>
            <a:ext cx="10384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Adaptation to priority health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Evidence based plans/actions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Methodology developed for SRH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6474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557" y="408214"/>
            <a:ext cx="1181644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Specific Recommendations</a:t>
            </a:r>
          </a:p>
          <a:p>
            <a:endParaRPr lang="en-US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Improve Equitable Performance of the Health Sector</a:t>
            </a:r>
          </a:p>
          <a:p>
            <a:pPr marL="365760"/>
            <a:r>
              <a:rPr lang="en-US" sz="3200" dirty="0" smtClean="0"/>
              <a:t>Target inequitable dist. of risk factors(level A); </a:t>
            </a:r>
            <a:r>
              <a:rPr lang="en-US" sz="3200" dirty="0" err="1"/>
              <a:t>I</a:t>
            </a:r>
            <a:r>
              <a:rPr lang="en-US" sz="3200" dirty="0" err="1" smtClean="0"/>
              <a:t>ntersectoral</a:t>
            </a:r>
            <a:r>
              <a:rPr lang="en-US" sz="3200" dirty="0" smtClean="0"/>
              <a:t> Adequate &amp; fair health resources 	 (level B); PHC</a:t>
            </a:r>
            <a:endParaRPr lang="en-US" sz="3200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 smtClean="0"/>
              <a:t>Hold Social Sectors Responsible for Health</a:t>
            </a:r>
            <a:endParaRPr lang="en-US" sz="3200" dirty="0" smtClean="0"/>
          </a:p>
          <a:p>
            <a:pPr marL="274320"/>
            <a:r>
              <a:rPr lang="en-US" sz="3200" dirty="0" smtClean="0"/>
              <a:t>Lead responsibility of social sectors 	(level C); </a:t>
            </a:r>
          </a:p>
          <a:p>
            <a:pPr marL="274320"/>
            <a:r>
              <a:rPr lang="en-US" sz="3200" dirty="0" smtClean="0"/>
              <a:t>Sectoral initiatives Equitable 		(level C); </a:t>
            </a:r>
          </a:p>
          <a:p>
            <a:pPr marL="274320"/>
            <a:endParaRPr lang="en-US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	Target, time bound, quantified equality goals for health.  	</a:t>
            </a:r>
          </a:p>
          <a:p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5013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4D6-9780-406A-B8C8-33EDB53C52B9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3529" y="261257"/>
            <a:ext cx="1139734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3. Systematic Measurements and Monitoring of Health Inequities</a:t>
            </a:r>
            <a:endParaRPr lang="en-US" sz="3200" dirty="0" smtClean="0"/>
          </a:p>
          <a:p>
            <a:r>
              <a:rPr lang="en-US" sz="3200" b="1" dirty="0"/>
              <a:t>	</a:t>
            </a:r>
            <a:r>
              <a:rPr lang="en-US" sz="3200" dirty="0" smtClean="0"/>
              <a:t>Data sources	(routine + surveys)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HIS             ISH  </a:t>
            </a:r>
            <a:endParaRPr lang="en-US" sz="3200" b="1" dirty="0"/>
          </a:p>
          <a:p>
            <a:r>
              <a:rPr lang="en-US" sz="3200" b="1" dirty="0" smtClean="0"/>
              <a:t>4. Pushing Equity to the Forefront as a Development Goal and a Whole of Government and Society Performance Measure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Articulating health as a whole of government responsibility and developing an equity-based strategies for health and plans.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Enforcing health impact </a:t>
            </a:r>
            <a:r>
              <a:rPr lang="en-US" sz="3200" dirty="0" smtClean="0"/>
              <a:t>assessment in all policies.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algn="ctr"/>
            <a:r>
              <a:rPr lang="en-US" sz="3200" b="1" dirty="0" smtClean="0"/>
              <a:t>The Higher Health Council is well poised to play a stewardship role to place HE as a benchmark for a fair and develop society, and to monitor the implementation of the whole of government responsibility and the accountability process.	</a:t>
            </a:r>
            <a:endParaRPr lang="en-US" sz="3200" b="1" dirty="0"/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09800" y="1534886"/>
            <a:ext cx="930728" cy="163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10600" y="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Specific recommendations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9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do in the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665" y="2389033"/>
            <a:ext cx="4937760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Child </a:t>
            </a:r>
            <a:r>
              <a:rPr lang="en-US" dirty="0"/>
              <a:t>health and </a:t>
            </a:r>
            <a:r>
              <a:rPr lang="en-US" dirty="0" smtClean="0"/>
              <a:t>wellbeing: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Impact</a:t>
            </a:r>
            <a:r>
              <a:rPr lang="en-US" dirty="0" smtClean="0"/>
              <a:t>: Neonatal/infant/ under 5 mortality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Risk factors: infant/ child health/ child development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NCDs</a:t>
            </a:r>
            <a:r>
              <a:rPr lang="en-US" dirty="0" smtClean="0"/>
              <a:t> and Adult health: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Impact: diagnosed diabetes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Risk factors for </a:t>
            </a:r>
            <a:r>
              <a:rPr lang="en-US" dirty="0" err="1" smtClean="0"/>
              <a:t>NCDs</a:t>
            </a:r>
            <a:r>
              <a:rPr lang="en-US" dirty="0" smtClean="0"/>
              <a:t>(obesity, smoking,  anemia, others)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</a:t>
            </a:r>
            <a:r>
              <a:rPr lang="en-US" dirty="0" smtClean="0"/>
              <a:t>eproductive health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 Risk factors (Social, HIV/AIDS related, Domestic violence related)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389033"/>
            <a:ext cx="4937760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health system </a:t>
            </a:r>
            <a:r>
              <a:rPr lang="en-US" dirty="0" smtClean="0"/>
              <a:t>performance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Infant and child health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Maternal health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Family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Other RH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Health system capacity (difficulty facing women in access health services)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Health insurance </a:t>
            </a:r>
            <a:r>
              <a:rPr lang="en-US" dirty="0" smtClean="0"/>
              <a:t>coverage (general population, users of outpatient and inpatient services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0339" y="1690688"/>
            <a:ext cx="9771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Analyzed 85 health indicators from </a:t>
            </a:r>
            <a:r>
              <a:rPr lang="en-US" sz="2400" dirty="0" err="1"/>
              <a:t>JPFHS</a:t>
            </a:r>
            <a:r>
              <a:rPr lang="en-US" sz="2400" dirty="0"/>
              <a:t> 2017 </a:t>
            </a:r>
            <a:r>
              <a:rPr lang="en-US" sz="2400" dirty="0" smtClean="0"/>
              <a:t>classified </a:t>
            </a:r>
            <a:r>
              <a:rPr lang="en-US" sz="2400" dirty="0"/>
              <a:t>in 5 broad groups:</a:t>
            </a:r>
            <a:endParaRPr lang="ar-EG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815" y="95023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  <a:ea typeface="+mn-ea"/>
                <a:cs typeface="+mn-cs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86" y="1175656"/>
            <a:ext cx="11217729" cy="5306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indicators were formulated in negative health </a:t>
            </a:r>
            <a:r>
              <a:rPr lang="en-US" dirty="0" smtClean="0"/>
              <a:t>direction</a:t>
            </a:r>
          </a:p>
          <a:p>
            <a:pPr marL="0" indent="0">
              <a:buNone/>
            </a:pPr>
            <a:r>
              <a:rPr lang="en-US" dirty="0" smtClean="0"/>
              <a:t>    Three prevalence categories: very high (40% +), high (20-&lt;40%),  moderate 	low (&lt; 20%)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Four </a:t>
            </a:r>
            <a:r>
              <a:rPr lang="en-US" dirty="0" err="1"/>
              <a:t>stratifiers</a:t>
            </a:r>
            <a:r>
              <a:rPr lang="en-US" dirty="0"/>
              <a:t> </a:t>
            </a:r>
            <a:r>
              <a:rPr lang="en-US" dirty="0" smtClean="0"/>
              <a:t>were used to investigate </a:t>
            </a:r>
            <a:r>
              <a:rPr lang="en-US" dirty="0"/>
              <a:t>the social patterns of health. </a:t>
            </a:r>
            <a:r>
              <a:rPr lang="en-US" dirty="0" smtClean="0"/>
              <a:t>These are</a:t>
            </a:r>
          </a:p>
          <a:p>
            <a:pPr lvl="1"/>
            <a:r>
              <a:rPr lang="en-US" sz="2800" dirty="0" smtClean="0"/>
              <a:t>Geographic residence (governorates), Household wealth, Education, </a:t>
            </a:r>
            <a:r>
              <a:rPr lang="en-US" sz="2800" dirty="0"/>
              <a:t>and </a:t>
            </a:r>
            <a:r>
              <a:rPr lang="en-US" sz="2800" dirty="0" smtClean="0"/>
              <a:t>nationality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Inequality was assessed for each indicator and </a:t>
            </a:r>
            <a:r>
              <a:rPr lang="en-US" dirty="0" err="1" smtClean="0"/>
              <a:t>stratifiers</a:t>
            </a:r>
            <a:r>
              <a:rPr lang="en-US" dirty="0" smtClean="0"/>
              <a:t> in terms of </a:t>
            </a:r>
          </a:p>
          <a:p>
            <a:pPr lvl="1"/>
            <a:r>
              <a:rPr lang="en-US" sz="2800" dirty="0" smtClean="0"/>
              <a:t>The Gap between the best and worst off performing social group</a:t>
            </a:r>
          </a:p>
          <a:p>
            <a:pPr lvl="1"/>
            <a:r>
              <a:rPr lang="en-US" sz="2800" dirty="0" smtClean="0"/>
              <a:t>Summary inequality measure to assess  degree of inequality in the distribution</a:t>
            </a:r>
          </a:p>
          <a:p>
            <a:pPr lvl="1"/>
            <a:r>
              <a:rPr lang="en-US" sz="2800" dirty="0" smtClean="0"/>
              <a:t>Three degrees: severe &gt; 10%, moderate 5-10%, low &lt; 5%</a:t>
            </a:r>
          </a:p>
        </p:txBody>
      </p:sp>
    </p:spTree>
    <p:extLst>
      <p:ext uri="{BB962C8B-B14F-4D97-AF65-F5344CB8AC3E}">
        <p14:creationId xmlns:p14="http://schemas.microsoft.com/office/powerpoint/2010/main" val="4713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247" y="699247"/>
            <a:ext cx="1089749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Key Findings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WHAT ARE MAIN HEALTH PRIORITIES?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Jordan already achieved SDG for child mortality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Neonatal = 11		Under 5 mort. = 19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(SDG at least 12)		(SDG at least 25)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b="1" dirty="0" smtClean="0"/>
              <a:t>But is this enough?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Jordan rank &lt; 5 mort.	38 among 52 countries in HHD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MMR = 29.5 per 100,000 live births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(SDG &lt; 70)</a:t>
            </a:r>
          </a:p>
          <a:p>
            <a:pPr algn="ctr"/>
            <a:endParaRPr lang="en-US" sz="3200" dirty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B16B-14A6-44DC-8BCD-32A12D61D8B3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7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10005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Improvements (34 out of 66 decreased) +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Unfinished Agenda (32 increased); 63 out of 85 indicators &gt; 20%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895561" y="145036"/>
            <a:ext cx="2218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Key Findings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53065755"/>
              </p:ext>
            </p:extLst>
          </p:nvPr>
        </p:nvGraphicFramePr>
        <p:xfrm>
          <a:off x="2799567" y="1791221"/>
          <a:ext cx="6801632" cy="393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505205" y="5947559"/>
            <a:ext cx="739035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Distribution of health indicators by their prevalence classification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32CA-F7FA-4758-92D7-57CE7544E4AB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828" y="488515"/>
            <a:ext cx="111732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High  prevalence of </a:t>
            </a:r>
            <a:r>
              <a:rPr lang="en-US" sz="3200" dirty="0"/>
              <a:t>r</a:t>
            </a:r>
            <a:r>
              <a:rPr lang="en-US" sz="3200" dirty="0" smtClean="0"/>
              <a:t>isk factors requiring social interventions</a:t>
            </a:r>
          </a:p>
          <a:p>
            <a:r>
              <a:rPr lang="en-US" sz="3200" dirty="0" smtClean="0"/>
              <a:t>									Socially Driven</a:t>
            </a:r>
          </a:p>
          <a:p>
            <a:endParaRPr lang="en-US" sz="3200" dirty="0" smtClean="0"/>
          </a:p>
          <a:p>
            <a:r>
              <a:rPr lang="en-US" sz="3200" dirty="0" smtClean="0"/>
              <a:t>SDG	risk factor indicators require accelerated actions</a:t>
            </a:r>
          </a:p>
          <a:p>
            <a:r>
              <a:rPr lang="en-US" sz="3200" dirty="0" smtClean="0"/>
              <a:t>(Child dev., smoking, early mar., adolescent CB, FP, violence against women)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Exceptions: Births attended by skilled personnel (99.7%), Civil Registration (98%)       Health Sector Driven</a:t>
            </a:r>
          </a:p>
          <a:p>
            <a:pPr algn="ctr"/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5EB8-6F7D-4653-81D7-249D94117C6A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7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197440" y="4914900"/>
            <a:ext cx="65314" cy="408214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991679" y="4914900"/>
            <a:ext cx="45719" cy="408214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8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42873"/>
              </p:ext>
            </p:extLst>
          </p:nvPr>
        </p:nvGraphicFramePr>
        <p:xfrm>
          <a:off x="214649" y="149985"/>
          <a:ext cx="11977351" cy="670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28034" y="3026535"/>
            <a:ext cx="11552349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8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833" y="764088"/>
            <a:ext cx="114700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Health sector performance on track: large no.  of indicators &lt;20%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Despite challenges on health sector capacity front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Particularly infant + maternal health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Except: premarital tests, place for HIV test. (other RH </a:t>
            </a:r>
            <a:r>
              <a:rPr lang="en-US" sz="3200" dirty="0" err="1" smtClean="0"/>
              <a:t>ind.</a:t>
            </a:r>
            <a:r>
              <a:rPr lang="en-US" sz="3200" dirty="0" smtClean="0"/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5C7C-DD22-4B67-BD93-AA892586ACA6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AAA-60C4-43BD-9A1D-131E8AA6C5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1DDBAB382AE4CAECF5AC419C9ACDD" ma:contentTypeVersion="0" ma:contentTypeDescription="Create a new document." ma:contentTypeScope="" ma:versionID="ae39f984404734e4c519e7b82838c22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4FBF9F-9683-44B9-B168-B26B75595C51}"/>
</file>

<file path=customXml/itemProps2.xml><?xml version="1.0" encoding="utf-8"?>
<ds:datastoreItem xmlns:ds="http://schemas.openxmlformats.org/officeDocument/2006/customXml" ds:itemID="{008FC650-CFAD-4A72-B94C-8C04FFD84418}"/>
</file>

<file path=customXml/itemProps3.xml><?xml version="1.0" encoding="utf-8"?>
<ds:datastoreItem xmlns:ds="http://schemas.openxmlformats.org/officeDocument/2006/customXml" ds:itemID="{2F84AD15-F916-4A4B-ABCE-DDAA7C3C9151}"/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2509</Words>
  <Application>Microsoft Office PowerPoint</Application>
  <PresentationFormat>Widescreen</PresentationFormat>
  <Paragraphs>995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Health Inequalities in Jordan and their Social Determinants </vt:lpstr>
      <vt:lpstr>PowerPoint Presentation</vt:lpstr>
      <vt:lpstr>What did we do in the study?</vt:lpstr>
      <vt:lpstr>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Inequalities in Jordan and their Social Determinants</dc:title>
  <dc:creator>Fatma</dc:creator>
  <cp:lastModifiedBy>Hrashad</cp:lastModifiedBy>
  <cp:revision>60</cp:revision>
  <cp:lastPrinted>2020-02-26T12:29:57Z</cp:lastPrinted>
  <dcterms:created xsi:type="dcterms:W3CDTF">2020-02-26T07:00:36Z</dcterms:created>
  <dcterms:modified xsi:type="dcterms:W3CDTF">2020-02-27T08:19:59Z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0x01010026E1DDBAB382AE4CAECF5AC419C9ACDD</vt:lpwstr>
  </property>
</Properties>
</file>