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handoutMasterIdLst>
    <p:handoutMasterId r:id="rId19"/>
  </p:handoutMasterIdLst>
  <p:sldIdLst>
    <p:sldId id="258" r:id="rId5"/>
    <p:sldId id="270" r:id="rId6"/>
    <p:sldId id="271" r:id="rId7"/>
    <p:sldId id="272" r:id="rId8"/>
    <p:sldId id="273" r:id="rId9"/>
    <p:sldId id="288" r:id="rId10"/>
    <p:sldId id="289" r:id="rId11"/>
    <p:sldId id="290" r:id="rId12"/>
    <p:sldId id="277" r:id="rId13"/>
    <p:sldId id="278" r:id="rId14"/>
    <p:sldId id="279" r:id="rId15"/>
    <p:sldId id="280" r:id="rId16"/>
    <p:sldId id="281"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50" autoAdjust="0"/>
    <p:restoredTop sz="94660"/>
  </p:normalViewPr>
  <p:slideViewPr>
    <p:cSldViewPr snapToGrid="0">
      <p:cViewPr varScale="1">
        <p:scale>
          <a:sx n="99" d="100"/>
          <a:sy n="99" d="100"/>
        </p:scale>
        <p:origin x="680" y="16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r>
              <a:rPr lang="en-US" dirty="0">
                <a:latin typeface="Sakkal Majalla" panose="02000000000000000000" pitchFamily="2" charset="-78"/>
              </a:rPr>
              <a:t>Egypt</a:t>
            </a:r>
          </a:p>
        </c:rich>
      </c:tx>
      <c:layout>
        <c:manualLayout>
          <c:xMode val="edge"/>
          <c:yMode val="edge"/>
          <c:x val="0.47451807884303498"/>
          <c:y val="0.82976111111111106"/>
        </c:manualLayout>
      </c:layout>
      <c:overlay val="0"/>
      <c:spPr>
        <a:noFill/>
        <a:ln>
          <a:noFill/>
        </a:ln>
        <a:effectLst/>
      </c:spPr>
      <c:txPr>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921919307825214"/>
          <c:y val="0.21218253297736925"/>
          <c:w val="0.7270789643756842"/>
          <c:h val="0.51004877609182975"/>
        </c:manualLayout>
      </c:layout>
      <c:lineChart>
        <c:grouping val="standard"/>
        <c:varyColors val="0"/>
        <c:ser>
          <c:idx val="0"/>
          <c:order val="0"/>
          <c:tx>
            <c:strRef>
              <c:f>Sheet1!$A$2</c:f>
              <c:strCache>
                <c:ptCount val="1"/>
                <c:pt idx="0">
                  <c:v>Urban gov.</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Sheet1!$B$1:$C$1</c:f>
              <c:strCache>
                <c:ptCount val="2"/>
                <c:pt idx="0">
                  <c:v>2005</c:v>
                </c:pt>
                <c:pt idx="1">
                  <c:v>2014</c:v>
                </c:pt>
              </c:strCache>
            </c:strRef>
          </c:cat>
          <c:val>
            <c:numRef>
              <c:f>Sheet1!$B$2:$C$2</c:f>
              <c:numCache>
                <c:formatCode>General</c:formatCode>
                <c:ptCount val="2"/>
                <c:pt idx="0">
                  <c:v>4.8</c:v>
                </c:pt>
                <c:pt idx="1">
                  <c:v>3.6</c:v>
                </c:pt>
              </c:numCache>
            </c:numRef>
          </c:val>
          <c:smooth val="0"/>
          <c:extLst>
            <c:ext xmlns:c16="http://schemas.microsoft.com/office/drawing/2014/chart" uri="{C3380CC4-5D6E-409C-BE32-E72D297353CC}">
              <c16:uniqueId val="{00000000-9561-402D-8E0B-4ECC62148294}"/>
            </c:ext>
          </c:extLst>
        </c:ser>
        <c:ser>
          <c:idx val="1"/>
          <c:order val="1"/>
          <c:tx>
            <c:strRef>
              <c:f>Sheet1!$A$3</c:f>
              <c:strCache>
                <c:ptCount val="1"/>
                <c:pt idx="0">
                  <c:v>Urban Lower Egypt</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Sheet1!$B$1:$C$1</c:f>
              <c:strCache>
                <c:ptCount val="2"/>
                <c:pt idx="0">
                  <c:v>2005</c:v>
                </c:pt>
                <c:pt idx="1">
                  <c:v>2014</c:v>
                </c:pt>
              </c:strCache>
            </c:strRef>
          </c:cat>
          <c:val>
            <c:numRef>
              <c:f>Sheet1!$B$3:$C$3</c:f>
              <c:numCache>
                <c:formatCode>General</c:formatCode>
                <c:ptCount val="2"/>
                <c:pt idx="0">
                  <c:v>4.4000000000000004</c:v>
                </c:pt>
                <c:pt idx="1">
                  <c:v>6.5</c:v>
                </c:pt>
              </c:numCache>
            </c:numRef>
          </c:val>
          <c:smooth val="0"/>
          <c:extLst>
            <c:ext xmlns:c16="http://schemas.microsoft.com/office/drawing/2014/chart" uri="{C3380CC4-5D6E-409C-BE32-E72D297353CC}">
              <c16:uniqueId val="{00000001-9561-402D-8E0B-4ECC62148294}"/>
            </c:ext>
          </c:extLst>
        </c:ser>
        <c:ser>
          <c:idx val="2"/>
          <c:order val="2"/>
          <c:tx>
            <c:strRef>
              <c:f>Sheet1!$A$4</c:f>
              <c:strCache>
                <c:ptCount val="1"/>
                <c:pt idx="0">
                  <c:v>Rural Lower Egypt</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strRef>
              <c:f>Sheet1!$B$1:$C$1</c:f>
              <c:strCache>
                <c:ptCount val="2"/>
                <c:pt idx="0">
                  <c:v>2005</c:v>
                </c:pt>
                <c:pt idx="1">
                  <c:v>2014</c:v>
                </c:pt>
              </c:strCache>
            </c:strRef>
          </c:cat>
          <c:val>
            <c:numRef>
              <c:f>Sheet1!$B$4:$C$4</c:f>
              <c:numCache>
                <c:formatCode>General</c:formatCode>
                <c:ptCount val="2"/>
                <c:pt idx="0">
                  <c:v>10.1</c:v>
                </c:pt>
                <c:pt idx="1">
                  <c:v>14.3</c:v>
                </c:pt>
              </c:numCache>
            </c:numRef>
          </c:val>
          <c:smooth val="0"/>
          <c:extLst>
            <c:ext xmlns:c16="http://schemas.microsoft.com/office/drawing/2014/chart" uri="{C3380CC4-5D6E-409C-BE32-E72D297353CC}">
              <c16:uniqueId val="{00000002-9561-402D-8E0B-4ECC62148294}"/>
            </c:ext>
          </c:extLst>
        </c:ser>
        <c:ser>
          <c:idx val="3"/>
          <c:order val="3"/>
          <c:tx>
            <c:strRef>
              <c:f>Sheet1!$A$5</c:f>
              <c:strCache>
                <c:ptCount val="1"/>
                <c:pt idx="0">
                  <c:v>Urban Upper Egypt</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cat>
            <c:strRef>
              <c:f>Sheet1!$B$1:$C$1</c:f>
              <c:strCache>
                <c:ptCount val="2"/>
                <c:pt idx="0">
                  <c:v>2005</c:v>
                </c:pt>
                <c:pt idx="1">
                  <c:v>2014</c:v>
                </c:pt>
              </c:strCache>
            </c:strRef>
          </c:cat>
          <c:val>
            <c:numRef>
              <c:f>Sheet1!$B$5:$C$5</c:f>
              <c:numCache>
                <c:formatCode>General</c:formatCode>
                <c:ptCount val="2"/>
                <c:pt idx="0">
                  <c:v>8.8000000000000007</c:v>
                </c:pt>
                <c:pt idx="1">
                  <c:v>5.0999999999999996</c:v>
                </c:pt>
              </c:numCache>
            </c:numRef>
          </c:val>
          <c:smooth val="0"/>
          <c:extLst>
            <c:ext xmlns:c16="http://schemas.microsoft.com/office/drawing/2014/chart" uri="{C3380CC4-5D6E-409C-BE32-E72D297353CC}">
              <c16:uniqueId val="{00000003-9561-402D-8E0B-4ECC62148294}"/>
            </c:ext>
          </c:extLst>
        </c:ser>
        <c:ser>
          <c:idx val="4"/>
          <c:order val="4"/>
          <c:tx>
            <c:strRef>
              <c:f>Sheet1!$A$6</c:f>
              <c:strCache>
                <c:ptCount val="1"/>
                <c:pt idx="0">
                  <c:v>Rural Upper Egypt</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cat>
            <c:strRef>
              <c:f>Sheet1!$B$1:$C$1</c:f>
              <c:strCache>
                <c:ptCount val="2"/>
                <c:pt idx="0">
                  <c:v>2005</c:v>
                </c:pt>
                <c:pt idx="1">
                  <c:v>2014</c:v>
                </c:pt>
              </c:strCache>
            </c:strRef>
          </c:cat>
          <c:val>
            <c:numRef>
              <c:f>Sheet1!$B$6:$C$6</c:f>
              <c:numCache>
                <c:formatCode>General</c:formatCode>
                <c:ptCount val="2"/>
                <c:pt idx="0">
                  <c:v>13.5</c:v>
                </c:pt>
                <c:pt idx="1">
                  <c:v>14.2</c:v>
                </c:pt>
              </c:numCache>
            </c:numRef>
          </c:val>
          <c:smooth val="0"/>
          <c:extLst>
            <c:ext xmlns:c16="http://schemas.microsoft.com/office/drawing/2014/chart" uri="{C3380CC4-5D6E-409C-BE32-E72D297353CC}">
              <c16:uniqueId val="{00000004-9561-402D-8E0B-4ECC62148294}"/>
            </c:ext>
          </c:extLst>
        </c:ser>
        <c:ser>
          <c:idx val="5"/>
          <c:order val="5"/>
          <c:tx>
            <c:strRef>
              <c:f>Sheet1!$A$7</c:f>
              <c:strCache>
                <c:ptCount val="1"/>
                <c:pt idx="0">
                  <c:v>Frontier gov.</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cat>
            <c:strRef>
              <c:f>Sheet1!$B$1:$C$1</c:f>
              <c:strCache>
                <c:ptCount val="2"/>
                <c:pt idx="0">
                  <c:v>2005</c:v>
                </c:pt>
                <c:pt idx="1">
                  <c:v>2014</c:v>
                </c:pt>
              </c:strCache>
            </c:strRef>
          </c:cat>
          <c:val>
            <c:numRef>
              <c:f>Sheet1!$B$7:$C$7</c:f>
              <c:numCache>
                <c:formatCode>General</c:formatCode>
                <c:ptCount val="2"/>
                <c:pt idx="0">
                  <c:v>5.5</c:v>
                </c:pt>
                <c:pt idx="1">
                  <c:v>11</c:v>
                </c:pt>
              </c:numCache>
            </c:numRef>
          </c:val>
          <c:smooth val="0"/>
          <c:extLst>
            <c:ext xmlns:c16="http://schemas.microsoft.com/office/drawing/2014/chart" uri="{C3380CC4-5D6E-409C-BE32-E72D297353CC}">
              <c16:uniqueId val="{00000005-9561-402D-8E0B-4ECC62148294}"/>
            </c:ext>
          </c:extLst>
        </c:ser>
        <c:dLbls>
          <c:showLegendKey val="0"/>
          <c:showVal val="0"/>
          <c:showCatName val="0"/>
          <c:showSerName val="0"/>
          <c:showPercent val="0"/>
          <c:showBubbleSize val="0"/>
        </c:dLbls>
        <c:smooth val="0"/>
        <c:axId val="199547904"/>
        <c:axId val="199689344"/>
      </c:lineChart>
      <c:catAx>
        <c:axId val="199547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9689344"/>
        <c:crosses val="autoZero"/>
        <c:auto val="1"/>
        <c:lblAlgn val="ctr"/>
        <c:lblOffset val="100"/>
        <c:noMultiLvlLbl val="0"/>
      </c:catAx>
      <c:valAx>
        <c:axId val="199689344"/>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95479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dirty="0">
                <a:latin typeface="Sakkal Majalla" panose="02000000000000000000" pitchFamily="2" charset="-78"/>
              </a:rPr>
              <a:t>ID%=1.0</a:t>
            </a:r>
          </a:p>
        </c:rich>
      </c:tx>
      <c:layout>
        <c:manualLayout>
          <c:xMode val="edge"/>
          <c:yMode val="edge"/>
          <c:x val="0.21554155730533681"/>
          <c:y val="4.1666666666666664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'[STATcompilerExport20181114_84352.xlsx]Indicator Data'!$B$39</c:f>
              <c:strCache>
                <c:ptCount val="1"/>
                <c:pt idx="0">
                  <c:v>Central</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'[STATcompilerExport20181114_84352.xlsx]Indicator Data'!$C$38:$D$38</c:f>
              <c:strCache>
                <c:ptCount val="2"/>
                <c:pt idx="0">
                  <c:v>2002 DHS</c:v>
                </c:pt>
                <c:pt idx="1">
                  <c:v>2012 DHS</c:v>
                </c:pt>
              </c:strCache>
            </c:strRef>
          </c:cat>
          <c:val>
            <c:numRef>
              <c:f>'[STATcompilerExport20181114_84352.xlsx]Indicator Data'!$C$39:$D$39</c:f>
              <c:numCache>
                <c:formatCode>General</c:formatCode>
                <c:ptCount val="2"/>
                <c:pt idx="0">
                  <c:v>4.2</c:v>
                </c:pt>
                <c:pt idx="1">
                  <c:v>4.5</c:v>
                </c:pt>
              </c:numCache>
            </c:numRef>
          </c:val>
          <c:smooth val="0"/>
          <c:extLst>
            <c:ext xmlns:c16="http://schemas.microsoft.com/office/drawing/2014/chart" uri="{C3380CC4-5D6E-409C-BE32-E72D297353CC}">
              <c16:uniqueId val="{00000000-DB76-4178-9C9D-5E5AD1DE5339}"/>
            </c:ext>
          </c:extLst>
        </c:ser>
        <c:ser>
          <c:idx val="1"/>
          <c:order val="1"/>
          <c:tx>
            <c:strRef>
              <c:f>'[STATcompilerExport20181114_84352.xlsx]Indicator Data'!$B$40</c:f>
              <c:strCache>
                <c:ptCount val="1"/>
                <c:pt idx="0">
                  <c:v>North</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'[STATcompilerExport20181114_84352.xlsx]Indicator Data'!$C$38:$D$38</c:f>
              <c:strCache>
                <c:ptCount val="2"/>
                <c:pt idx="0">
                  <c:v>2002 DHS</c:v>
                </c:pt>
                <c:pt idx="1">
                  <c:v>2012 DHS</c:v>
                </c:pt>
              </c:strCache>
            </c:strRef>
          </c:cat>
          <c:val>
            <c:numRef>
              <c:f>'[STATcompilerExport20181114_84352.xlsx]Indicator Data'!$C$40:$D$40</c:f>
              <c:numCache>
                <c:formatCode>General</c:formatCode>
                <c:ptCount val="2"/>
                <c:pt idx="0">
                  <c:v>4.4000000000000004</c:v>
                </c:pt>
                <c:pt idx="1">
                  <c:v>5.0999999999999996</c:v>
                </c:pt>
              </c:numCache>
            </c:numRef>
          </c:val>
          <c:smooth val="0"/>
          <c:extLst>
            <c:ext xmlns:c16="http://schemas.microsoft.com/office/drawing/2014/chart" uri="{C3380CC4-5D6E-409C-BE32-E72D297353CC}">
              <c16:uniqueId val="{00000001-DB76-4178-9C9D-5E5AD1DE5339}"/>
            </c:ext>
          </c:extLst>
        </c:ser>
        <c:ser>
          <c:idx val="2"/>
          <c:order val="2"/>
          <c:tx>
            <c:strRef>
              <c:f>'[STATcompilerExport20181114_84352.xlsx]Indicator Data'!$B$41</c:f>
              <c:strCache>
                <c:ptCount val="1"/>
                <c:pt idx="0">
                  <c:v>South</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strRef>
              <c:f>'[STATcompilerExport20181114_84352.xlsx]Indicator Data'!$C$38:$D$38</c:f>
              <c:strCache>
                <c:ptCount val="2"/>
                <c:pt idx="0">
                  <c:v>2002 DHS</c:v>
                </c:pt>
                <c:pt idx="1">
                  <c:v>2012 DHS</c:v>
                </c:pt>
              </c:strCache>
            </c:strRef>
          </c:cat>
          <c:val>
            <c:numRef>
              <c:f>'[STATcompilerExport20181114_84352.xlsx]Indicator Data'!$C$41:$D$41</c:f>
              <c:numCache>
                <c:formatCode>General</c:formatCode>
                <c:ptCount val="2"/>
                <c:pt idx="0">
                  <c:v>4.2</c:v>
                </c:pt>
                <c:pt idx="1">
                  <c:v>2.6</c:v>
                </c:pt>
              </c:numCache>
            </c:numRef>
          </c:val>
          <c:smooth val="0"/>
          <c:extLst>
            <c:ext xmlns:c16="http://schemas.microsoft.com/office/drawing/2014/chart" uri="{C3380CC4-5D6E-409C-BE32-E72D297353CC}">
              <c16:uniqueId val="{00000002-DB76-4178-9C9D-5E5AD1DE5339}"/>
            </c:ext>
          </c:extLst>
        </c:ser>
        <c:dLbls>
          <c:showLegendKey val="0"/>
          <c:showVal val="0"/>
          <c:showCatName val="0"/>
          <c:showSerName val="0"/>
          <c:showPercent val="0"/>
          <c:showBubbleSize val="0"/>
        </c:dLbls>
        <c:smooth val="0"/>
        <c:axId val="200914048"/>
        <c:axId val="200916352"/>
      </c:lineChart>
      <c:catAx>
        <c:axId val="200914048"/>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latin typeface="Sakkal Majalla" panose="02000000000000000000" pitchFamily="2" charset="-78"/>
                  </a:rPr>
                  <a:t>Jordan</a:t>
                </a:r>
              </a:p>
            </c:rich>
          </c:tx>
          <c:layout>
            <c:manualLayout>
              <c:xMode val="edge"/>
              <c:yMode val="edge"/>
              <c:x val="0.42583666955379407"/>
              <c:y val="0.8348373015873016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0916352"/>
        <c:crosses val="autoZero"/>
        <c:auto val="1"/>
        <c:lblAlgn val="ctr"/>
        <c:lblOffset val="100"/>
        <c:noMultiLvlLbl val="0"/>
      </c:catAx>
      <c:valAx>
        <c:axId val="200916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0914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482320360451084E-2"/>
          <c:y val="0.12349309026756836"/>
          <c:w val="0.85692592592592598"/>
          <c:h val="0.56479074074074076"/>
        </c:manualLayout>
      </c:layout>
      <c:lineChart>
        <c:grouping val="standard"/>
        <c:varyColors val="0"/>
        <c:ser>
          <c:idx val="0"/>
          <c:order val="0"/>
          <c:tx>
            <c:strRef>
              <c:f>'[No postnatal checkup for mother.xlsx]Indicator Data'!$A$5</c:f>
              <c:strCache>
                <c:ptCount val="1"/>
                <c:pt idx="0">
                  <c:v>Central</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cat>
            <c:strRef>
              <c:f>'[No postnatal checkup for mother.xlsx]Indicator Data'!$B$4:$C$4</c:f>
              <c:strCache>
                <c:ptCount val="2"/>
                <c:pt idx="0">
                  <c:v>2007 DHS</c:v>
                </c:pt>
                <c:pt idx="1">
                  <c:v>2012 DHS</c:v>
                </c:pt>
              </c:strCache>
            </c:strRef>
          </c:cat>
          <c:val>
            <c:numRef>
              <c:f>'[No postnatal checkup for mother.xlsx]Indicator Data'!$B$5:$C$5</c:f>
              <c:numCache>
                <c:formatCode>General</c:formatCode>
                <c:ptCount val="2"/>
                <c:pt idx="0">
                  <c:v>27.9</c:v>
                </c:pt>
                <c:pt idx="1">
                  <c:v>16.2</c:v>
                </c:pt>
              </c:numCache>
            </c:numRef>
          </c:val>
          <c:smooth val="0"/>
          <c:extLst>
            <c:ext xmlns:c16="http://schemas.microsoft.com/office/drawing/2014/chart" uri="{C3380CC4-5D6E-409C-BE32-E72D297353CC}">
              <c16:uniqueId val="{00000000-47E4-441D-9794-029C9B511029}"/>
            </c:ext>
          </c:extLst>
        </c:ser>
        <c:ser>
          <c:idx val="1"/>
          <c:order val="1"/>
          <c:tx>
            <c:strRef>
              <c:f>'[No postnatal checkup for mother.xlsx]Indicator Data'!$A$6</c:f>
              <c:strCache>
                <c:ptCount val="1"/>
                <c:pt idx="0">
                  <c:v>North</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cat>
            <c:strRef>
              <c:f>'[No postnatal checkup for mother.xlsx]Indicator Data'!$B$4:$C$4</c:f>
              <c:strCache>
                <c:ptCount val="2"/>
                <c:pt idx="0">
                  <c:v>2007 DHS</c:v>
                </c:pt>
                <c:pt idx="1">
                  <c:v>2012 DHS</c:v>
                </c:pt>
              </c:strCache>
            </c:strRef>
          </c:cat>
          <c:val>
            <c:numRef>
              <c:f>'[No postnatal checkup for mother.xlsx]Indicator Data'!$B$6:$C$6</c:f>
              <c:numCache>
                <c:formatCode>General</c:formatCode>
                <c:ptCount val="2"/>
                <c:pt idx="0">
                  <c:v>38.9</c:v>
                </c:pt>
                <c:pt idx="1">
                  <c:v>11.4</c:v>
                </c:pt>
              </c:numCache>
            </c:numRef>
          </c:val>
          <c:smooth val="0"/>
          <c:extLst>
            <c:ext xmlns:c16="http://schemas.microsoft.com/office/drawing/2014/chart" uri="{C3380CC4-5D6E-409C-BE32-E72D297353CC}">
              <c16:uniqueId val="{00000001-47E4-441D-9794-029C9B511029}"/>
            </c:ext>
          </c:extLst>
        </c:ser>
        <c:ser>
          <c:idx val="2"/>
          <c:order val="2"/>
          <c:tx>
            <c:strRef>
              <c:f>'[No postnatal checkup for mother.xlsx]Indicator Data'!$A$7</c:f>
              <c:strCache>
                <c:ptCount val="1"/>
                <c:pt idx="0">
                  <c:v>South</c:v>
                </c:pt>
              </c:strCache>
            </c:strRef>
          </c:tx>
          <c:spPr>
            <a:ln w="34925" cap="rnd">
              <a:solidFill>
                <a:schemeClr val="accent3"/>
              </a:solidFill>
              <a:round/>
            </a:ln>
            <a:effectLst>
              <a:outerShdw blurRad="40000" dist="23000" dir="5400000" rotWithShape="0">
                <a:srgbClr val="000000">
                  <a:alpha val="35000"/>
                </a:srgbClr>
              </a:outerShdw>
            </a:effectLst>
          </c:spPr>
          <c:marker>
            <c:symbol val="none"/>
          </c:marker>
          <c:cat>
            <c:strRef>
              <c:f>'[No postnatal checkup for mother.xlsx]Indicator Data'!$B$4:$C$4</c:f>
              <c:strCache>
                <c:ptCount val="2"/>
                <c:pt idx="0">
                  <c:v>2007 DHS</c:v>
                </c:pt>
                <c:pt idx="1">
                  <c:v>2012 DHS</c:v>
                </c:pt>
              </c:strCache>
            </c:strRef>
          </c:cat>
          <c:val>
            <c:numRef>
              <c:f>'[No postnatal checkup for mother.xlsx]Indicator Data'!$B$7:$C$7</c:f>
              <c:numCache>
                <c:formatCode>General</c:formatCode>
                <c:ptCount val="2"/>
                <c:pt idx="0">
                  <c:v>35.700000000000003</c:v>
                </c:pt>
                <c:pt idx="1">
                  <c:v>6.7</c:v>
                </c:pt>
              </c:numCache>
            </c:numRef>
          </c:val>
          <c:smooth val="0"/>
          <c:extLst>
            <c:ext xmlns:c16="http://schemas.microsoft.com/office/drawing/2014/chart" uri="{C3380CC4-5D6E-409C-BE32-E72D297353CC}">
              <c16:uniqueId val="{00000002-47E4-441D-9794-029C9B511029}"/>
            </c:ext>
          </c:extLst>
        </c:ser>
        <c:dLbls>
          <c:showLegendKey val="0"/>
          <c:showVal val="0"/>
          <c:showCatName val="0"/>
          <c:showSerName val="0"/>
          <c:showPercent val="0"/>
          <c:showBubbleSize val="0"/>
        </c:dLbls>
        <c:smooth val="0"/>
        <c:axId val="201892992"/>
        <c:axId val="201895296"/>
      </c:lineChart>
      <c:catAx>
        <c:axId val="201892992"/>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Sakkal Majalla" panose="02000000000000000000" pitchFamily="2" charset="-78"/>
                    <a:ea typeface="+mn-ea"/>
                    <a:cs typeface="Sakkal Majalla" panose="02000000000000000000" pitchFamily="2" charset="-78"/>
                  </a:defRPr>
                </a:pPr>
                <a:r>
                  <a:rPr lang="ar-EG" sz="1200" b="1" i="0" u="none" strike="noStrike" baseline="0" dirty="0">
                    <a:solidFill>
                      <a:schemeClr val="tx1"/>
                    </a:solidFill>
                  </a:rPr>
                  <a:t>لا يوجد رعاية ما بعد الولادة</a:t>
                </a:r>
                <a:endParaRPr lang="en-US" sz="1200" b="1" i="0" u="none" strike="noStrike" baseline="0" dirty="0">
                  <a:solidFill>
                    <a:schemeClr val="tx1"/>
                  </a:solidFill>
                </a:endParaRPr>
              </a:p>
              <a:p>
                <a:pPr>
                  <a:defRPr b="1">
                    <a:solidFill>
                      <a:schemeClr val="tx1"/>
                    </a:solidFill>
                  </a:defRPr>
                </a:pPr>
                <a:r>
                  <a:rPr lang="en-US" sz="1200" b="1" i="0" u="none" strike="noStrike" baseline="0" dirty="0">
                    <a:solidFill>
                      <a:schemeClr val="tx1"/>
                    </a:solidFill>
                  </a:rPr>
                  <a:t>No Postnatal Care</a:t>
                </a:r>
                <a:endParaRPr lang="en-US" sz="1200" b="1" dirty="0">
                  <a:solidFill>
                    <a:schemeClr val="tx1"/>
                  </a:solidFill>
                </a:endParaRPr>
              </a:p>
            </c:rich>
          </c:tx>
          <c:layout>
            <c:manualLayout>
              <c:xMode val="edge"/>
              <c:yMode val="edge"/>
              <c:x val="0.31680679012345681"/>
              <c:y val="0.8757046296296295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akkal Majalla" panose="02000000000000000000" pitchFamily="2" charset="-78"/>
                <a:ea typeface="+mn-ea"/>
                <a:cs typeface="Sakkal Majalla" panose="02000000000000000000" pitchFamily="2" charset="-78"/>
              </a:defRPr>
            </a:pPr>
            <a:endParaRPr lang="en-US"/>
          </a:p>
        </c:txPr>
        <c:crossAx val="201895296"/>
        <c:crosses val="autoZero"/>
        <c:auto val="1"/>
        <c:lblAlgn val="ctr"/>
        <c:lblOffset val="100"/>
        <c:noMultiLvlLbl val="0"/>
      </c:catAx>
      <c:valAx>
        <c:axId val="201895296"/>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akkal Majalla" panose="02000000000000000000" pitchFamily="2" charset="-78"/>
                <a:ea typeface="+mn-ea"/>
                <a:cs typeface="Sakkal Majalla" panose="02000000000000000000" pitchFamily="2" charset="-78"/>
              </a:defRPr>
            </a:pPr>
            <a:endParaRPr lang="en-US"/>
          </a:p>
        </c:txPr>
        <c:crossAx val="201892992"/>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Sakkal Majalla" panose="02000000000000000000" pitchFamily="2" charset="-78"/>
          <a:cs typeface="Sakkal Majalla" panose="02000000000000000000" pitchFamily="2" charset="-78"/>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2508659681046"/>
          <c:y val="0.13525433695971772"/>
          <c:w val="0.84817580179348195"/>
          <c:h val="0.55264727025505855"/>
        </c:manualLayout>
      </c:layout>
      <c:lineChart>
        <c:grouping val="standard"/>
        <c:varyColors val="0"/>
        <c:ser>
          <c:idx val="1"/>
          <c:order val="0"/>
          <c:tx>
            <c:strRef>
              <c:f>Sheet1!$B$2</c:f>
              <c:strCache>
                <c:ptCount val="1"/>
                <c:pt idx="0">
                  <c:v>Central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Sheet1!$C$1:$D$1</c:f>
              <c:strCache>
                <c:ptCount val="2"/>
                <c:pt idx="0">
                  <c:v>2002 DHS</c:v>
                </c:pt>
                <c:pt idx="1">
                  <c:v>2012 DHS</c:v>
                </c:pt>
              </c:strCache>
            </c:strRef>
          </c:cat>
          <c:val>
            <c:numRef>
              <c:f>Sheet1!$C$2:$D$2</c:f>
              <c:numCache>
                <c:formatCode>General</c:formatCode>
                <c:ptCount val="2"/>
                <c:pt idx="0">
                  <c:v>25.1</c:v>
                </c:pt>
                <c:pt idx="1">
                  <c:v>31.3</c:v>
                </c:pt>
              </c:numCache>
            </c:numRef>
          </c:val>
          <c:smooth val="0"/>
          <c:extLst>
            <c:ext xmlns:c16="http://schemas.microsoft.com/office/drawing/2014/chart" uri="{C3380CC4-5D6E-409C-BE32-E72D297353CC}">
              <c16:uniqueId val="{00000000-0FC8-4C5A-9B78-02EA3F382855}"/>
            </c:ext>
          </c:extLst>
        </c:ser>
        <c:ser>
          <c:idx val="0"/>
          <c:order val="1"/>
          <c:tx>
            <c:strRef>
              <c:f>Sheet1!$B$3</c:f>
              <c:strCache>
                <c:ptCount val="1"/>
                <c:pt idx="0">
                  <c:v>North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Sheet1!$C$1:$D$1</c:f>
              <c:strCache>
                <c:ptCount val="2"/>
                <c:pt idx="0">
                  <c:v>2002 DHS</c:v>
                </c:pt>
                <c:pt idx="1">
                  <c:v>2012 DHS</c:v>
                </c:pt>
              </c:strCache>
            </c:strRef>
          </c:cat>
          <c:val>
            <c:numRef>
              <c:f>Sheet1!$C$3:$D$3</c:f>
              <c:numCache>
                <c:formatCode>General</c:formatCode>
                <c:ptCount val="2"/>
                <c:pt idx="0">
                  <c:v>28.5</c:v>
                </c:pt>
                <c:pt idx="1">
                  <c:v>27.4</c:v>
                </c:pt>
              </c:numCache>
            </c:numRef>
          </c:val>
          <c:smooth val="0"/>
          <c:extLst>
            <c:ext xmlns:c16="http://schemas.microsoft.com/office/drawing/2014/chart" uri="{C3380CC4-5D6E-409C-BE32-E72D297353CC}">
              <c16:uniqueId val="{00000001-0FC8-4C5A-9B78-02EA3F382855}"/>
            </c:ext>
          </c:extLst>
        </c:ser>
        <c:ser>
          <c:idx val="2"/>
          <c:order val="2"/>
          <c:tx>
            <c:strRef>
              <c:f>Sheet1!$B$4</c:f>
              <c:strCache>
                <c:ptCount val="1"/>
                <c:pt idx="0">
                  <c:v>South</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Sheet1!$C$1:$D$1</c:f>
              <c:strCache>
                <c:ptCount val="2"/>
                <c:pt idx="0">
                  <c:v>2002 DHS</c:v>
                </c:pt>
                <c:pt idx="1">
                  <c:v>2012 DHS</c:v>
                </c:pt>
              </c:strCache>
            </c:strRef>
          </c:cat>
          <c:val>
            <c:numRef>
              <c:f>Sheet1!$C$4:$D$4</c:f>
              <c:numCache>
                <c:formatCode>General</c:formatCode>
                <c:ptCount val="2"/>
                <c:pt idx="0">
                  <c:v>25.3</c:v>
                </c:pt>
                <c:pt idx="1">
                  <c:v>23.8</c:v>
                </c:pt>
              </c:numCache>
            </c:numRef>
          </c:val>
          <c:smooth val="0"/>
          <c:extLst>
            <c:ext xmlns:c16="http://schemas.microsoft.com/office/drawing/2014/chart" uri="{C3380CC4-5D6E-409C-BE32-E72D297353CC}">
              <c16:uniqueId val="{00000002-0FC8-4C5A-9B78-02EA3F382855}"/>
            </c:ext>
          </c:extLst>
        </c:ser>
        <c:dLbls>
          <c:showLegendKey val="0"/>
          <c:showVal val="0"/>
          <c:showCatName val="0"/>
          <c:showSerName val="0"/>
          <c:showPercent val="0"/>
          <c:showBubbleSize val="0"/>
        </c:dLbls>
        <c:marker val="1"/>
        <c:smooth val="0"/>
        <c:axId val="204423936"/>
        <c:axId val="204426240"/>
      </c:lineChart>
      <c:catAx>
        <c:axId val="204423936"/>
        <c:scaling>
          <c:orientation val="minMax"/>
        </c:scaling>
        <c:delete val="0"/>
        <c:axPos val="b"/>
        <c:title>
          <c:tx>
            <c:rich>
              <a:bodyPr rot="0" vert="horz"/>
              <a:lstStyle/>
              <a:p>
                <a:pPr>
                  <a:defRPr/>
                </a:pPr>
                <a:r>
                  <a:rPr lang="ar-EG" dirty="0"/>
                  <a:t>عدم وجود مقدم خدمة</a:t>
                </a:r>
                <a:r>
                  <a:rPr lang="ar-EG" baseline="0" dirty="0"/>
                  <a:t> إناث</a:t>
                </a:r>
              </a:p>
              <a:p>
                <a:pPr>
                  <a:defRPr/>
                </a:pPr>
                <a:r>
                  <a:rPr lang="en-US" baseline="0" dirty="0"/>
                  <a:t>No Female Provider</a:t>
                </a:r>
                <a:endParaRPr lang="ar-EG" dirty="0"/>
              </a:p>
            </c:rich>
          </c:tx>
          <c:layout>
            <c:manualLayout>
              <c:xMode val="edge"/>
              <c:yMode val="edge"/>
              <c:x val="0.31304406611887026"/>
              <c:y val="0.7957949912488527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04426240"/>
        <c:crosses val="autoZero"/>
        <c:auto val="1"/>
        <c:lblAlgn val="ctr"/>
        <c:lblOffset val="100"/>
        <c:noMultiLvlLbl val="0"/>
      </c:catAx>
      <c:valAx>
        <c:axId val="204426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204423936"/>
        <c:crosses val="autoZero"/>
        <c:crossBetween val="between"/>
      </c:valAx>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sz="1200">
          <a:latin typeface="Sakkal Majalla" panose="02000000000000000000" pitchFamily="2" charset="-78"/>
          <a:cs typeface="Sakkal Majalla" panose="02000000000000000000" pitchFamily="2" charset="-78"/>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0.2106</cdr:x>
      <cdr:y>0.03837</cdr:y>
    </cdr:from>
    <cdr:to>
      <cdr:x>0.71044</cdr:x>
      <cdr:y>0.14829</cdr:y>
    </cdr:to>
    <cdr:sp macro="" textlink="">
      <cdr:nvSpPr>
        <cdr:cNvPr id="2" name="TextBox 2"/>
        <cdr:cNvSpPr txBox="1"/>
      </cdr:nvSpPr>
      <cdr:spPr>
        <a:xfrm xmlns:a="http://schemas.openxmlformats.org/drawingml/2006/main">
          <a:off x="749140" y="96692"/>
          <a:ext cx="177801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chemeClr val="tx1"/>
              </a:solidFill>
              <a:latin typeface="Sakkal Majalla" panose="02000000000000000000" pitchFamily="2" charset="-78"/>
              <a:cs typeface="Arial" panose="020B0604020202020204" pitchFamily="34" charset="0"/>
            </a:rPr>
            <a:t>ID%= 15.0</a:t>
          </a:r>
        </a:p>
      </cdr:txBody>
    </cdr:sp>
  </cdr:relSizeAnchor>
  <cdr:relSizeAnchor xmlns:cdr="http://schemas.openxmlformats.org/drawingml/2006/chartDrawing">
    <cdr:from>
      <cdr:x>0.51759</cdr:x>
      <cdr:y>0.0482</cdr:y>
    </cdr:from>
    <cdr:to>
      <cdr:x>1</cdr:x>
      <cdr:y>0.15812</cdr:y>
    </cdr:to>
    <cdr:sp macro="" textlink="">
      <cdr:nvSpPr>
        <cdr:cNvPr id="3" name="TextBox 2"/>
        <cdr:cNvSpPr txBox="1"/>
      </cdr:nvSpPr>
      <cdr:spPr>
        <a:xfrm xmlns:a="http://schemas.openxmlformats.org/drawingml/2006/main">
          <a:off x="1841155" y="121464"/>
          <a:ext cx="171601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1" dirty="0">
              <a:solidFill>
                <a:sysClr val="windowText" lastClr="000000"/>
              </a:solidFill>
              <a:latin typeface="Sakkal Majalla" panose="02000000000000000000" pitchFamily="2" charset="-78"/>
              <a:cs typeface="Arial" panose="020B0604020202020204" pitchFamily="34" charset="0"/>
            </a:rPr>
            <a:t>ID%= 19.5</a:t>
          </a:r>
        </a:p>
      </cdr:txBody>
    </cdr:sp>
  </cdr:relSizeAnchor>
</c:userShapes>
</file>

<file path=ppt/drawings/drawing2.xml><?xml version="1.0" encoding="utf-8"?>
<c:userShapes xmlns:c="http://schemas.openxmlformats.org/drawingml/2006/chart">
  <cdr:relSizeAnchor xmlns:cdr="http://schemas.openxmlformats.org/drawingml/2006/chartDrawing">
    <cdr:from>
      <cdr:x>0.59693</cdr:x>
      <cdr:y>0.03051</cdr:y>
    </cdr:from>
    <cdr:to>
      <cdr:x>0.83158</cdr:x>
      <cdr:y>0.12917</cdr:y>
    </cdr:to>
    <cdr:sp macro="" textlink="">
      <cdr:nvSpPr>
        <cdr:cNvPr id="2" name="TextBox 1"/>
        <cdr:cNvSpPr txBox="1"/>
      </cdr:nvSpPr>
      <cdr:spPr>
        <a:xfrm xmlns:a="http://schemas.openxmlformats.org/drawingml/2006/main">
          <a:off x="1718982" y="65881"/>
          <a:ext cx="675727" cy="213069"/>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en-US" sz="1200" b="1" dirty="0">
              <a:latin typeface="Sakkal Majalla" panose="02000000000000000000" pitchFamily="2" charset="-78"/>
            </a:rPr>
            <a:t>ID%=3.9</a:t>
          </a:r>
          <a:endParaRPr lang="ar-EG" sz="1200" b="1" dirty="0">
            <a:latin typeface="Sakkal Majalla" panose="02000000000000000000" pitchFamily="2" charset="-7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0.19846</cdr:x>
      <cdr:y>0</cdr:y>
    </cdr:from>
    <cdr:to>
      <cdr:x>0.92944</cdr:x>
      <cdr:y>0.11026</cdr:y>
    </cdr:to>
    <cdr:grpSp>
      <cdr:nvGrpSpPr>
        <cdr:cNvPr id="5" name="Group 4">
          <a:extLst xmlns:a="http://schemas.openxmlformats.org/drawingml/2006/main">
            <a:ext uri="{FF2B5EF4-FFF2-40B4-BE49-F238E27FC236}">
              <a16:creationId xmlns:a16="http://schemas.microsoft.com/office/drawing/2014/main" id="{6A6F4B9B-2AE0-2B42-98C1-6C4AA23F6584}"/>
            </a:ext>
          </a:extLst>
        </cdr:cNvPr>
        <cdr:cNvGrpSpPr/>
      </cdr:nvGrpSpPr>
      <cdr:grpSpPr>
        <a:xfrm xmlns:a="http://schemas.openxmlformats.org/drawingml/2006/main">
          <a:off x="643010" y="0"/>
          <a:ext cx="2368376" cy="256524"/>
          <a:chOff x="571499" y="0"/>
          <a:chExt cx="2105026" cy="238125"/>
        </a:xfrm>
      </cdr:grpSpPr>
      <cdr:sp macro="" textlink="">
        <cdr:nvSpPr>
          <cdr:cNvPr id="2" name="TextBox 1"/>
          <cdr:cNvSpPr txBox="1"/>
        </cdr:nvSpPr>
        <cdr:spPr>
          <a:xfrm xmlns:a="http://schemas.openxmlformats.org/drawingml/2006/main">
            <a:off x="571499" y="0"/>
            <a:ext cx="695325" cy="23812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en-US" sz="1100" dirty="0">
                <a:latin typeface="Sakkal Majalla" panose="02000000000000000000" pitchFamily="2" charset="-78"/>
                <a:cs typeface="Sakkal Majalla" panose="02000000000000000000" pitchFamily="2" charset="-78"/>
              </a:rPr>
              <a:t>ID%=6.3</a:t>
            </a:r>
            <a:endParaRPr lang="ar-EG" sz="1100" dirty="0">
              <a:latin typeface="Sakkal Majalla" panose="02000000000000000000" pitchFamily="2" charset="-78"/>
              <a:cs typeface="Sakkal Majalla" panose="02000000000000000000" pitchFamily="2" charset="-78"/>
            </a:endParaRPr>
          </a:p>
        </cdr:txBody>
      </cdr:sp>
      <cdr:sp macro="" textlink="">
        <cdr:nvSpPr>
          <cdr:cNvPr id="3" name="TextBox 1"/>
          <cdr:cNvSpPr txBox="1"/>
        </cdr:nvSpPr>
        <cdr:spPr>
          <a:xfrm xmlns:a="http://schemas.openxmlformats.org/drawingml/2006/main">
            <a:off x="1924051" y="0"/>
            <a:ext cx="752474" cy="238125"/>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r>
              <a:rPr lang="en-US" sz="1100" dirty="0">
                <a:latin typeface="Sakkal Majalla" panose="02000000000000000000" pitchFamily="2" charset="-78"/>
                <a:cs typeface="Sakkal Majalla" panose="02000000000000000000" pitchFamily="2" charset="-78"/>
              </a:rPr>
              <a:t>ID%=10.1</a:t>
            </a:r>
            <a:endParaRPr lang="ar-EG" sz="1100" dirty="0">
              <a:latin typeface="Sakkal Majalla" panose="02000000000000000000" pitchFamily="2" charset="-78"/>
              <a:cs typeface="Sakkal Majalla" panose="02000000000000000000" pitchFamily="2" charset="-78"/>
            </a:endParaRPr>
          </a:p>
        </cdr:txBody>
      </cdr:sp>
    </cdr:grpSp>
  </cdr:relSizeAnchor>
</c:userShapes>
</file>

<file path=ppt/drawings/drawing4.xml><?xml version="1.0" encoding="utf-8"?>
<c:userShapes xmlns:c="http://schemas.openxmlformats.org/drawingml/2006/chart">
  <cdr:relSizeAnchor xmlns:cdr="http://schemas.openxmlformats.org/drawingml/2006/chartDrawing">
    <cdr:from>
      <cdr:x>0.15546</cdr:x>
      <cdr:y>0</cdr:y>
    </cdr:from>
    <cdr:to>
      <cdr:x>0.92393</cdr:x>
      <cdr:y>0.11026</cdr:y>
    </cdr:to>
    <cdr:grpSp>
      <cdr:nvGrpSpPr>
        <cdr:cNvPr id="5" name="Group 4">
          <a:extLst xmlns:a="http://schemas.openxmlformats.org/drawingml/2006/main">
            <a:ext uri="{FF2B5EF4-FFF2-40B4-BE49-F238E27FC236}">
              <a16:creationId xmlns:a16="http://schemas.microsoft.com/office/drawing/2014/main" id="{69F891D2-AC4C-694D-85D2-EACF5B672C2B}"/>
            </a:ext>
          </a:extLst>
        </cdr:cNvPr>
        <cdr:cNvGrpSpPr/>
      </cdr:nvGrpSpPr>
      <cdr:grpSpPr>
        <a:xfrm xmlns:a="http://schemas.openxmlformats.org/drawingml/2006/main">
          <a:off x="501308" y="0"/>
          <a:ext cx="2478068" cy="257219"/>
          <a:chOff x="447673" y="0"/>
          <a:chExt cx="2212978" cy="238124"/>
        </a:xfrm>
      </cdr:grpSpPr>
      <cdr:sp macro="" textlink="">
        <cdr:nvSpPr>
          <cdr:cNvPr id="2" name="TextBox 1"/>
          <cdr:cNvSpPr txBox="1"/>
        </cdr:nvSpPr>
        <cdr:spPr>
          <a:xfrm xmlns:a="http://schemas.openxmlformats.org/drawingml/2006/main">
            <a:off x="447673" y="0"/>
            <a:ext cx="742951" cy="238124"/>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en-US" sz="1100"/>
              <a:t>ID%=2.5</a:t>
            </a:r>
            <a:endParaRPr lang="ar-EG" sz="1100"/>
          </a:p>
        </cdr:txBody>
      </cdr:sp>
      <cdr:sp macro="" textlink="">
        <cdr:nvSpPr>
          <cdr:cNvPr id="3" name="TextBox 1"/>
          <cdr:cNvSpPr txBox="1"/>
        </cdr:nvSpPr>
        <cdr:spPr>
          <a:xfrm xmlns:a="http://schemas.openxmlformats.org/drawingml/2006/main">
            <a:off x="1838325" y="0"/>
            <a:ext cx="822326" cy="228600"/>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ID%=3.8</a:t>
            </a:r>
            <a:endParaRPr lang="ar-EG" sz="1100"/>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A4AE64D-EBC2-4657-8AC2-55E84E408A0A}" type="datetimeFigureOut">
              <a:rPr lang="en-US" smtClean="0"/>
              <a:t>10/12/23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B804D27-5626-489D-8BFB-0FABF0978594}" type="slidenum">
              <a:rPr lang="en-US" smtClean="0"/>
              <a:t>‹#›</a:t>
            </a:fld>
            <a:endParaRPr lang="en-US"/>
          </a:p>
        </p:txBody>
      </p:sp>
    </p:spTree>
    <p:extLst>
      <p:ext uri="{BB962C8B-B14F-4D97-AF65-F5344CB8AC3E}">
        <p14:creationId xmlns:p14="http://schemas.microsoft.com/office/powerpoint/2010/main" val="2716027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B4449E5-A26F-40A1-A405-62C324E18414}" type="datetimeFigureOut">
              <a:rPr lang="en-US" smtClean="0"/>
              <a:t>10/12/23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75C2F81-2D95-45C4-B9C9-84578E710A02}" type="slidenum">
              <a:rPr lang="en-US" smtClean="0"/>
              <a:t>‹#›</a:t>
            </a:fld>
            <a:endParaRPr lang="en-US"/>
          </a:p>
        </p:txBody>
      </p:sp>
    </p:spTree>
    <p:extLst>
      <p:ext uri="{BB962C8B-B14F-4D97-AF65-F5344CB8AC3E}">
        <p14:creationId xmlns:p14="http://schemas.microsoft.com/office/powerpoint/2010/main" val="3142100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5C2F81-2D95-45C4-B9C9-84578E710A02}" type="slidenum">
              <a:rPr lang="en-US" smtClean="0"/>
              <a:t>1</a:t>
            </a:fld>
            <a:endParaRPr lang="en-US"/>
          </a:p>
        </p:txBody>
      </p:sp>
    </p:spTree>
    <p:extLst>
      <p:ext uri="{BB962C8B-B14F-4D97-AF65-F5344CB8AC3E}">
        <p14:creationId xmlns:p14="http://schemas.microsoft.com/office/powerpoint/2010/main" val="3358657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5C2F81-2D95-45C4-B9C9-84578E710A02}" type="slidenum">
              <a:rPr lang="en-US" smtClean="0"/>
              <a:t>10</a:t>
            </a:fld>
            <a:endParaRPr lang="en-US"/>
          </a:p>
        </p:txBody>
      </p:sp>
    </p:spTree>
    <p:extLst>
      <p:ext uri="{BB962C8B-B14F-4D97-AF65-F5344CB8AC3E}">
        <p14:creationId xmlns:p14="http://schemas.microsoft.com/office/powerpoint/2010/main" val="115043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5C2F81-2D95-45C4-B9C9-84578E710A02}" type="slidenum">
              <a:rPr lang="en-US" smtClean="0"/>
              <a:t>11</a:t>
            </a:fld>
            <a:endParaRPr lang="en-US"/>
          </a:p>
        </p:txBody>
      </p:sp>
    </p:spTree>
    <p:extLst>
      <p:ext uri="{BB962C8B-B14F-4D97-AF65-F5344CB8AC3E}">
        <p14:creationId xmlns:p14="http://schemas.microsoft.com/office/powerpoint/2010/main" val="222884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5C2F81-2D95-45C4-B9C9-84578E710A02}" type="slidenum">
              <a:rPr lang="en-US" smtClean="0"/>
              <a:t>12</a:t>
            </a:fld>
            <a:endParaRPr lang="en-US"/>
          </a:p>
        </p:txBody>
      </p:sp>
    </p:spTree>
    <p:extLst>
      <p:ext uri="{BB962C8B-B14F-4D97-AF65-F5344CB8AC3E}">
        <p14:creationId xmlns:p14="http://schemas.microsoft.com/office/powerpoint/2010/main" val="4249839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5C2F81-2D95-45C4-B9C9-84578E710A02}" type="slidenum">
              <a:rPr lang="en-US" smtClean="0"/>
              <a:t>13</a:t>
            </a:fld>
            <a:endParaRPr lang="en-US"/>
          </a:p>
        </p:txBody>
      </p:sp>
    </p:spTree>
    <p:extLst>
      <p:ext uri="{BB962C8B-B14F-4D97-AF65-F5344CB8AC3E}">
        <p14:creationId xmlns:p14="http://schemas.microsoft.com/office/powerpoint/2010/main" val="3107790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5C2F81-2D95-45C4-B9C9-84578E710A02}" type="slidenum">
              <a:rPr lang="en-US" smtClean="0"/>
              <a:t>2</a:t>
            </a:fld>
            <a:endParaRPr lang="en-US"/>
          </a:p>
        </p:txBody>
      </p:sp>
    </p:spTree>
    <p:extLst>
      <p:ext uri="{BB962C8B-B14F-4D97-AF65-F5344CB8AC3E}">
        <p14:creationId xmlns:p14="http://schemas.microsoft.com/office/powerpoint/2010/main" val="2806800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5C2F81-2D95-45C4-B9C9-84578E710A02}" type="slidenum">
              <a:rPr lang="en-US" smtClean="0"/>
              <a:t>3</a:t>
            </a:fld>
            <a:endParaRPr lang="en-US"/>
          </a:p>
        </p:txBody>
      </p:sp>
    </p:spTree>
    <p:extLst>
      <p:ext uri="{BB962C8B-B14F-4D97-AF65-F5344CB8AC3E}">
        <p14:creationId xmlns:p14="http://schemas.microsoft.com/office/powerpoint/2010/main" val="3944617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5C2F81-2D95-45C4-B9C9-84578E710A02}" type="slidenum">
              <a:rPr lang="en-US" smtClean="0"/>
              <a:t>4</a:t>
            </a:fld>
            <a:endParaRPr lang="en-US"/>
          </a:p>
        </p:txBody>
      </p:sp>
    </p:spTree>
    <p:extLst>
      <p:ext uri="{BB962C8B-B14F-4D97-AF65-F5344CB8AC3E}">
        <p14:creationId xmlns:p14="http://schemas.microsoft.com/office/powerpoint/2010/main" val="3004575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5C2F81-2D95-45C4-B9C9-84578E710A02}" type="slidenum">
              <a:rPr lang="en-US" smtClean="0"/>
              <a:t>5</a:t>
            </a:fld>
            <a:endParaRPr lang="en-US"/>
          </a:p>
        </p:txBody>
      </p:sp>
    </p:spTree>
    <p:extLst>
      <p:ext uri="{BB962C8B-B14F-4D97-AF65-F5344CB8AC3E}">
        <p14:creationId xmlns:p14="http://schemas.microsoft.com/office/powerpoint/2010/main" val="2281817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5C2F81-2D95-45C4-B9C9-84578E710A02}" type="slidenum">
              <a:rPr lang="en-US" smtClean="0"/>
              <a:t>6</a:t>
            </a:fld>
            <a:endParaRPr lang="en-US"/>
          </a:p>
        </p:txBody>
      </p:sp>
    </p:spTree>
    <p:extLst>
      <p:ext uri="{BB962C8B-B14F-4D97-AF65-F5344CB8AC3E}">
        <p14:creationId xmlns:p14="http://schemas.microsoft.com/office/powerpoint/2010/main" val="2591704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5C2F81-2D95-45C4-B9C9-84578E710A02}" type="slidenum">
              <a:rPr lang="en-US" smtClean="0"/>
              <a:t>7</a:t>
            </a:fld>
            <a:endParaRPr lang="en-US"/>
          </a:p>
        </p:txBody>
      </p:sp>
    </p:spTree>
    <p:extLst>
      <p:ext uri="{BB962C8B-B14F-4D97-AF65-F5344CB8AC3E}">
        <p14:creationId xmlns:p14="http://schemas.microsoft.com/office/powerpoint/2010/main" val="433480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5C2F81-2D95-45C4-B9C9-84578E710A02}" type="slidenum">
              <a:rPr lang="en-US" smtClean="0"/>
              <a:t>8</a:t>
            </a:fld>
            <a:endParaRPr lang="en-US"/>
          </a:p>
        </p:txBody>
      </p:sp>
    </p:spTree>
    <p:extLst>
      <p:ext uri="{BB962C8B-B14F-4D97-AF65-F5344CB8AC3E}">
        <p14:creationId xmlns:p14="http://schemas.microsoft.com/office/powerpoint/2010/main" val="472593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5C2F81-2D95-45C4-B9C9-84578E710A02}" type="slidenum">
              <a:rPr lang="en-US" smtClean="0"/>
              <a:t>9</a:t>
            </a:fld>
            <a:endParaRPr lang="en-US"/>
          </a:p>
        </p:txBody>
      </p:sp>
    </p:spTree>
    <p:extLst>
      <p:ext uri="{BB962C8B-B14F-4D97-AF65-F5344CB8AC3E}">
        <p14:creationId xmlns:p14="http://schemas.microsoft.com/office/powerpoint/2010/main" val="3518823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962B892-12D7-4AE1-8F30-5D796C9BDC04}" type="datetime1">
              <a:rPr lang="en-US" smtClean="0"/>
              <a:t>10/12/23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28F58-FBFE-43E1-9632-83A30ED9687C}" type="slidenum">
              <a:rPr lang="en-US" smtClean="0"/>
              <a:t>‹#›</a:t>
            </a:fld>
            <a:endParaRPr lang="en-US"/>
          </a:p>
        </p:txBody>
      </p:sp>
    </p:spTree>
    <p:extLst>
      <p:ext uri="{BB962C8B-B14F-4D97-AF65-F5344CB8AC3E}">
        <p14:creationId xmlns:p14="http://schemas.microsoft.com/office/powerpoint/2010/main" val="142996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71E822-BB73-4AAE-82D9-E420ECCA6FDB}" type="datetime1">
              <a:rPr lang="en-US" smtClean="0"/>
              <a:t>10/12/23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28F58-FBFE-43E1-9632-83A30ED9687C}" type="slidenum">
              <a:rPr lang="en-US" smtClean="0"/>
              <a:t>‹#›</a:t>
            </a:fld>
            <a:endParaRPr lang="en-US"/>
          </a:p>
        </p:txBody>
      </p:sp>
    </p:spTree>
    <p:extLst>
      <p:ext uri="{BB962C8B-B14F-4D97-AF65-F5344CB8AC3E}">
        <p14:creationId xmlns:p14="http://schemas.microsoft.com/office/powerpoint/2010/main" val="351513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17E364-4C80-4A32-824F-664B5B419DE3}" type="datetime1">
              <a:rPr lang="en-US" smtClean="0"/>
              <a:t>10/12/23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28F58-FBFE-43E1-9632-83A30ED9687C}" type="slidenum">
              <a:rPr lang="en-US" smtClean="0"/>
              <a:t>‹#›</a:t>
            </a:fld>
            <a:endParaRPr lang="en-US"/>
          </a:p>
        </p:txBody>
      </p:sp>
    </p:spTree>
    <p:extLst>
      <p:ext uri="{BB962C8B-B14F-4D97-AF65-F5344CB8AC3E}">
        <p14:creationId xmlns:p14="http://schemas.microsoft.com/office/powerpoint/2010/main" val="3586485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7E6F7-60CD-460B-A030-6B0163D0D447}" type="datetime1">
              <a:rPr lang="en-US" smtClean="0"/>
              <a:t>10/12/23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28F58-FBFE-43E1-9632-83A30ED9687C}" type="slidenum">
              <a:rPr lang="en-US" smtClean="0"/>
              <a:t>‹#›</a:t>
            </a:fld>
            <a:endParaRPr lang="en-US"/>
          </a:p>
        </p:txBody>
      </p:sp>
    </p:spTree>
    <p:extLst>
      <p:ext uri="{BB962C8B-B14F-4D97-AF65-F5344CB8AC3E}">
        <p14:creationId xmlns:p14="http://schemas.microsoft.com/office/powerpoint/2010/main" val="1576106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201D4F-3B75-4630-8D2B-8540520534E7}" type="datetime1">
              <a:rPr lang="en-US" smtClean="0"/>
              <a:t>10/12/23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28F58-FBFE-43E1-9632-83A30ED9687C}" type="slidenum">
              <a:rPr lang="en-US" smtClean="0"/>
              <a:t>‹#›</a:t>
            </a:fld>
            <a:endParaRPr lang="en-US"/>
          </a:p>
        </p:txBody>
      </p:sp>
    </p:spTree>
    <p:extLst>
      <p:ext uri="{BB962C8B-B14F-4D97-AF65-F5344CB8AC3E}">
        <p14:creationId xmlns:p14="http://schemas.microsoft.com/office/powerpoint/2010/main" val="3737051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C5B6A5-F3A5-4440-9F11-0DCBBA6DE671}" type="datetime1">
              <a:rPr lang="en-US" smtClean="0"/>
              <a:t>10/12/23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28F58-FBFE-43E1-9632-83A30ED9687C}" type="slidenum">
              <a:rPr lang="en-US" smtClean="0"/>
              <a:t>‹#›</a:t>
            </a:fld>
            <a:endParaRPr lang="en-US"/>
          </a:p>
        </p:txBody>
      </p:sp>
    </p:spTree>
    <p:extLst>
      <p:ext uri="{BB962C8B-B14F-4D97-AF65-F5344CB8AC3E}">
        <p14:creationId xmlns:p14="http://schemas.microsoft.com/office/powerpoint/2010/main" val="1246547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40C295-B070-4F5F-93A5-F80DAE8DF452}" type="datetime1">
              <a:rPr lang="en-US" smtClean="0"/>
              <a:t>10/12/23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628F58-FBFE-43E1-9632-83A30ED9687C}" type="slidenum">
              <a:rPr lang="en-US" smtClean="0"/>
              <a:t>‹#›</a:t>
            </a:fld>
            <a:endParaRPr lang="en-US"/>
          </a:p>
        </p:txBody>
      </p:sp>
    </p:spTree>
    <p:extLst>
      <p:ext uri="{BB962C8B-B14F-4D97-AF65-F5344CB8AC3E}">
        <p14:creationId xmlns:p14="http://schemas.microsoft.com/office/powerpoint/2010/main" val="2032859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3FF9EB2D-1A37-4C81-9BB5-D492B758AF55}" type="datetime1">
              <a:rPr lang="en-US" smtClean="0"/>
              <a:t>10/12/23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628F58-FBFE-43E1-9632-83A30ED9687C}" type="slidenum">
              <a:rPr lang="en-US" smtClean="0"/>
              <a:t>‹#›</a:t>
            </a:fld>
            <a:endParaRPr lang="en-US"/>
          </a:p>
        </p:txBody>
      </p:sp>
    </p:spTree>
    <p:extLst>
      <p:ext uri="{BB962C8B-B14F-4D97-AF65-F5344CB8AC3E}">
        <p14:creationId xmlns:p14="http://schemas.microsoft.com/office/powerpoint/2010/main" val="169732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61F1F-6890-48A4-A77E-192D9308BEDE}" type="datetime1">
              <a:rPr lang="en-US" smtClean="0"/>
              <a:t>10/12/23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628F58-FBFE-43E1-9632-83A30ED9687C}" type="slidenum">
              <a:rPr lang="en-US" smtClean="0"/>
              <a:t>‹#›</a:t>
            </a:fld>
            <a:endParaRPr lang="en-US"/>
          </a:p>
        </p:txBody>
      </p:sp>
    </p:spTree>
    <p:extLst>
      <p:ext uri="{BB962C8B-B14F-4D97-AF65-F5344CB8AC3E}">
        <p14:creationId xmlns:p14="http://schemas.microsoft.com/office/powerpoint/2010/main" val="1833153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2A1725-9776-496D-B5A3-15B543501FC5}" type="datetime1">
              <a:rPr lang="en-US" smtClean="0"/>
              <a:t>10/12/23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28F58-FBFE-43E1-9632-83A30ED9687C}" type="slidenum">
              <a:rPr lang="en-US" smtClean="0"/>
              <a:t>‹#›</a:t>
            </a:fld>
            <a:endParaRPr lang="en-US"/>
          </a:p>
        </p:txBody>
      </p:sp>
    </p:spTree>
    <p:extLst>
      <p:ext uri="{BB962C8B-B14F-4D97-AF65-F5344CB8AC3E}">
        <p14:creationId xmlns:p14="http://schemas.microsoft.com/office/powerpoint/2010/main" val="1533059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6F23D7-0586-4E6C-9EFC-3A3352910612}" type="datetime1">
              <a:rPr lang="en-US" smtClean="0"/>
              <a:t>10/12/23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28F58-FBFE-43E1-9632-83A30ED9687C}" type="slidenum">
              <a:rPr lang="en-US" smtClean="0"/>
              <a:t>‹#›</a:t>
            </a:fld>
            <a:endParaRPr lang="en-US"/>
          </a:p>
        </p:txBody>
      </p:sp>
    </p:spTree>
    <p:extLst>
      <p:ext uri="{BB962C8B-B14F-4D97-AF65-F5344CB8AC3E}">
        <p14:creationId xmlns:p14="http://schemas.microsoft.com/office/powerpoint/2010/main" val="368054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B48EC-0D69-48D3-9A5E-97B29BF53C63}" type="datetime1">
              <a:rPr lang="en-US" smtClean="0"/>
              <a:t>10/12/23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28F58-FBFE-43E1-9632-83A30ED9687C}" type="slidenum">
              <a:rPr lang="en-US" smtClean="0"/>
              <a:t>‹#›</a:t>
            </a:fld>
            <a:endParaRPr lang="en-US"/>
          </a:p>
        </p:txBody>
      </p:sp>
    </p:spTree>
    <p:extLst>
      <p:ext uri="{BB962C8B-B14F-4D97-AF65-F5344CB8AC3E}">
        <p14:creationId xmlns:p14="http://schemas.microsoft.com/office/powerpoint/2010/main" val="2258160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10600" y="6266197"/>
            <a:ext cx="2743200" cy="365125"/>
          </a:xfrm>
        </p:spPr>
        <p:txBody>
          <a:bodyPr/>
          <a:lstStyle/>
          <a:p>
            <a:fld id="{23628F58-FBFE-43E1-9632-83A30ED9687C}" type="slidenum">
              <a:rPr lang="en-US" smtClean="0">
                <a:latin typeface="Arial" panose="020B0604020202020204" pitchFamily="34" charset="0"/>
                <a:cs typeface="Arial" panose="020B0604020202020204" pitchFamily="34" charset="0"/>
              </a:rPr>
              <a:t>1</a:t>
            </a:fld>
            <a:endParaRPr lang="en-US">
              <a:latin typeface="Arial" panose="020B0604020202020204" pitchFamily="34" charset="0"/>
              <a:cs typeface="Arial" panose="020B0604020202020204" pitchFamily="34" charset="0"/>
            </a:endParaRPr>
          </a:p>
        </p:txBody>
      </p:sp>
      <p:sp>
        <p:nvSpPr>
          <p:cNvPr id="6" name="Title 1"/>
          <p:cNvSpPr txBox="1">
            <a:spLocks/>
          </p:cNvSpPr>
          <p:nvPr/>
        </p:nvSpPr>
        <p:spPr>
          <a:xfrm>
            <a:off x="1524000" y="1300642"/>
            <a:ext cx="9421505" cy="145706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Arial" panose="020B0604020202020204" pitchFamily="34" charset="0"/>
                <a:cs typeface="Arial" panose="020B0604020202020204" pitchFamily="34" charset="0"/>
              </a:rPr>
              <a:t>Social Determinants of Women’s Health</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11-12 September, 2019</a:t>
            </a:r>
          </a:p>
        </p:txBody>
      </p:sp>
      <p:sp>
        <p:nvSpPr>
          <p:cNvPr id="8" name="Subtitle 2"/>
          <p:cNvSpPr txBox="1">
            <a:spLocks/>
          </p:cNvSpPr>
          <p:nvPr/>
        </p:nvSpPr>
        <p:spPr>
          <a:xfrm>
            <a:off x="1662752" y="2172665"/>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err="1">
                <a:latin typeface="Arial" panose="020B0604020202020204" pitchFamily="34" charset="0"/>
                <a:cs typeface="Arial" panose="020B0604020202020204" pitchFamily="34" charset="0"/>
              </a:rPr>
              <a:t>Hoda</a:t>
            </a:r>
            <a:r>
              <a:rPr lang="en-US" sz="2000" dirty="0">
                <a:latin typeface="Arial" panose="020B0604020202020204" pitchFamily="34" charset="0"/>
                <a:cs typeface="Arial" panose="020B0604020202020204" pitchFamily="34" charset="0"/>
              </a:rPr>
              <a:t> Rashad</a:t>
            </a:r>
          </a:p>
          <a:p>
            <a:pPr marL="0" indent="0" algn="ctr">
              <a:buNone/>
            </a:pPr>
            <a:r>
              <a:rPr lang="en-US" sz="2000" dirty="0">
                <a:latin typeface="Arial" panose="020B0604020202020204" pitchFamily="34" charset="0"/>
                <a:cs typeface="Arial" panose="020B0604020202020204" pitchFamily="34" charset="0"/>
              </a:rPr>
              <a:t>Social Research Center</a:t>
            </a:r>
          </a:p>
          <a:p>
            <a:pPr marL="0" indent="0" algn="ctr">
              <a:buNone/>
            </a:pPr>
            <a:r>
              <a:rPr lang="en-US" sz="2000" dirty="0">
                <a:latin typeface="Arial" panose="020B0604020202020204" pitchFamily="34" charset="0"/>
                <a:cs typeface="Arial" panose="020B0604020202020204" pitchFamily="34" charset="0"/>
              </a:rPr>
              <a:t>The American University in Cairo</a:t>
            </a:r>
          </a:p>
        </p:txBody>
      </p:sp>
      <p:sp>
        <p:nvSpPr>
          <p:cNvPr id="9" name="Subtitle 2"/>
          <p:cNvSpPr txBox="1">
            <a:spLocks/>
          </p:cNvSpPr>
          <p:nvPr/>
        </p:nvSpPr>
        <p:spPr>
          <a:xfrm>
            <a:off x="1524000" y="3436626"/>
            <a:ext cx="10191750" cy="165576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PRESENTATION OUTLINE</a:t>
            </a:r>
          </a:p>
          <a:p>
            <a:pPr marL="1195388" indent="-514350" algn="l">
              <a:buFont typeface="+mj-lt"/>
              <a:buAutoNum type="romanUcPeriod"/>
            </a:pPr>
            <a:r>
              <a:rPr lang="en-US" dirty="0">
                <a:latin typeface="Arial" panose="020B0604020202020204" pitchFamily="34" charset="0"/>
                <a:cs typeface="Arial" panose="020B0604020202020204" pitchFamily="34" charset="0"/>
              </a:rPr>
              <a:t>New Conceptualization of Social Determinants of Women's Health</a:t>
            </a:r>
          </a:p>
          <a:p>
            <a:pPr marL="1195388" indent="-514350" algn="l">
              <a:buFont typeface="+mj-lt"/>
              <a:buAutoNum type="romanUcPeriod"/>
            </a:pPr>
            <a:r>
              <a:rPr lang="en-US" dirty="0">
                <a:latin typeface="Arial" panose="020B0604020202020204" pitchFamily="34" charset="0"/>
                <a:cs typeface="Arial" panose="020B0604020202020204" pitchFamily="34" charset="0"/>
              </a:rPr>
              <a:t>Study Results</a:t>
            </a:r>
          </a:p>
          <a:p>
            <a:pPr marL="1195388" indent="-514350" algn="l">
              <a:buFont typeface="+mj-lt"/>
              <a:buAutoNum type="romanUcPeriod"/>
            </a:pPr>
            <a:r>
              <a:rPr lang="en-US" dirty="0">
                <a:latin typeface="Arial" panose="020B0604020202020204" pitchFamily="34" charset="0"/>
                <a:cs typeface="Arial" panose="020B0604020202020204" pitchFamily="34" charset="0"/>
              </a:rPr>
              <a:t>Policies and Recommendations</a:t>
            </a:r>
          </a:p>
        </p:txBody>
      </p:sp>
      <p:sp>
        <p:nvSpPr>
          <p:cNvPr id="10" name="TextBox 9">
            <a:extLst>
              <a:ext uri="{FF2B5EF4-FFF2-40B4-BE49-F238E27FC236}">
                <a16:creationId xmlns:a16="http://schemas.microsoft.com/office/drawing/2014/main" id="{414E99DC-E085-2242-BE6B-48837048BB09}"/>
              </a:ext>
            </a:extLst>
          </p:cNvPr>
          <p:cNvSpPr txBox="1"/>
          <p:nvPr/>
        </p:nvSpPr>
        <p:spPr>
          <a:xfrm>
            <a:off x="274320" y="5068111"/>
            <a:ext cx="7458891" cy="1477328"/>
          </a:xfrm>
          <a:prstGeom prst="rect">
            <a:avLst/>
          </a:prstGeom>
          <a:noFill/>
        </p:spPr>
        <p:txBody>
          <a:bodyPr wrap="square" rtlCol="0">
            <a:spAutoFit/>
          </a:bodyPr>
          <a:lstStyle/>
          <a:p>
            <a:r>
              <a:rPr lang="en-US" dirty="0"/>
              <a:t>Citation:</a:t>
            </a:r>
          </a:p>
          <a:p>
            <a:r>
              <a:rPr lang="en-US" dirty="0"/>
              <a:t>Rashad, H. (2019, September 11-12). </a:t>
            </a:r>
            <a:r>
              <a:rPr lang="en-US" i="1" dirty="0"/>
              <a:t>Social Determinants of Women’s Health</a:t>
            </a:r>
            <a:r>
              <a:rPr lang="en-US" dirty="0"/>
              <a:t> [PowerPoint presentation]. First Arab Conference on “Women's Health: Promoting Women's Health to Achieve the 2030 Agenda for Sustainable Development”, Cairo, Egypt.</a:t>
            </a:r>
          </a:p>
        </p:txBody>
      </p:sp>
    </p:spTree>
    <p:extLst>
      <p:ext uri="{BB962C8B-B14F-4D97-AF65-F5344CB8AC3E}">
        <p14:creationId xmlns:p14="http://schemas.microsoft.com/office/powerpoint/2010/main" val="3693515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a:latin typeface="Arial" panose="020B0604020202020204" pitchFamily="34" charset="0"/>
                <a:cs typeface="Arial" panose="020B0604020202020204" pitchFamily="34" charset="0"/>
              </a:rPr>
              <a:t>Rational for Action (continued)</a:t>
            </a:r>
            <a:endParaRPr lang="en-US" sz="36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3628F58-FBFE-43E1-9632-83A30ED9687C}" type="slidenum">
              <a:rPr lang="en-US" smtClean="0">
                <a:latin typeface="Arial" panose="020B0604020202020204" pitchFamily="34" charset="0"/>
                <a:cs typeface="Arial" panose="020B0604020202020204" pitchFamily="34" charset="0"/>
              </a:rPr>
              <a:t>10</a:t>
            </a:fld>
            <a:endParaRPr lang="en-US">
              <a:latin typeface="Arial" panose="020B0604020202020204" pitchFamily="34" charset="0"/>
              <a:cs typeface="Arial" panose="020B0604020202020204" pitchFamily="34" charset="0"/>
            </a:endParaRPr>
          </a:p>
        </p:txBody>
      </p:sp>
      <p:sp>
        <p:nvSpPr>
          <p:cNvPr id="5" name="TextBox 4"/>
          <p:cNvSpPr txBox="1"/>
          <p:nvPr/>
        </p:nvSpPr>
        <p:spPr>
          <a:xfrm>
            <a:off x="411719" y="1360362"/>
            <a:ext cx="11230418"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severity of inequalities and their relation with inequitable social arrangements and inequities in public policies</a:t>
            </a:r>
          </a:p>
        </p:txBody>
      </p:sp>
      <p:sp>
        <p:nvSpPr>
          <p:cNvPr id="6" name="TextBox 5"/>
          <p:cNvSpPr txBox="1"/>
          <p:nvPr/>
        </p:nvSpPr>
        <p:spPr>
          <a:xfrm>
            <a:off x="1173707" y="2852382"/>
            <a:ext cx="4055518" cy="1015663"/>
          </a:xfrm>
          <a:prstGeom prst="rect">
            <a:avLst/>
          </a:prstGeom>
          <a:noFill/>
        </p:spPr>
        <p:txBody>
          <a:bodyPr wrap="square" rtlCol="0">
            <a:spAutoFit/>
          </a:bodyPr>
          <a:lstStyle/>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FROM INEQUALITY</a:t>
            </a:r>
          </a:p>
        </p:txBody>
      </p:sp>
      <p:sp>
        <p:nvSpPr>
          <p:cNvPr id="7" name="TextBox 6"/>
          <p:cNvSpPr txBox="1"/>
          <p:nvPr/>
        </p:nvSpPr>
        <p:spPr>
          <a:xfrm>
            <a:off x="700088" y="4669569"/>
            <a:ext cx="4829175" cy="1323439"/>
          </a:xfrm>
          <a:prstGeom prst="rect">
            <a:avLst/>
          </a:prstGeom>
          <a:noFill/>
        </p:spPr>
        <p:txBody>
          <a:bodyPr wrap="square" rtlCol="0">
            <a:spAutoFit/>
          </a:bodyPr>
          <a:lstStyle/>
          <a:p>
            <a:pPr algn="just"/>
            <a:r>
              <a:rPr lang="en-US" sz="2000" dirty="0">
                <a:latin typeface="Arial" panose="020B0604020202020204" pitchFamily="34" charset="0"/>
                <a:cs typeface="Arial" panose="020B0604020202020204" pitchFamily="34" charset="0"/>
              </a:rPr>
              <a:t>Expected class differences require relieving the burden, a humanitarian perspective</a:t>
            </a:r>
          </a:p>
          <a:p>
            <a:pPr algn="just"/>
            <a:r>
              <a:rPr lang="en-US" sz="2000" dirty="0">
                <a:latin typeface="Arial" panose="020B0604020202020204" pitchFamily="34" charset="0"/>
                <a:cs typeface="Arial" panose="020B0604020202020204" pitchFamily="34" charset="0"/>
              </a:rPr>
              <a:t>(Human Rights)</a:t>
            </a:r>
          </a:p>
        </p:txBody>
      </p:sp>
      <p:sp>
        <p:nvSpPr>
          <p:cNvPr id="8" name="TextBox 7"/>
          <p:cNvSpPr txBox="1"/>
          <p:nvPr/>
        </p:nvSpPr>
        <p:spPr>
          <a:xfrm>
            <a:off x="5989123" y="4669569"/>
            <a:ext cx="6154249" cy="1015663"/>
          </a:xfrm>
          <a:prstGeom prst="rect">
            <a:avLst/>
          </a:prstGeom>
          <a:noFill/>
        </p:spPr>
        <p:txBody>
          <a:bodyPr wrap="none" rtlCol="0">
            <a:spAutoFit/>
          </a:bodyPr>
          <a:lstStyle/>
          <a:p>
            <a:pPr algn="just"/>
            <a:r>
              <a:rPr lang="en-US" sz="2000" dirty="0">
                <a:latin typeface="Arial" panose="020B0604020202020204" pitchFamily="34" charset="0"/>
                <a:cs typeface="Arial" panose="020B0604020202020204" pitchFamily="34" charset="0"/>
              </a:rPr>
              <a:t>Differences due to unfair policies demand </a:t>
            </a:r>
          </a:p>
          <a:p>
            <a:pPr algn="just"/>
            <a:r>
              <a:rPr lang="en-US" sz="2000" dirty="0">
                <a:latin typeface="Arial" panose="020B0604020202020204" pitchFamily="34" charset="0"/>
                <a:cs typeface="Arial" panose="020B0604020202020204" pitchFamily="34" charset="0"/>
              </a:rPr>
              <a:t>addressing injustice and reforming policies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(Social justice, good governance, Ethical Imperative)</a:t>
            </a:r>
          </a:p>
        </p:txBody>
      </p:sp>
      <p:cxnSp>
        <p:nvCxnSpPr>
          <p:cNvPr id="9" name="Straight Arrow Connector 8"/>
          <p:cNvCxnSpPr/>
          <p:nvPr/>
        </p:nvCxnSpPr>
        <p:spPr>
          <a:xfrm rot="5400000">
            <a:off x="2889486" y="4259229"/>
            <a:ext cx="450377"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8423513" y="4284196"/>
            <a:ext cx="450377"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086725" y="3498713"/>
            <a:ext cx="1396536"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INEQUITY</a:t>
            </a:r>
          </a:p>
        </p:txBody>
      </p:sp>
      <p:sp>
        <p:nvSpPr>
          <p:cNvPr id="4" name="TextBox 3"/>
          <p:cNvSpPr txBox="1"/>
          <p:nvPr/>
        </p:nvSpPr>
        <p:spPr>
          <a:xfrm>
            <a:off x="5751443" y="3485322"/>
            <a:ext cx="1139687" cy="369332"/>
          </a:xfrm>
          <a:prstGeom prst="rect">
            <a:avLst/>
          </a:prstGeom>
          <a:noFill/>
        </p:spPr>
        <p:txBody>
          <a:bodyPr wrap="square" rtlCol="0">
            <a:spAutoFit/>
          </a:bodyPr>
          <a:lstStyle/>
          <a:p>
            <a:pPr algn="ctr"/>
            <a:r>
              <a:rPr lang="en-US" b="1" dirty="0"/>
              <a:t>TO</a:t>
            </a:r>
          </a:p>
        </p:txBody>
      </p:sp>
    </p:spTree>
    <p:extLst>
      <p:ext uri="{BB962C8B-B14F-4D97-AF65-F5344CB8AC3E}">
        <p14:creationId xmlns:p14="http://schemas.microsoft.com/office/powerpoint/2010/main" val="1395309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792163"/>
          </a:xfrm>
        </p:spPr>
        <p:txBody>
          <a:bodyPr/>
          <a:lstStyle/>
          <a:p>
            <a:r>
              <a:rPr lang="en-US" sz="3600" b="1" dirty="0">
                <a:latin typeface="Arial" panose="020B0604020202020204" pitchFamily="34" charset="0"/>
                <a:cs typeface="Arial" panose="020B0604020202020204" pitchFamily="34" charset="0"/>
              </a:rPr>
              <a:t>III. POLICIES AND RECOMMENDAT</a:t>
            </a:r>
            <a:endParaRPr lang="en-US" sz="3600"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728869" y="1046923"/>
            <a:ext cx="10820193" cy="5446642"/>
          </a:xfrm>
        </p:spPr>
        <p:txBody>
          <a:bodyPr>
            <a:noAutofit/>
          </a:bodyPr>
          <a:lstStyle/>
          <a:p>
            <a:pPr marL="514350" indent="-514350">
              <a:buFont typeface="+mj-lt"/>
              <a:buAutoNum type="arabicPeriod"/>
            </a:pPr>
            <a:r>
              <a:rPr lang="en-US" sz="1800" dirty="0">
                <a:latin typeface="Arial" panose="020B0604020202020204" pitchFamily="34" charset="0"/>
                <a:cs typeface="Arial" panose="020B0604020202020204" pitchFamily="34" charset="0"/>
              </a:rPr>
              <a:t>Recommendations for the social health and social sectors</a:t>
            </a:r>
          </a:p>
          <a:p>
            <a:pPr marL="685800"/>
            <a:r>
              <a:rPr lang="en-US" sz="1800" dirty="0">
                <a:latin typeface="Arial" panose="020B0604020202020204" pitchFamily="34" charset="0"/>
                <a:cs typeface="Arial" panose="020B0604020202020204" pitchFamily="34" charset="0"/>
              </a:rPr>
              <a:t>Complete the work on SRH </a:t>
            </a:r>
          </a:p>
          <a:p>
            <a:pPr marL="685800"/>
            <a:r>
              <a:rPr lang="en-US" sz="1800" dirty="0">
                <a:latin typeface="Arial" panose="020B0604020202020204" pitchFamily="34" charset="0"/>
                <a:cs typeface="Arial" panose="020B0604020202020204" pitchFamily="34" charset="0"/>
              </a:rPr>
              <a:t>Integrate a justice lens into services and performance evaluation</a:t>
            </a:r>
          </a:p>
          <a:p>
            <a:pPr marL="685800"/>
            <a:r>
              <a:rPr lang="en-US" sz="1800" dirty="0">
                <a:latin typeface="Arial" panose="020B0604020202020204" pitchFamily="34" charset="0"/>
                <a:cs typeface="Arial" panose="020B0604020202020204" pitchFamily="34" charset="0"/>
              </a:rPr>
              <a:t>Address inequalities in women's health through </a:t>
            </a:r>
            <a:r>
              <a:rPr lang="en-US" sz="1800" dirty="0" err="1">
                <a:latin typeface="Arial" panose="020B0604020202020204" pitchFamily="34" charset="0"/>
                <a:cs typeface="Arial" panose="020B0604020202020204" pitchFamily="34" charset="0"/>
              </a:rPr>
              <a:t>intersectoral</a:t>
            </a:r>
            <a:r>
              <a:rPr lang="en-US" sz="1800" dirty="0">
                <a:latin typeface="Arial" panose="020B0604020202020204" pitchFamily="34" charset="0"/>
                <a:cs typeface="Arial" panose="020B0604020202020204" pitchFamily="34" charset="0"/>
              </a:rPr>
              <a:t> initiatives and programs</a:t>
            </a:r>
          </a:p>
          <a:p>
            <a:pPr marL="685800"/>
            <a:r>
              <a:rPr lang="en-US" sz="1800" dirty="0">
                <a:latin typeface="Arial" panose="020B0604020202020204" pitchFamily="34" charset="0"/>
                <a:cs typeface="Arial" panose="020B0604020202020204" pitchFamily="34" charset="0"/>
              </a:rPr>
              <a:t>Ensure the responsibility of social sectors for health inequalities (The Stewardship Role of the Health Sector, HEIA, HEIA)</a:t>
            </a:r>
          </a:p>
          <a:p>
            <a:pPr marL="685800"/>
            <a:r>
              <a:rPr lang="en-US" sz="1800" dirty="0">
                <a:latin typeface="Arial" panose="020B0604020202020204" pitchFamily="34" charset="0"/>
                <a:cs typeface="Arial" panose="020B0604020202020204" pitchFamily="34" charset="0"/>
              </a:rPr>
              <a:t>Move the civil society and academia from demanding change to participating in change</a:t>
            </a:r>
          </a:p>
          <a:p>
            <a:pPr marL="685800"/>
            <a:endParaRPr lang="en-US" sz="1800" dirty="0">
              <a:latin typeface="Arial" panose="020B0604020202020204" pitchFamily="34" charset="0"/>
              <a:cs typeface="Arial" panose="020B0604020202020204" pitchFamily="34" charset="0"/>
            </a:endParaRPr>
          </a:p>
          <a:p>
            <a:pPr marL="514350" indent="-514350">
              <a:buFont typeface="+mj-lt"/>
              <a:buAutoNum type="arabicPeriod" startAt="2"/>
            </a:pPr>
            <a:r>
              <a:rPr lang="en-US" sz="1800" dirty="0">
                <a:latin typeface="Arial" panose="020B0604020202020204" pitchFamily="34" charset="0"/>
                <a:cs typeface="Arial" panose="020B0604020202020204" pitchFamily="34" charset="0"/>
              </a:rPr>
              <a:t>Recommendations for governance and public policies</a:t>
            </a:r>
          </a:p>
          <a:p>
            <a:pPr marL="685800"/>
            <a:r>
              <a:rPr lang="en-US" sz="1800" dirty="0">
                <a:latin typeface="Arial" panose="020B0604020202020204" pitchFamily="34" charset="0"/>
                <a:cs typeface="Arial" panose="020B0604020202020204" pitchFamily="34" charset="0"/>
              </a:rPr>
              <a:t>Justice, Equity and Equality: Pillars of Good Governance</a:t>
            </a:r>
          </a:p>
          <a:p>
            <a:pPr marL="685800"/>
            <a:r>
              <a:rPr lang="en-US" sz="1800" dirty="0">
                <a:latin typeface="Arial" panose="020B0604020202020204" pitchFamily="34" charset="0"/>
                <a:cs typeface="Arial" panose="020B0604020202020204" pitchFamily="34" charset="0"/>
              </a:rPr>
              <a:t>Adopt health equity as a measure of good governance, progress, and community justice</a:t>
            </a:r>
          </a:p>
          <a:p>
            <a:pPr marL="685800"/>
            <a:r>
              <a:rPr lang="en-US" sz="1800" dirty="0">
                <a:latin typeface="Arial" panose="020B0604020202020204" pitchFamily="34" charset="0"/>
                <a:cs typeface="Arial" panose="020B0604020202020204" pitchFamily="34" charset="0"/>
              </a:rPr>
              <a:t>Determine Liability and Institutional Accountability for Unfair Inequalities (</a:t>
            </a:r>
            <a:r>
              <a:rPr lang="en-US" sz="1800" dirty="0" err="1">
                <a:latin typeface="Arial" panose="020B0604020202020204" pitchFamily="34" charset="0"/>
                <a:cs typeface="Arial" panose="020B0604020202020204" pitchFamily="34" charset="0"/>
              </a:rPr>
              <a:t>HEiAP</a:t>
            </a:r>
            <a:r>
              <a:rPr lang="en-US" sz="1800" dirty="0">
                <a:latin typeface="Arial" panose="020B0604020202020204" pitchFamily="34" charset="0"/>
                <a:cs typeface="Arial" panose="020B0604020202020204" pitchFamily="34" charset="0"/>
              </a:rPr>
              <a:t>)</a:t>
            </a:r>
          </a:p>
          <a:p>
            <a:pPr lvl="1">
              <a:spcBef>
                <a:spcPts val="1000"/>
              </a:spcBef>
            </a:pPr>
            <a:r>
              <a:rPr lang="en-US" sz="1800" dirty="0">
                <a:latin typeface="Arial" panose="020B0604020202020204" pitchFamily="34" charset="0"/>
                <a:cs typeface="Arial" panose="020B0604020202020204" pitchFamily="34" charset="0"/>
              </a:rPr>
              <a:t>Adoption of policies: Requires measuring the fairness of the impact of policies on health of social groups </a:t>
            </a:r>
          </a:p>
          <a:p>
            <a:pPr lvl="1" indent="0">
              <a:spcBef>
                <a:spcPts val="1000"/>
              </a:spcBef>
              <a:buNone/>
            </a:pPr>
            <a:r>
              <a:rPr lang="en-US" sz="1800" b="1" dirty="0">
                <a:latin typeface="Arial" panose="020B0604020202020204" pitchFamily="34" charset="0"/>
                <a:cs typeface="Arial" panose="020B0604020202020204" pitchFamily="34" charset="0"/>
              </a:rPr>
              <a:t>HE Impact Assessment</a:t>
            </a:r>
          </a:p>
          <a:p>
            <a:pPr marL="685800"/>
            <a:endParaRPr lang="en-US" sz="1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3628F58-FBFE-43E1-9632-83A30ED9687C}" type="slidenum">
              <a:rPr lang="en-US" smtClean="0">
                <a:latin typeface="Arial" panose="020B0604020202020204" pitchFamily="34" charset="0"/>
                <a:cs typeface="Arial" panose="020B0604020202020204" pitchFamily="34" charset="0"/>
              </a:rPr>
              <a:t>11</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6002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6"/>
            <a:ext cx="10515600" cy="992188"/>
          </a:xfrm>
        </p:spPr>
        <p:txBody>
          <a:bodyPr/>
          <a:lstStyle/>
          <a:p>
            <a:r>
              <a:rPr lang="en-US" sz="3600" b="1" dirty="0">
                <a:latin typeface="Arial" panose="020B0604020202020204" pitchFamily="34" charset="0"/>
                <a:cs typeface="Arial" panose="020B0604020202020204" pitchFamily="34" charset="0"/>
              </a:rPr>
              <a:t>III. POLICIES AND RECOMMENDAT</a:t>
            </a:r>
            <a:endParaRPr lang="en-US" sz="3600"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652463" y="1511300"/>
            <a:ext cx="10515600" cy="4351338"/>
          </a:xfrm>
        </p:spPr>
        <p:txBody>
          <a:bodyPr>
            <a:normAutofit/>
          </a:bodyPr>
          <a:lstStyle/>
          <a:p>
            <a:pPr marL="514350" indent="-514350">
              <a:buFont typeface="+mj-lt"/>
              <a:buAutoNum type="arabicPeriod" startAt="3"/>
            </a:pPr>
            <a:r>
              <a:rPr lang="en-US" sz="2400" dirty="0">
                <a:latin typeface="Arial" panose="020B0604020202020204" pitchFamily="34" charset="0"/>
                <a:cs typeface="Arial" panose="020B0604020202020204" pitchFamily="34" charset="0"/>
              </a:rPr>
              <a:t>Enabling Factors</a:t>
            </a:r>
          </a:p>
          <a:p>
            <a:pPr marL="685800"/>
            <a:r>
              <a:rPr lang="en-US" sz="2400" dirty="0">
                <a:latin typeface="Arial" panose="020B0604020202020204" pitchFamily="34" charset="0"/>
                <a:cs typeface="Arial" panose="020B0604020202020204" pitchFamily="34" charset="0"/>
              </a:rPr>
              <a:t>An integrated health information system for measuring disparities, monitoring and linking them to policies.</a:t>
            </a:r>
          </a:p>
          <a:p>
            <a:pPr marL="685800"/>
            <a:r>
              <a:rPr lang="en-US" sz="2400" dirty="0">
                <a:latin typeface="Arial" panose="020B0604020202020204" pitchFamily="34" charset="0"/>
                <a:cs typeface="Arial" panose="020B0604020202020204" pitchFamily="34" charset="0"/>
              </a:rPr>
              <a:t>Support for research and analytical capacity to support equitable health policies.</a:t>
            </a:r>
          </a:p>
          <a:p>
            <a:pPr marL="685800"/>
            <a:r>
              <a:rPr lang="en-US" sz="2400" dirty="0">
                <a:latin typeface="Arial" panose="020B0604020202020204" pitchFamily="34" charset="0"/>
                <a:cs typeface="Arial" panose="020B0604020202020204" pitchFamily="34" charset="0"/>
              </a:rPr>
              <a:t>Awareness of Policy makers of the risks of inequity on the stability of society and support to decision-making capacities</a:t>
            </a:r>
          </a:p>
          <a:p>
            <a:pPr marL="685800"/>
            <a:r>
              <a:rPr lang="en-US" sz="2400" dirty="0">
                <a:latin typeface="Arial" panose="020B0604020202020204" pitchFamily="34" charset="0"/>
                <a:cs typeface="Arial" panose="020B0604020202020204" pitchFamily="34" charset="0"/>
              </a:rPr>
              <a:t>Expand participation opportunities</a:t>
            </a:r>
          </a:p>
          <a:p>
            <a:pPr marL="685800"/>
            <a:r>
              <a:rPr lang="en-US" sz="2400" dirty="0">
                <a:latin typeface="Arial" panose="020B0604020202020204" pitchFamily="34" charset="0"/>
                <a:cs typeface="Arial" panose="020B0604020202020204" pitchFamily="34" charset="0"/>
              </a:rPr>
              <a:t>Build community demand that recognizes the importance of equity and its link to health</a:t>
            </a:r>
          </a:p>
        </p:txBody>
      </p:sp>
      <p:sp>
        <p:nvSpPr>
          <p:cNvPr id="2" name="Slide Number Placeholder 1"/>
          <p:cNvSpPr>
            <a:spLocks noGrp="1"/>
          </p:cNvSpPr>
          <p:nvPr>
            <p:ph type="sldNum" sz="quarter" idx="12"/>
          </p:nvPr>
        </p:nvSpPr>
        <p:spPr/>
        <p:txBody>
          <a:bodyPr/>
          <a:lstStyle/>
          <a:p>
            <a:fld id="{23628F58-FBFE-43E1-9632-83A30ED9687C}" type="slidenum">
              <a:rPr lang="en-US" smtClean="0">
                <a:latin typeface="Arial" panose="020B0604020202020204" pitchFamily="34" charset="0"/>
                <a:cs typeface="Arial" panose="020B0604020202020204" pitchFamily="34" charset="0"/>
              </a:rPr>
              <a:t>12</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8912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6"/>
            <a:ext cx="10515600" cy="649288"/>
          </a:xfrm>
        </p:spPr>
        <p:txBody>
          <a:bodyPr/>
          <a:lstStyle/>
          <a:p>
            <a:r>
              <a:rPr lang="en-US" sz="3600" b="1" dirty="0">
                <a:latin typeface="Arial" panose="020B0604020202020204" pitchFamily="34" charset="0"/>
                <a:cs typeface="Arial" panose="020B0604020202020204" pitchFamily="34" charset="0"/>
              </a:rPr>
              <a:t>REFERENCES</a:t>
            </a:r>
          </a:p>
        </p:txBody>
      </p:sp>
      <p:sp>
        <p:nvSpPr>
          <p:cNvPr id="4" name="Content Placeholder 3"/>
          <p:cNvSpPr>
            <a:spLocks noGrp="1"/>
          </p:cNvSpPr>
          <p:nvPr>
            <p:ph idx="1"/>
          </p:nvPr>
        </p:nvSpPr>
        <p:spPr>
          <a:xfrm>
            <a:off x="838200" y="1196974"/>
            <a:ext cx="10515600" cy="5159375"/>
          </a:xfrm>
        </p:spPr>
        <p:txBody>
          <a:bodyPr>
            <a:noAutofit/>
          </a:bodyPr>
          <a:lstStyle/>
          <a:p>
            <a:pPr marL="342900" lvl="0" indent="-342900">
              <a:buFont typeface="+mj-lt"/>
              <a:buAutoNum type="arabicPeriod"/>
            </a:pPr>
            <a:r>
              <a:rPr lang="en-US" sz="1400" dirty="0">
                <a:latin typeface="Arial" panose="020B0604020202020204" pitchFamily="34" charset="0"/>
                <a:cs typeface="Arial" panose="020B0604020202020204" pitchFamily="34" charset="0"/>
              </a:rPr>
              <a:t>WHO (World Health Organization). International Health Conference, New York, N. Y., June 19-July 22, 1946.</a:t>
            </a:r>
          </a:p>
          <a:p>
            <a:pPr marL="342900" indent="-342900">
              <a:buFont typeface="+mj-lt"/>
              <a:buAutoNum type="arabicPeriod"/>
            </a:pPr>
            <a:endParaRPr lang="en-US" sz="1400" dirty="0">
              <a:latin typeface="Arial" panose="020B0604020202020204" pitchFamily="34" charset="0"/>
              <a:cs typeface="Arial" panose="020B0604020202020204" pitchFamily="34" charset="0"/>
            </a:endParaRPr>
          </a:p>
          <a:p>
            <a:pPr marL="342900" lvl="0" indent="-342900">
              <a:buFont typeface="+mj-lt"/>
              <a:buAutoNum type="arabicPeriod"/>
            </a:pPr>
            <a:r>
              <a:rPr lang="en-US" sz="1400" dirty="0">
                <a:latin typeface="Arial" panose="020B0604020202020204" pitchFamily="34" charset="0"/>
                <a:cs typeface="Arial" panose="020B0604020202020204" pitchFamily="34" charset="0"/>
              </a:rPr>
              <a:t>UNFPA (United Nations Population Fund). </a:t>
            </a:r>
            <a:r>
              <a:rPr lang="en-US" sz="1400" dirty="0" err="1">
                <a:latin typeface="Arial" panose="020B0604020202020204" pitchFamily="34" charset="0"/>
                <a:cs typeface="Arial" panose="020B0604020202020204" pitchFamily="34" charset="0"/>
              </a:rPr>
              <a:t>Programme</a:t>
            </a:r>
            <a:r>
              <a:rPr lang="en-US" sz="1400" dirty="0">
                <a:latin typeface="Arial" panose="020B0604020202020204" pitchFamily="34" charset="0"/>
                <a:cs typeface="Arial" panose="020B0604020202020204" pitchFamily="34" charset="0"/>
              </a:rPr>
              <a:t> of Action Adopted at the International Conference on Population and Development; 1994 September 5-13; Cairo, Egypt. United Nations Population Fund, New York; 2004. </a:t>
            </a:r>
          </a:p>
          <a:p>
            <a:pPr marL="342900" indent="-342900">
              <a:buFont typeface="+mj-lt"/>
              <a:buAutoNum type="arabicPeriod"/>
            </a:pPr>
            <a:endParaRPr lang="en-US" sz="1400" dirty="0">
              <a:latin typeface="Arial" panose="020B0604020202020204" pitchFamily="34" charset="0"/>
              <a:cs typeface="Arial" panose="020B0604020202020204" pitchFamily="34" charset="0"/>
            </a:endParaRPr>
          </a:p>
          <a:p>
            <a:pPr marL="342900" lvl="0" indent="-342900">
              <a:buFont typeface="+mj-lt"/>
              <a:buAutoNum type="arabicPeriod"/>
            </a:pPr>
            <a:r>
              <a:rPr lang="en-US" sz="1400" dirty="0">
                <a:latin typeface="Arial" panose="020B0604020202020204" pitchFamily="34" charset="0"/>
                <a:cs typeface="Arial" panose="020B0604020202020204" pitchFamily="34" charset="0"/>
              </a:rPr>
              <a:t>United Nations. Indicators for monitoring the millennium development goals; 2003.   </a:t>
            </a:r>
          </a:p>
          <a:p>
            <a:pPr marL="342900" indent="-342900">
              <a:buFont typeface="+mj-lt"/>
              <a:buAutoNum type="arabicPeriod"/>
            </a:pPr>
            <a:endParaRPr lang="en-US" sz="1400" dirty="0">
              <a:latin typeface="Arial" panose="020B0604020202020204" pitchFamily="34" charset="0"/>
              <a:cs typeface="Arial" panose="020B0604020202020204" pitchFamily="34" charset="0"/>
            </a:endParaRPr>
          </a:p>
          <a:p>
            <a:pPr marL="342900" lvl="0" indent="-342900">
              <a:buFont typeface="+mj-lt"/>
              <a:buAutoNum type="arabicPeriod"/>
            </a:pPr>
            <a:r>
              <a:rPr lang="en-US" sz="1400" dirty="0">
                <a:latin typeface="Arial" panose="020B0604020202020204" pitchFamily="34" charset="0"/>
                <a:cs typeface="Arial" panose="020B0604020202020204" pitchFamily="34" charset="0"/>
              </a:rPr>
              <a:t>United Nations. Transforming our world: The 2030 Agenda for sustainable development. A/RES/70/1; 2015.</a:t>
            </a:r>
          </a:p>
          <a:p>
            <a:pPr marL="342900" indent="-342900">
              <a:buFont typeface="+mj-lt"/>
              <a:buAutoNum type="arabicPeriod"/>
            </a:pPr>
            <a:endParaRPr lang="en-US" sz="1400" dirty="0">
              <a:latin typeface="Arial" panose="020B0604020202020204" pitchFamily="34" charset="0"/>
              <a:cs typeface="Arial" panose="020B0604020202020204" pitchFamily="34" charset="0"/>
            </a:endParaRPr>
          </a:p>
          <a:p>
            <a:pPr marL="342900" lvl="0" indent="-342900">
              <a:buFont typeface="+mj-lt"/>
              <a:buAutoNum type="arabicPeriod"/>
            </a:pPr>
            <a:r>
              <a:rPr lang="en-US" sz="1400" dirty="0">
                <a:latin typeface="Arial" panose="020B0604020202020204" pitchFamily="34" charset="0"/>
                <a:cs typeface="Arial" panose="020B0604020202020204" pitchFamily="34" charset="0"/>
              </a:rPr>
              <a:t>CSDH (Commission on Social Determinants of Health). Closing the gap in a generation: Health equity through action on the social determinants of health. Final report of the commission on social determinants of health. Geneva, Switzerland: World Health Organization; 2008. </a:t>
            </a:r>
          </a:p>
          <a:p>
            <a:pPr marL="342900" indent="-342900">
              <a:buFont typeface="+mj-lt"/>
              <a:buAutoNum type="arabicPeriod"/>
            </a:pPr>
            <a:endParaRPr lang="en-US" sz="1400" dirty="0">
              <a:latin typeface="Arial" panose="020B0604020202020204" pitchFamily="34" charset="0"/>
              <a:cs typeface="Arial" panose="020B0604020202020204" pitchFamily="34" charset="0"/>
            </a:endParaRPr>
          </a:p>
          <a:p>
            <a:pPr marL="342900" lvl="0" indent="-342900">
              <a:buFont typeface="+mj-lt"/>
              <a:buAutoNum type="arabicPeriod"/>
            </a:pPr>
            <a:r>
              <a:rPr lang="en-US" sz="1400" dirty="0">
                <a:latin typeface="Arial" panose="020B0604020202020204" pitchFamily="34" charset="0"/>
                <a:cs typeface="Arial" panose="020B0604020202020204" pitchFamily="34" charset="0"/>
              </a:rPr>
              <a:t>Rashad H, </a:t>
            </a:r>
            <a:r>
              <a:rPr lang="en-US" sz="1400" dirty="0" err="1">
                <a:latin typeface="Arial" panose="020B0604020202020204" pitchFamily="34" charset="0"/>
                <a:cs typeface="Arial" panose="020B0604020202020204" pitchFamily="34" charset="0"/>
              </a:rPr>
              <a:t>Shawky</a:t>
            </a:r>
            <a:r>
              <a:rPr lang="en-US" sz="1400" dirty="0">
                <a:latin typeface="Arial" panose="020B0604020202020204" pitchFamily="34" charset="0"/>
                <a:cs typeface="Arial" panose="020B0604020202020204" pitchFamily="34" charset="0"/>
              </a:rPr>
              <a:t> S, </a:t>
            </a:r>
            <a:r>
              <a:rPr lang="en-US" sz="1400" dirty="0" err="1">
                <a:latin typeface="Arial" panose="020B0604020202020204" pitchFamily="34" charset="0"/>
                <a:cs typeface="Arial" panose="020B0604020202020204" pitchFamily="34" charset="0"/>
              </a:rPr>
              <a:t>Khadr</a:t>
            </a:r>
            <a:r>
              <a:rPr lang="en-US" sz="1400" dirty="0">
                <a:latin typeface="Arial" panose="020B0604020202020204" pitchFamily="34" charset="0"/>
                <a:cs typeface="Arial" panose="020B0604020202020204" pitchFamily="34" charset="0"/>
              </a:rPr>
              <a:t> Z. Reproductive health equity in the Arab region: Fairness and social success. Regional Study; The Social Research Center, The American University in Cairo, UNFPA/ASRO; Forthcoming.</a:t>
            </a:r>
          </a:p>
          <a:p>
            <a:pPr marL="342900" indent="-342900">
              <a:buFont typeface="+mj-lt"/>
              <a:buAutoNum type="arabicPeriod"/>
            </a:pPr>
            <a:endParaRPr lang="en-US" sz="1400" dirty="0">
              <a:latin typeface="Arial" panose="020B0604020202020204" pitchFamily="34" charset="0"/>
              <a:cs typeface="Arial" panose="020B0604020202020204" pitchFamily="34" charset="0"/>
            </a:endParaRPr>
          </a:p>
          <a:p>
            <a:pPr marL="342900" lvl="0" indent="-342900">
              <a:buFont typeface="+mj-lt"/>
              <a:buAutoNum type="arabicPeriod"/>
            </a:pPr>
            <a:r>
              <a:rPr lang="en-US" sz="1400" dirty="0">
                <a:latin typeface="Arial" panose="020B0604020202020204" pitchFamily="34" charset="0"/>
                <a:cs typeface="Arial" panose="020B0604020202020204" pitchFamily="34" charset="0"/>
              </a:rPr>
              <a:t>Rashad H, </a:t>
            </a:r>
            <a:r>
              <a:rPr lang="en-US" sz="1400" dirty="0" err="1">
                <a:latin typeface="Arial" panose="020B0604020202020204" pitchFamily="34" charset="0"/>
                <a:cs typeface="Arial" panose="020B0604020202020204" pitchFamily="34" charset="0"/>
              </a:rPr>
              <a:t>Khadr</a:t>
            </a:r>
            <a:r>
              <a:rPr lang="en-US" sz="1400" dirty="0">
                <a:latin typeface="Arial" panose="020B0604020202020204" pitchFamily="34" charset="0"/>
                <a:cs typeface="Arial" panose="020B0604020202020204" pitchFamily="34" charset="0"/>
              </a:rPr>
              <a:t> Z, </a:t>
            </a:r>
            <a:r>
              <a:rPr lang="en-US" sz="1400" dirty="0" err="1">
                <a:latin typeface="Arial" panose="020B0604020202020204" pitchFamily="34" charset="0"/>
                <a:cs typeface="Arial" panose="020B0604020202020204" pitchFamily="34" charset="0"/>
              </a:rPr>
              <a:t>Shawky</a:t>
            </a:r>
            <a:r>
              <a:rPr lang="en-US" sz="1400" dirty="0">
                <a:latin typeface="Arial" panose="020B0604020202020204" pitchFamily="34" charset="0"/>
                <a:cs typeface="Arial" panose="020B0604020202020204" pitchFamily="34" charset="0"/>
              </a:rPr>
              <a:t> S. Reproductive health equity in the Arab region: A call for action. Policy Brief; The Social Research Center, The American University in Cairo, UNFPA/ASRO; Forthcoming.</a:t>
            </a:r>
          </a:p>
        </p:txBody>
      </p:sp>
      <p:sp>
        <p:nvSpPr>
          <p:cNvPr id="2" name="Slide Number Placeholder 1"/>
          <p:cNvSpPr>
            <a:spLocks noGrp="1"/>
          </p:cNvSpPr>
          <p:nvPr>
            <p:ph type="sldNum" sz="quarter" idx="12"/>
          </p:nvPr>
        </p:nvSpPr>
        <p:spPr/>
        <p:txBody>
          <a:bodyPr/>
          <a:lstStyle/>
          <a:p>
            <a:fld id="{23628F58-FBFE-43E1-9632-83A30ED9687C}" type="slidenum">
              <a:rPr lang="en-US" smtClean="0">
                <a:latin typeface="Arial" panose="020B0604020202020204" pitchFamily="34" charset="0"/>
                <a:cs typeface="Arial" panose="020B0604020202020204" pitchFamily="34" charset="0"/>
              </a:rPr>
              <a:t>13</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433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01932"/>
          </a:xfrm>
        </p:spPr>
        <p:txBody>
          <a:bodyPr/>
          <a:lstStyle/>
          <a:p>
            <a:r>
              <a:rPr lang="en-US" sz="3600" b="1" dirty="0">
                <a:latin typeface="Arial" panose="020B0604020202020204" pitchFamily="34" charset="0"/>
                <a:cs typeface="Arial" panose="020B0604020202020204" pitchFamily="34" charset="0"/>
              </a:rPr>
              <a:t>I. NEW </a:t>
            </a:r>
            <a:r>
              <a:rPr lang="en-US" sz="3600" b="1" cap="all" dirty="0">
                <a:latin typeface="Arial" panose="020B0604020202020204" pitchFamily="34" charset="0"/>
                <a:cs typeface="Arial" panose="020B0604020202020204" pitchFamily="34" charset="0"/>
              </a:rPr>
              <a:t>Conceptualization</a:t>
            </a:r>
            <a:r>
              <a:rPr lang="en-US" sz="3600"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OF SOCIAL DETERMINANTS OF WOMEN'S HEALTH</a:t>
            </a:r>
          </a:p>
        </p:txBody>
      </p:sp>
      <p:sp>
        <p:nvSpPr>
          <p:cNvPr id="7" name="Slide Number Placeholder 6"/>
          <p:cNvSpPr>
            <a:spLocks noGrp="1"/>
          </p:cNvSpPr>
          <p:nvPr>
            <p:ph type="sldNum" sz="quarter" idx="12"/>
          </p:nvPr>
        </p:nvSpPr>
        <p:spPr/>
        <p:txBody>
          <a:bodyPr/>
          <a:lstStyle/>
          <a:p>
            <a:fld id="{23628F58-FBFE-43E1-9632-83A30ED9687C}" type="slidenum">
              <a:rPr lang="en-US" smtClean="0"/>
              <a:t>2</a:t>
            </a:fld>
            <a:endParaRPr lang="en-US"/>
          </a:p>
        </p:txBody>
      </p:sp>
      <p:grpSp>
        <p:nvGrpSpPr>
          <p:cNvPr id="10" name="그룹 3">
            <a:extLst>
              <a:ext uri="{FF2B5EF4-FFF2-40B4-BE49-F238E27FC236}">
                <a16:creationId xmlns:a16="http://schemas.microsoft.com/office/drawing/2014/main" id="{D859634B-9007-4771-9D25-67131593C048}"/>
              </a:ext>
            </a:extLst>
          </p:cNvPr>
          <p:cNvGrpSpPr/>
          <p:nvPr/>
        </p:nvGrpSpPr>
        <p:grpSpPr>
          <a:xfrm>
            <a:off x="727685" y="1590974"/>
            <a:ext cx="10621351" cy="1393459"/>
            <a:chOff x="467544" y="1934588"/>
            <a:chExt cx="4248200" cy="1393459"/>
          </a:xfrm>
        </p:grpSpPr>
        <p:sp>
          <p:nvSpPr>
            <p:cNvPr id="11" name="Rectangle 10">
              <a:extLst>
                <a:ext uri="{FF2B5EF4-FFF2-40B4-BE49-F238E27FC236}">
                  <a16:creationId xmlns:a16="http://schemas.microsoft.com/office/drawing/2014/main" id="{F11463B6-43BD-45D4-AB26-3B2E6C90BCC6}"/>
                </a:ext>
              </a:extLst>
            </p:cNvPr>
            <p:cNvSpPr/>
            <p:nvPr/>
          </p:nvSpPr>
          <p:spPr>
            <a:xfrm>
              <a:off x="797293" y="2312384"/>
              <a:ext cx="3918451" cy="1015663"/>
            </a:xfrm>
            <a:prstGeom prst="rect">
              <a:avLst/>
            </a:prstGeom>
          </p:spPr>
          <p:txBody>
            <a:bodyPr wrap="square" lIns="72000" rIns="72000">
              <a:spAutoFit/>
            </a:bodyPr>
            <a:lstStyle/>
            <a:p>
              <a:r>
                <a:rPr lang="en-US" altLang="ko-KR" sz="2000" dirty="0">
                  <a:latin typeface="Arial" panose="020B0604020202020204" pitchFamily="34" charset="0"/>
                  <a:cs typeface="Arial" panose="020B0604020202020204" pitchFamily="34" charset="0"/>
                </a:rPr>
                <a:t>A Measure of  Fairness of Social Arrangements + Level of Country’s Progress </a:t>
              </a:r>
            </a:p>
            <a:p>
              <a:r>
                <a:rPr lang="en-US" altLang="ko-KR" sz="2000" dirty="0">
                  <a:latin typeface="Arial" panose="020B0604020202020204" pitchFamily="34" charset="0"/>
                  <a:cs typeface="Arial" panose="020B0604020202020204" pitchFamily="34" charset="0"/>
                </a:rPr>
                <a:t>Not just a health challenge</a:t>
              </a:r>
            </a:p>
            <a:p>
              <a:pPr rtl="1"/>
              <a:r>
                <a:rPr lang="en-US" sz="2000" dirty="0">
                  <a:latin typeface="Arial" panose="020B0604020202020204" pitchFamily="34" charset="0"/>
                  <a:cs typeface="Arial" panose="020B0604020202020204" pitchFamily="34" charset="0"/>
                </a:rPr>
                <a:t>WHO 46</a:t>
              </a:r>
              <a:r>
                <a:rPr lang="en-US" sz="2000" baseline="30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 ICPD 94</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MDG2000</a:t>
              </a: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SDG2015</a:t>
              </a:r>
              <a:r>
                <a:rPr lang="en-US" sz="2000" baseline="30000" dirty="0">
                  <a:latin typeface="Arial" panose="020B0604020202020204" pitchFamily="34" charset="0"/>
                  <a:cs typeface="Arial" panose="020B0604020202020204" pitchFamily="34" charset="0"/>
                </a:rPr>
                <a:t>4</a:t>
              </a:r>
            </a:p>
          </p:txBody>
        </p:sp>
        <p:sp>
          <p:nvSpPr>
            <p:cNvPr id="12" name="Rectangle 11">
              <a:extLst>
                <a:ext uri="{FF2B5EF4-FFF2-40B4-BE49-F238E27FC236}">
                  <a16:creationId xmlns:a16="http://schemas.microsoft.com/office/drawing/2014/main" id="{E57BE09A-DA36-4B26-B2A9-BA9694F2F2F6}"/>
                </a:ext>
              </a:extLst>
            </p:cNvPr>
            <p:cNvSpPr/>
            <p:nvPr/>
          </p:nvSpPr>
          <p:spPr>
            <a:xfrm>
              <a:off x="467544" y="1934588"/>
              <a:ext cx="4248200" cy="400110"/>
            </a:xfrm>
            <a:prstGeom prst="rect">
              <a:avLst/>
            </a:prstGeom>
          </p:spPr>
          <p:txBody>
            <a:bodyPr wrap="square">
              <a:spAutoFit/>
            </a:bodyPr>
            <a:lstStyle/>
            <a:p>
              <a:r>
                <a:rPr lang="en-US" altLang="ko-KR" sz="2000" b="1" dirty="0">
                  <a:latin typeface="Arial" panose="020B0604020202020204" pitchFamily="34" charset="0"/>
                  <a:cs typeface="Arial" panose="020B0604020202020204" pitchFamily="34" charset="0"/>
                </a:rPr>
                <a:t>1. Women’s Health</a:t>
              </a:r>
              <a:endParaRPr lang="ko-KR" altLang="en-US" sz="2000" b="1" dirty="0">
                <a:latin typeface="Arial" panose="020B0604020202020204" pitchFamily="34" charset="0"/>
                <a:cs typeface="Arial" panose="020B0604020202020204" pitchFamily="34" charset="0"/>
              </a:endParaRPr>
            </a:p>
          </p:txBody>
        </p:sp>
      </p:grpSp>
      <p:grpSp>
        <p:nvGrpSpPr>
          <p:cNvPr id="13" name="그룹 5">
            <a:extLst>
              <a:ext uri="{FF2B5EF4-FFF2-40B4-BE49-F238E27FC236}">
                <a16:creationId xmlns:a16="http://schemas.microsoft.com/office/drawing/2014/main" id="{11878051-40BF-4DA6-8F20-7C662D45BA88}"/>
              </a:ext>
            </a:extLst>
          </p:cNvPr>
          <p:cNvGrpSpPr/>
          <p:nvPr/>
        </p:nvGrpSpPr>
        <p:grpSpPr>
          <a:xfrm>
            <a:off x="681036" y="3010616"/>
            <a:ext cx="10783272" cy="1085682"/>
            <a:chOff x="467544" y="2816016"/>
            <a:chExt cx="4248200" cy="1085682"/>
          </a:xfrm>
        </p:grpSpPr>
        <p:sp>
          <p:nvSpPr>
            <p:cNvPr id="14" name="Rectangle 13">
              <a:extLst>
                <a:ext uri="{FF2B5EF4-FFF2-40B4-BE49-F238E27FC236}">
                  <a16:creationId xmlns:a16="http://schemas.microsoft.com/office/drawing/2014/main" id="{AB25F998-ADF2-4633-9685-8CDE0F7E41FD}"/>
                </a:ext>
              </a:extLst>
            </p:cNvPr>
            <p:cNvSpPr/>
            <p:nvPr/>
          </p:nvSpPr>
          <p:spPr>
            <a:xfrm>
              <a:off x="797293" y="3193812"/>
              <a:ext cx="3918451" cy="707886"/>
            </a:xfrm>
            <a:prstGeom prst="rect">
              <a:avLst/>
            </a:prstGeom>
          </p:spPr>
          <p:txBody>
            <a:bodyPr wrap="square" lIns="72000" rIns="72000">
              <a:spAutoFit/>
            </a:bodyPr>
            <a:lstStyle/>
            <a:p>
              <a:r>
                <a:rPr lang="en-US" altLang="ko-KR" sz="2000" dirty="0">
                  <a:latin typeface="Arial" panose="020B0604020202020204" pitchFamily="34" charset="0"/>
                  <a:cs typeface="Arial" panose="020B0604020202020204" pitchFamily="34" charset="0"/>
                </a:rPr>
                <a:t>From Proximate Determinants to Public Policies</a:t>
              </a:r>
            </a:p>
            <a:p>
              <a:r>
                <a:rPr lang="en-US" altLang="ko-KR" sz="2000"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CSDH 2008</a:t>
              </a:r>
              <a:r>
                <a:rPr lang="en-US" sz="2000" baseline="30000" dirty="0">
                  <a:latin typeface="Arial" panose="020B0604020202020204" pitchFamily="34" charset="0"/>
                  <a:cs typeface="Arial" panose="020B0604020202020204" pitchFamily="34" charset="0"/>
                </a:rPr>
                <a:t>5</a:t>
              </a:r>
              <a:r>
                <a:rPr lang="en-US" sz="2000" b="1" dirty="0">
                  <a:latin typeface="Arial" panose="020B0604020202020204" pitchFamily="34" charset="0"/>
                  <a:cs typeface="Arial" panose="020B0604020202020204" pitchFamily="34" charset="0"/>
                </a:rPr>
                <a:t>: “Causes of the Causes”</a:t>
              </a:r>
              <a:r>
                <a:rPr lang="en-US" sz="2000" dirty="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C41ED99F-AED7-486C-86BF-EFA104A70B0C}"/>
                </a:ext>
              </a:extLst>
            </p:cNvPr>
            <p:cNvSpPr/>
            <p:nvPr/>
          </p:nvSpPr>
          <p:spPr>
            <a:xfrm>
              <a:off x="467544" y="2816016"/>
              <a:ext cx="4248200" cy="400110"/>
            </a:xfrm>
            <a:prstGeom prst="rect">
              <a:avLst/>
            </a:prstGeom>
          </p:spPr>
          <p:txBody>
            <a:bodyPr wrap="square">
              <a:spAutoFit/>
            </a:bodyPr>
            <a:lstStyle/>
            <a:p>
              <a:r>
                <a:rPr lang="en-US" altLang="ko-KR" sz="2000" b="1" dirty="0">
                  <a:latin typeface="Arial" panose="020B0604020202020204" pitchFamily="34" charset="0"/>
                  <a:cs typeface="Arial" panose="020B0604020202020204" pitchFamily="34" charset="0"/>
                </a:rPr>
                <a:t>2. Definition of the Social Determinants </a:t>
              </a:r>
              <a:endParaRPr lang="ko-KR" altLang="en-US" sz="2000" b="1" dirty="0">
                <a:latin typeface="Arial" panose="020B0604020202020204" pitchFamily="34" charset="0"/>
                <a:cs typeface="Arial" panose="020B0604020202020204" pitchFamily="34" charset="0"/>
              </a:endParaRPr>
            </a:p>
          </p:txBody>
        </p:sp>
      </p:grpSp>
      <p:grpSp>
        <p:nvGrpSpPr>
          <p:cNvPr id="16" name="그룹 6">
            <a:extLst>
              <a:ext uri="{FF2B5EF4-FFF2-40B4-BE49-F238E27FC236}">
                <a16:creationId xmlns:a16="http://schemas.microsoft.com/office/drawing/2014/main" id="{8EB0E44B-CFA4-4D5D-9E4C-B4209BC00623}"/>
              </a:ext>
            </a:extLst>
          </p:cNvPr>
          <p:cNvGrpSpPr/>
          <p:nvPr/>
        </p:nvGrpSpPr>
        <p:grpSpPr>
          <a:xfrm>
            <a:off x="681036" y="4251136"/>
            <a:ext cx="10621351" cy="2080943"/>
            <a:chOff x="404684" y="2917223"/>
            <a:chExt cx="4248200" cy="1789675"/>
          </a:xfrm>
        </p:grpSpPr>
        <p:sp>
          <p:nvSpPr>
            <p:cNvPr id="17" name="Rectangle 16">
              <a:extLst>
                <a:ext uri="{FF2B5EF4-FFF2-40B4-BE49-F238E27FC236}">
                  <a16:creationId xmlns:a16="http://schemas.microsoft.com/office/drawing/2014/main" id="{BD6ABB4C-4093-4176-8E10-779319F492F3}"/>
                </a:ext>
              </a:extLst>
            </p:cNvPr>
            <p:cNvSpPr/>
            <p:nvPr/>
          </p:nvSpPr>
          <p:spPr>
            <a:xfrm>
              <a:off x="632419" y="3304002"/>
              <a:ext cx="3918451" cy="1402896"/>
            </a:xfrm>
            <a:prstGeom prst="rect">
              <a:avLst/>
            </a:prstGeom>
          </p:spPr>
          <p:txBody>
            <a:bodyPr wrap="square" lIns="72000" rIns="72000">
              <a:spAutoFit/>
            </a:bodyPr>
            <a:lstStyle/>
            <a:p>
              <a:r>
                <a:rPr lang="en-US" altLang="ko-KR" sz="2000" dirty="0">
                  <a:latin typeface="Arial" panose="020B0604020202020204" pitchFamily="34" charset="0"/>
                  <a:cs typeface="Arial" panose="020B0604020202020204" pitchFamily="34" charset="0"/>
                </a:rPr>
                <a:t>INEQUALITY                       INEQUITY</a:t>
              </a:r>
            </a:p>
            <a:p>
              <a:endParaRPr lang="en-US" altLang="ko-KR" sz="2000" dirty="0">
                <a:latin typeface="Arial" panose="020B0604020202020204" pitchFamily="34" charset="0"/>
                <a:cs typeface="Arial" panose="020B0604020202020204" pitchFamily="34" charset="0"/>
              </a:endParaRPr>
            </a:p>
            <a:p>
              <a:r>
                <a:rPr lang="en-US" altLang="ko-KR" sz="2000" dirty="0">
                  <a:latin typeface="Arial" panose="020B0604020202020204" pitchFamily="34" charset="0"/>
                  <a:cs typeface="Arial" panose="020B0604020202020204" pitchFamily="34" charset="0"/>
                </a:rPr>
                <a:t>Systematic Differences that are </a:t>
              </a:r>
              <a:r>
                <a:rPr lang="en-US" sz="2000" dirty="0">
                  <a:latin typeface="Arial" panose="020B0604020202020204" pitchFamily="34" charset="0"/>
                  <a:cs typeface="Arial" panose="020B0604020202020204" pitchFamily="34" charset="0"/>
                </a:rPr>
                <a:t>Unnecessary and Unjustified</a:t>
              </a:r>
            </a:p>
            <a:p>
              <a:endParaRPr lang="en-US" altLang="ko-KR" sz="2000" dirty="0">
                <a:latin typeface="Arial" panose="020B0604020202020204" pitchFamily="34" charset="0"/>
                <a:cs typeface="Arial" panose="020B0604020202020204" pitchFamily="34" charset="0"/>
              </a:endParaRPr>
            </a:p>
            <a:p>
              <a:r>
                <a:rPr lang="en-US" altLang="ko-KR" sz="2000" dirty="0">
                  <a:latin typeface="Arial" panose="020B0604020202020204" pitchFamily="34" charset="0"/>
                  <a:cs typeface="Arial" panose="020B0604020202020204" pitchFamily="34" charset="0"/>
                </a:rPr>
                <a:t>Are UNFAIR </a:t>
              </a:r>
              <a:endParaRPr lang="ko-KR" altLang="en-US" sz="2000"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514565DC-18D5-40E9-9394-E729F8461FFC}"/>
                </a:ext>
              </a:extLst>
            </p:cNvPr>
            <p:cNvSpPr/>
            <p:nvPr/>
          </p:nvSpPr>
          <p:spPr>
            <a:xfrm>
              <a:off x="404684" y="2917223"/>
              <a:ext cx="4248200" cy="400110"/>
            </a:xfrm>
            <a:prstGeom prst="rect">
              <a:avLst/>
            </a:prstGeom>
          </p:spPr>
          <p:txBody>
            <a:bodyPr wrap="square">
              <a:spAutoFit/>
            </a:bodyPr>
            <a:lstStyle/>
            <a:p>
              <a:r>
                <a:rPr lang="en-US" altLang="ko-KR" sz="2000" b="1" dirty="0">
                  <a:latin typeface="Arial" panose="020B0604020202020204" pitchFamily="34" charset="0"/>
                  <a:cs typeface="Arial" panose="020B0604020202020204" pitchFamily="34" charset="0"/>
                </a:rPr>
                <a:t>3. Differences in Health Status between Social Groups</a:t>
              </a:r>
              <a:endParaRPr lang="ko-KR" altLang="en-US" sz="2000" b="1" dirty="0">
                <a:latin typeface="Arial" panose="020B0604020202020204" pitchFamily="34" charset="0"/>
                <a:cs typeface="Arial" panose="020B0604020202020204" pitchFamily="34" charset="0"/>
              </a:endParaRPr>
            </a:p>
          </p:txBody>
        </p:sp>
      </p:grpSp>
      <p:cxnSp>
        <p:nvCxnSpPr>
          <p:cNvPr id="20" name="Straight Arrow Connector 19"/>
          <p:cNvCxnSpPr/>
          <p:nvPr/>
        </p:nvCxnSpPr>
        <p:spPr>
          <a:xfrm>
            <a:off x="3278234" y="4950117"/>
            <a:ext cx="450377"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52450" y="5688948"/>
            <a:ext cx="4975" cy="354668"/>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951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515600" cy="897014"/>
          </a:xfrm>
        </p:spPr>
        <p:txBody>
          <a:bodyPr/>
          <a:lstStyle/>
          <a:p>
            <a:r>
              <a:rPr lang="en-US" sz="3600" b="1" dirty="0">
                <a:latin typeface="Arial" panose="020B0604020202020204" pitchFamily="34" charset="0"/>
                <a:cs typeface="Arial" panose="020B0604020202020204" pitchFamily="34" charset="0"/>
              </a:rPr>
              <a:t>II. STUDY RESULTS</a:t>
            </a:r>
          </a:p>
        </p:txBody>
      </p:sp>
      <p:sp>
        <p:nvSpPr>
          <p:cNvPr id="2" name="Slide Number Placeholder 1"/>
          <p:cNvSpPr>
            <a:spLocks noGrp="1"/>
          </p:cNvSpPr>
          <p:nvPr>
            <p:ph type="sldNum" sz="quarter" idx="12"/>
          </p:nvPr>
        </p:nvSpPr>
        <p:spPr/>
        <p:txBody>
          <a:bodyPr/>
          <a:lstStyle/>
          <a:p>
            <a:fld id="{23628F58-FBFE-43E1-9632-83A30ED9687C}" type="slidenum">
              <a:rPr lang="en-US" smtClean="0">
                <a:latin typeface="Arial" panose="020B0604020202020204" pitchFamily="34" charset="0"/>
                <a:cs typeface="Arial" panose="020B0604020202020204" pitchFamily="34" charset="0"/>
              </a:rPr>
              <a:t>3</a:t>
            </a:fld>
            <a:endParaRPr lang="en-US">
              <a:latin typeface="Arial" panose="020B0604020202020204" pitchFamily="34" charset="0"/>
              <a:cs typeface="Arial" panose="020B0604020202020204" pitchFamily="34" charset="0"/>
            </a:endParaRPr>
          </a:p>
        </p:txBody>
      </p:sp>
      <p:grpSp>
        <p:nvGrpSpPr>
          <p:cNvPr id="7" name="그룹 27">
            <a:extLst>
              <a:ext uri="{FF2B5EF4-FFF2-40B4-BE49-F238E27FC236}">
                <a16:creationId xmlns:a16="http://schemas.microsoft.com/office/drawing/2014/main" id="{2B4C401A-FB57-4F8B-993F-7D06846B366F}"/>
              </a:ext>
            </a:extLst>
          </p:cNvPr>
          <p:cNvGrpSpPr/>
          <p:nvPr/>
        </p:nvGrpSpPr>
        <p:grpSpPr>
          <a:xfrm>
            <a:off x="1508718" y="1195893"/>
            <a:ext cx="9845082" cy="1395737"/>
            <a:chOff x="5895230" y="1896798"/>
            <a:chExt cx="2752651" cy="1395737"/>
          </a:xfrm>
        </p:grpSpPr>
        <p:sp>
          <p:nvSpPr>
            <p:cNvPr id="8" name="TextBox 7">
              <a:extLst>
                <a:ext uri="{FF2B5EF4-FFF2-40B4-BE49-F238E27FC236}">
                  <a16:creationId xmlns:a16="http://schemas.microsoft.com/office/drawing/2014/main" id="{ECD54DC7-AA5E-4980-8D19-9411BB9D0085}"/>
                </a:ext>
              </a:extLst>
            </p:cNvPr>
            <p:cNvSpPr txBox="1"/>
            <p:nvPr/>
          </p:nvSpPr>
          <p:spPr>
            <a:xfrm>
              <a:off x="5895230" y="1896798"/>
              <a:ext cx="2752651" cy="400110"/>
            </a:xfrm>
            <a:prstGeom prst="rect">
              <a:avLst/>
            </a:prstGeom>
            <a:noFill/>
          </p:spPr>
          <p:txBody>
            <a:bodyPr wrap="square" rtlCol="0" anchor="ctr">
              <a:spAutoFit/>
            </a:bodyPr>
            <a:lstStyle/>
            <a:p>
              <a:r>
                <a:rPr lang="en-US" sz="2000" dirty="0">
                  <a:latin typeface="Arial" panose="020B0604020202020204" pitchFamily="34" charset="0"/>
                  <a:cs typeface="Arial" panose="020B0604020202020204" pitchFamily="34" charset="0"/>
                </a:rPr>
                <a:t>Women's Reproductive Health Measures</a:t>
              </a:r>
              <a:endParaRPr lang="ko-KR" alt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C618C9C-6897-4BED-BE75-E17FC3EA77A5}"/>
                </a:ext>
              </a:extLst>
            </p:cNvPr>
            <p:cNvSpPr/>
            <p:nvPr/>
          </p:nvSpPr>
          <p:spPr>
            <a:xfrm>
              <a:off x="5895230" y="2276872"/>
              <a:ext cx="2752651" cy="1015663"/>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A wide range of health challenges (impact indicators) as well as a range of social risks (outcome indicators), closely anchored on gender relations and women's status in society</a:t>
              </a:r>
              <a:endParaRPr lang="en-US" altLang="ko-KR" sz="20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10" name="그룹 15">
            <a:extLst>
              <a:ext uri="{FF2B5EF4-FFF2-40B4-BE49-F238E27FC236}">
                <a16:creationId xmlns:a16="http://schemas.microsoft.com/office/drawing/2014/main" id="{FEFCCE5C-E62C-4C7B-AEE0-8B094367A62F}"/>
              </a:ext>
            </a:extLst>
          </p:cNvPr>
          <p:cNvGrpSpPr/>
          <p:nvPr/>
        </p:nvGrpSpPr>
        <p:grpSpPr>
          <a:xfrm>
            <a:off x="1389362" y="2585171"/>
            <a:ext cx="9964438" cy="1087960"/>
            <a:chOff x="5895230" y="3091317"/>
            <a:chExt cx="2752651" cy="1087960"/>
          </a:xfrm>
        </p:grpSpPr>
        <p:sp>
          <p:nvSpPr>
            <p:cNvPr id="11" name="TextBox 10">
              <a:extLst>
                <a:ext uri="{FF2B5EF4-FFF2-40B4-BE49-F238E27FC236}">
                  <a16:creationId xmlns:a16="http://schemas.microsoft.com/office/drawing/2014/main" id="{3622BBE2-BA10-4EB3-99E0-5C5C79A027D9}"/>
                </a:ext>
              </a:extLst>
            </p:cNvPr>
            <p:cNvSpPr txBox="1"/>
            <p:nvPr/>
          </p:nvSpPr>
          <p:spPr>
            <a:xfrm>
              <a:off x="5895230" y="3091317"/>
              <a:ext cx="2752651" cy="400110"/>
            </a:xfrm>
            <a:prstGeom prst="rect">
              <a:avLst/>
            </a:prstGeom>
            <a:noFill/>
          </p:spPr>
          <p:txBody>
            <a:bodyPr wrap="square" rtlCol="0" anchor="ctr">
              <a:spAutoFit/>
            </a:bodyPr>
            <a:lstStyle/>
            <a:p>
              <a:r>
                <a:rPr lang="en-US" sz="2000" dirty="0">
                  <a:latin typeface="Arial" panose="020B0604020202020204" pitchFamily="34" charset="0"/>
                  <a:cs typeface="Arial" panose="020B0604020202020204" pitchFamily="34" charset="0"/>
                </a:rPr>
                <a:t>Disparities in Women's Reproductive Health</a:t>
              </a:r>
              <a:endParaRPr lang="ko-KR" alt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68EEFF80-1536-4764-AE03-8C1F90BAAAEF}"/>
                </a:ext>
              </a:extLst>
            </p:cNvPr>
            <p:cNvSpPr/>
            <p:nvPr/>
          </p:nvSpPr>
          <p:spPr>
            <a:xfrm>
              <a:off x="5895230" y="3471391"/>
              <a:ext cx="2752651" cy="70788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An indicator that reflects the unfair governance, inequity in the society, and the failure of public policies</a:t>
              </a:r>
            </a:p>
          </p:txBody>
        </p:sp>
      </p:grpSp>
      <p:sp>
        <p:nvSpPr>
          <p:cNvPr id="14" name="Oval 13">
            <a:extLst>
              <a:ext uri="{FF2B5EF4-FFF2-40B4-BE49-F238E27FC236}">
                <a16:creationId xmlns:a16="http://schemas.microsoft.com/office/drawing/2014/main" id="{A097F9A5-ECFD-473F-AF03-B6172651E0FB}"/>
              </a:ext>
            </a:extLst>
          </p:cNvPr>
          <p:cNvSpPr/>
          <p:nvPr/>
        </p:nvSpPr>
        <p:spPr>
          <a:xfrm>
            <a:off x="1120057" y="1266047"/>
            <a:ext cx="258912" cy="2598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Arial" panose="020B0604020202020204" pitchFamily="34" charset="0"/>
              <a:cs typeface="Arial" panose="020B0604020202020204" pitchFamily="34" charset="0"/>
            </a:endParaRPr>
          </a:p>
        </p:txBody>
      </p:sp>
      <p:grpSp>
        <p:nvGrpSpPr>
          <p:cNvPr id="19" name="그룹 14">
            <a:extLst>
              <a:ext uri="{FF2B5EF4-FFF2-40B4-BE49-F238E27FC236}">
                <a16:creationId xmlns:a16="http://schemas.microsoft.com/office/drawing/2014/main" id="{0BABBFEC-1941-4160-AE9D-E2584086DF43}"/>
              </a:ext>
            </a:extLst>
          </p:cNvPr>
          <p:cNvGrpSpPr/>
          <p:nvPr/>
        </p:nvGrpSpPr>
        <p:grpSpPr>
          <a:xfrm>
            <a:off x="1372501" y="3912069"/>
            <a:ext cx="10279631" cy="2626843"/>
            <a:chOff x="5895230" y="4285836"/>
            <a:chExt cx="2752651" cy="2626843"/>
          </a:xfrm>
        </p:grpSpPr>
        <p:sp>
          <p:nvSpPr>
            <p:cNvPr id="20" name="TextBox 19">
              <a:extLst>
                <a:ext uri="{FF2B5EF4-FFF2-40B4-BE49-F238E27FC236}">
                  <a16:creationId xmlns:a16="http://schemas.microsoft.com/office/drawing/2014/main" id="{43E2DE71-3CC0-44DC-8A3D-4E18DB40261A}"/>
                </a:ext>
              </a:extLst>
            </p:cNvPr>
            <p:cNvSpPr txBox="1"/>
            <p:nvPr/>
          </p:nvSpPr>
          <p:spPr>
            <a:xfrm>
              <a:off x="5895230" y="4285836"/>
              <a:ext cx="2752651" cy="400110"/>
            </a:xfrm>
            <a:prstGeom prst="rect">
              <a:avLst/>
            </a:prstGeom>
            <a:noFill/>
          </p:spPr>
          <p:txBody>
            <a:bodyPr wrap="square" rtlCol="0" anchor="ctr">
              <a:spAutoFit/>
            </a:bodyPr>
            <a:lstStyle/>
            <a:p>
              <a:r>
                <a:rPr lang="en-US" altLang="ko-KR" sz="2000" dirty="0">
                  <a:solidFill>
                    <a:schemeClr val="tx1">
                      <a:lumMod val="75000"/>
                      <a:lumOff val="25000"/>
                    </a:schemeClr>
                  </a:solidFill>
                  <a:latin typeface="Arial" panose="020B0604020202020204" pitchFamily="34" charset="0"/>
                  <a:cs typeface="Arial" panose="020B0604020202020204" pitchFamily="34" charset="0"/>
                </a:rPr>
                <a:t>Directly Related Sustainable Development Goals and Targets </a:t>
              </a:r>
              <a:endParaRPr lang="ko-KR" alt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69D278BE-83B3-4972-9C85-B80A5CC6A668}"/>
                </a:ext>
              </a:extLst>
            </p:cNvPr>
            <p:cNvSpPr/>
            <p:nvPr/>
          </p:nvSpPr>
          <p:spPr>
            <a:xfrm>
              <a:off x="5895230" y="4665910"/>
              <a:ext cx="2752651" cy="2246769"/>
            </a:xfrm>
            <a:prstGeom prst="rect">
              <a:avLst/>
            </a:prstGeom>
          </p:spPr>
          <p:txBody>
            <a:bodyPr wrap="square">
              <a:spAutoFit/>
            </a:bodyPr>
            <a:lstStyle/>
            <a:p>
              <a:r>
                <a:rPr lang="en-US" altLang="ko-KR" sz="2000" dirty="0">
                  <a:solidFill>
                    <a:schemeClr val="tx1">
                      <a:lumMod val="75000"/>
                      <a:lumOff val="25000"/>
                    </a:schemeClr>
                  </a:solidFill>
                  <a:latin typeface="Arial" panose="020B0604020202020204" pitchFamily="34" charset="0"/>
                  <a:cs typeface="Arial" panose="020B0604020202020204" pitchFamily="34" charset="0"/>
                </a:rPr>
                <a:t>Reproductive Health                     </a:t>
              </a:r>
              <a:r>
                <a:rPr lang="en-US" sz="2000" dirty="0">
                  <a:latin typeface="Arial" panose="020B0604020202020204" pitchFamily="34" charset="0"/>
                  <a:cs typeface="Arial" panose="020B0604020202020204" pitchFamily="34" charset="0"/>
                </a:rPr>
                <a:t>G3,T3.1,T3.2, T3.3, T3.7</a:t>
              </a:r>
              <a:endParaRPr lang="en-US" altLang="ko-KR" sz="2000" dirty="0">
                <a:solidFill>
                  <a:schemeClr val="tx1">
                    <a:lumMod val="75000"/>
                    <a:lumOff val="25000"/>
                  </a:schemeClr>
                </a:solidFill>
                <a:latin typeface="Arial" panose="020B0604020202020204" pitchFamily="34" charset="0"/>
                <a:cs typeface="Arial" panose="020B0604020202020204" pitchFamily="34" charset="0"/>
              </a:endParaRPr>
            </a:p>
            <a:p>
              <a:r>
                <a:rPr lang="en-US" altLang="ko-KR" sz="2000" dirty="0">
                  <a:solidFill>
                    <a:schemeClr val="tx1">
                      <a:lumMod val="75000"/>
                      <a:lumOff val="25000"/>
                    </a:schemeClr>
                  </a:solidFill>
                  <a:latin typeface="Arial" panose="020B0604020202020204" pitchFamily="34" charset="0"/>
                  <a:cs typeface="Arial" panose="020B0604020202020204" pitchFamily="34" charset="0"/>
                </a:rPr>
                <a:t>Gender                                            </a:t>
              </a:r>
              <a:r>
                <a:rPr lang="en-US" sz="2000" dirty="0">
                  <a:latin typeface="Arial" panose="020B0604020202020204" pitchFamily="34" charset="0"/>
                  <a:cs typeface="Arial" panose="020B0604020202020204" pitchFamily="34" charset="0"/>
                </a:rPr>
                <a:t>G5 , All targets</a:t>
              </a:r>
              <a:endParaRPr lang="en-US" altLang="ko-KR" sz="2000" dirty="0">
                <a:solidFill>
                  <a:schemeClr val="tx1">
                    <a:lumMod val="75000"/>
                    <a:lumOff val="25000"/>
                  </a:schemeClr>
                </a:solidFill>
                <a:latin typeface="Arial" panose="020B0604020202020204" pitchFamily="34" charset="0"/>
                <a:cs typeface="Arial" panose="020B0604020202020204" pitchFamily="34" charset="0"/>
              </a:endParaRPr>
            </a:p>
            <a:p>
              <a:r>
                <a:rPr lang="en-US" altLang="ko-KR" sz="2000" dirty="0">
                  <a:solidFill>
                    <a:schemeClr val="tx1">
                      <a:lumMod val="75000"/>
                      <a:lumOff val="25000"/>
                    </a:schemeClr>
                  </a:solidFill>
                  <a:latin typeface="Arial" panose="020B0604020202020204" pitchFamily="34" charset="0"/>
                  <a:cs typeface="Arial" panose="020B0604020202020204" pitchFamily="34" charset="0"/>
                </a:rPr>
                <a:t>Inequity </a:t>
              </a:r>
              <a:r>
                <a:rPr lang="en-US" sz="2000" dirty="0">
                  <a:latin typeface="Arial" panose="020B0604020202020204" pitchFamily="34" charset="0"/>
                  <a:cs typeface="Arial" panose="020B0604020202020204" pitchFamily="34" charset="0"/>
                </a:rPr>
                <a:t>and containment           G16, T16.3, G4, T6.1, T6.2, T9.1, T16.8</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Distribution of all other social determinants related to physical, mental and social health (poverty, education, geographic distribution, power relations in society, citizenship rights (refugees, ethnic differences, religion .....)) </a:t>
              </a:r>
              <a:endParaRPr lang="en-US" altLang="ko-KR" sz="2000" dirty="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16" name="Oval 15">
            <a:extLst>
              <a:ext uri="{FF2B5EF4-FFF2-40B4-BE49-F238E27FC236}">
                <a16:creationId xmlns:a16="http://schemas.microsoft.com/office/drawing/2014/main" id="{A097F9A5-ECFD-473F-AF03-B6172651E0FB}"/>
              </a:ext>
            </a:extLst>
          </p:cNvPr>
          <p:cNvSpPr/>
          <p:nvPr/>
        </p:nvSpPr>
        <p:spPr>
          <a:xfrm>
            <a:off x="1089325" y="3979679"/>
            <a:ext cx="258912" cy="2598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A097F9A5-ECFD-473F-AF03-B6172651E0FB}"/>
              </a:ext>
            </a:extLst>
          </p:cNvPr>
          <p:cNvSpPr/>
          <p:nvPr/>
        </p:nvSpPr>
        <p:spPr>
          <a:xfrm>
            <a:off x="1130450" y="2655325"/>
            <a:ext cx="258912" cy="2598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0664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838200" y="365125"/>
            <a:ext cx="10515600" cy="624017"/>
          </a:xfrm>
        </p:spPr>
        <p:txBody>
          <a:bodyPr/>
          <a:lstStyle/>
          <a:p>
            <a:r>
              <a:rPr lang="en-US" sz="3600" b="1" dirty="0">
                <a:latin typeface="Arial" panose="020B0604020202020204" pitchFamily="34" charset="0"/>
                <a:cs typeface="Arial" panose="020B0604020202020204" pitchFamily="34" charset="0"/>
              </a:rPr>
              <a:t>II. STUDY RESULTS</a:t>
            </a:r>
            <a:endParaRPr lang="en-US" sz="36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3628F58-FBFE-43E1-9632-83A30ED9687C}" type="slidenum">
              <a:rPr lang="en-US" smtClean="0">
                <a:latin typeface="Arial" panose="020B0604020202020204" pitchFamily="34" charset="0"/>
                <a:cs typeface="Arial" panose="020B0604020202020204" pitchFamily="34" charset="0"/>
              </a:rPr>
              <a:t>4</a:t>
            </a:fld>
            <a:endParaRPr lang="en-US">
              <a:latin typeface="Arial" panose="020B0604020202020204" pitchFamily="34" charset="0"/>
              <a:cs typeface="Arial" panose="020B0604020202020204" pitchFamily="34" charset="0"/>
            </a:endParaRPr>
          </a:p>
        </p:txBody>
      </p:sp>
      <p:grpSp>
        <p:nvGrpSpPr>
          <p:cNvPr id="13" name="그룹 3">
            <a:extLst>
              <a:ext uri="{FF2B5EF4-FFF2-40B4-BE49-F238E27FC236}">
                <a16:creationId xmlns:a16="http://schemas.microsoft.com/office/drawing/2014/main" id="{D859634B-9007-4771-9D25-67131593C048}"/>
              </a:ext>
            </a:extLst>
          </p:cNvPr>
          <p:cNvGrpSpPr/>
          <p:nvPr/>
        </p:nvGrpSpPr>
        <p:grpSpPr>
          <a:xfrm>
            <a:off x="506951" y="1165461"/>
            <a:ext cx="5322350" cy="1301126"/>
            <a:chOff x="467544" y="1934588"/>
            <a:chExt cx="4248200" cy="1301126"/>
          </a:xfrm>
        </p:grpSpPr>
        <p:sp>
          <p:nvSpPr>
            <p:cNvPr id="14" name="Rectangle 13">
              <a:extLst>
                <a:ext uri="{FF2B5EF4-FFF2-40B4-BE49-F238E27FC236}">
                  <a16:creationId xmlns:a16="http://schemas.microsoft.com/office/drawing/2014/main" id="{F11463B6-43BD-45D4-AB26-3B2E6C90BCC6}"/>
                </a:ext>
              </a:extLst>
            </p:cNvPr>
            <p:cNvSpPr/>
            <p:nvPr/>
          </p:nvSpPr>
          <p:spPr>
            <a:xfrm>
              <a:off x="708770" y="2312384"/>
              <a:ext cx="4006974" cy="923330"/>
            </a:xfrm>
            <a:prstGeom prst="rect">
              <a:avLst/>
            </a:prstGeom>
          </p:spPr>
          <p:txBody>
            <a:bodyPr wrap="square" lIns="72000" rIns="72000">
              <a:spAutoFit/>
            </a:bodyPr>
            <a:lstStyle/>
            <a:p>
              <a:pPr algn="just"/>
              <a:r>
                <a:rPr lang="en-US" dirty="0">
                  <a:latin typeface="Arial" panose="020B0604020202020204" pitchFamily="34" charset="0"/>
                  <a:cs typeface="Arial" panose="020B0604020202020204" pitchFamily="34" charset="0"/>
                </a:rPr>
                <a:t>Develop and apply the conceptual framework of social determinants of health to reproductive health data</a:t>
              </a:r>
              <a:endParaRPr lang="en-US" b="1"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E57BE09A-DA36-4B26-B2A9-BA9694F2F2F6}"/>
                </a:ext>
              </a:extLst>
            </p:cNvPr>
            <p:cNvSpPr/>
            <p:nvPr/>
          </p:nvSpPr>
          <p:spPr>
            <a:xfrm>
              <a:off x="467544" y="1934588"/>
              <a:ext cx="4248200" cy="400110"/>
            </a:xfrm>
            <a:prstGeom prst="rect">
              <a:avLst/>
            </a:prstGeom>
          </p:spPr>
          <p:txBody>
            <a:bodyPr wrap="square">
              <a:spAutoFit/>
            </a:bodyPr>
            <a:lstStyle/>
            <a:p>
              <a:r>
                <a:rPr lang="en-US" altLang="ko-KR" sz="2000" b="1" dirty="0">
                  <a:latin typeface="Arial" panose="020B0604020202020204" pitchFamily="34" charset="0"/>
                  <a:cs typeface="Arial" panose="020B0604020202020204" pitchFamily="34" charset="0"/>
                </a:rPr>
                <a:t>1. Study</a:t>
              </a:r>
              <a:endParaRPr lang="ko-KR" altLang="en-US" sz="2000" b="1" dirty="0">
                <a:latin typeface="Arial" panose="020B0604020202020204" pitchFamily="34" charset="0"/>
                <a:cs typeface="Arial" panose="020B0604020202020204" pitchFamily="34" charset="0"/>
              </a:endParaRPr>
            </a:p>
          </p:txBody>
        </p:sp>
      </p:grpSp>
      <p:grpSp>
        <p:nvGrpSpPr>
          <p:cNvPr id="16" name="그룹 5">
            <a:extLst>
              <a:ext uri="{FF2B5EF4-FFF2-40B4-BE49-F238E27FC236}">
                <a16:creationId xmlns:a16="http://schemas.microsoft.com/office/drawing/2014/main" id="{11878051-40BF-4DA6-8F20-7C662D45BA88}"/>
              </a:ext>
            </a:extLst>
          </p:cNvPr>
          <p:cNvGrpSpPr/>
          <p:nvPr/>
        </p:nvGrpSpPr>
        <p:grpSpPr>
          <a:xfrm>
            <a:off x="5829302" y="1089977"/>
            <a:ext cx="5982426" cy="1913849"/>
            <a:chOff x="467544" y="2816016"/>
            <a:chExt cx="4248200" cy="2132122"/>
          </a:xfrm>
        </p:grpSpPr>
        <p:sp>
          <p:nvSpPr>
            <p:cNvPr id="17" name="Rectangle 16">
              <a:extLst>
                <a:ext uri="{FF2B5EF4-FFF2-40B4-BE49-F238E27FC236}">
                  <a16:creationId xmlns:a16="http://schemas.microsoft.com/office/drawing/2014/main" id="{AB25F998-ADF2-4633-9685-8CDE0F7E41FD}"/>
                </a:ext>
              </a:extLst>
            </p:cNvPr>
            <p:cNvSpPr/>
            <p:nvPr/>
          </p:nvSpPr>
          <p:spPr>
            <a:xfrm>
              <a:off x="634498" y="3193812"/>
              <a:ext cx="4081246" cy="1754326"/>
            </a:xfrm>
            <a:prstGeom prst="rect">
              <a:avLst/>
            </a:prstGeom>
          </p:spPr>
          <p:txBody>
            <a:bodyPr wrap="square" lIns="72000" rIns="72000">
              <a:spAutoFit/>
            </a:bodyPr>
            <a:lstStyle/>
            <a:p>
              <a:pPr algn="just"/>
              <a:r>
                <a:rPr lang="en-US" dirty="0">
                  <a:latin typeface="Arial" panose="020B0604020202020204" pitchFamily="34" charset="0"/>
                  <a:cs typeface="Arial" panose="020B0604020202020204" pitchFamily="34" charset="0"/>
                </a:rPr>
                <a:t>The Social Research Center of the American University in Cairo (AUC) as an implementing partner of the United Nations Population Fund (UNFPA) Arab States in cooperation with national authorities in five Arab countries and a group of independent researchers</a:t>
              </a:r>
              <a:endParaRPr lang="en-US" b="1"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C41ED99F-AED7-486C-86BF-EFA104A70B0C}"/>
                </a:ext>
              </a:extLst>
            </p:cNvPr>
            <p:cNvSpPr/>
            <p:nvPr/>
          </p:nvSpPr>
          <p:spPr>
            <a:xfrm>
              <a:off x="467544" y="2816016"/>
              <a:ext cx="4248200" cy="400110"/>
            </a:xfrm>
            <a:prstGeom prst="rect">
              <a:avLst/>
            </a:prstGeom>
          </p:spPr>
          <p:txBody>
            <a:bodyPr wrap="square">
              <a:spAutoFit/>
            </a:bodyPr>
            <a:lstStyle/>
            <a:p>
              <a:r>
                <a:rPr lang="en-US" altLang="ko-KR" sz="2000" b="1" dirty="0">
                  <a:latin typeface="Arial" panose="020B0604020202020204" pitchFamily="34" charset="0"/>
                  <a:cs typeface="Arial" panose="020B0604020202020204" pitchFamily="34" charset="0"/>
                </a:rPr>
                <a:t>2. Research Team</a:t>
              </a:r>
              <a:endParaRPr lang="ko-KR" altLang="en-US" sz="2000" b="1" dirty="0">
                <a:latin typeface="Arial" panose="020B0604020202020204" pitchFamily="34" charset="0"/>
                <a:cs typeface="Arial" panose="020B0604020202020204" pitchFamily="34" charset="0"/>
              </a:endParaRPr>
            </a:p>
          </p:txBody>
        </p:sp>
      </p:grpSp>
      <p:graphicFrame>
        <p:nvGraphicFramePr>
          <p:cNvPr id="19" name="Table 18"/>
          <p:cNvGraphicFramePr>
            <a:graphicFrameLocks noGrp="1"/>
          </p:cNvGraphicFramePr>
          <p:nvPr>
            <p:extLst>
              <p:ext uri="{D42A27DB-BD31-4B8C-83A1-F6EECF244321}">
                <p14:modId xmlns:p14="http://schemas.microsoft.com/office/powerpoint/2010/main" val="1171208904"/>
              </p:ext>
            </p:extLst>
          </p:nvPr>
        </p:nvGraphicFramePr>
        <p:xfrm>
          <a:off x="624616" y="2844383"/>
          <a:ext cx="11187112" cy="2695194"/>
        </p:xfrm>
        <a:graphic>
          <a:graphicData uri="http://schemas.openxmlformats.org/drawingml/2006/table">
            <a:tbl>
              <a:tblPr firstRow="1" firstCol="1" bandRow="1">
                <a:tableStyleId>{69012ECD-51FC-41F1-AA8D-1B2483CD663E}</a:tableStyleId>
              </a:tblPr>
              <a:tblGrid>
                <a:gridCol w="2016358">
                  <a:extLst>
                    <a:ext uri="{9D8B030D-6E8A-4147-A177-3AD203B41FA5}">
                      <a16:colId xmlns:a16="http://schemas.microsoft.com/office/drawing/2014/main" val="1358785991"/>
                    </a:ext>
                  </a:extLst>
                </a:gridCol>
                <a:gridCol w="2098395">
                  <a:extLst>
                    <a:ext uri="{9D8B030D-6E8A-4147-A177-3AD203B41FA5}">
                      <a16:colId xmlns:a16="http://schemas.microsoft.com/office/drawing/2014/main" val="2218896700"/>
                    </a:ext>
                  </a:extLst>
                </a:gridCol>
                <a:gridCol w="1942955">
                  <a:extLst>
                    <a:ext uri="{9D8B030D-6E8A-4147-A177-3AD203B41FA5}">
                      <a16:colId xmlns:a16="http://schemas.microsoft.com/office/drawing/2014/main" val="2542011682"/>
                    </a:ext>
                  </a:extLst>
                </a:gridCol>
                <a:gridCol w="1865238">
                  <a:extLst>
                    <a:ext uri="{9D8B030D-6E8A-4147-A177-3AD203B41FA5}">
                      <a16:colId xmlns:a16="http://schemas.microsoft.com/office/drawing/2014/main" val="3216094075"/>
                    </a:ext>
                  </a:extLst>
                </a:gridCol>
                <a:gridCol w="1709801">
                  <a:extLst>
                    <a:ext uri="{9D8B030D-6E8A-4147-A177-3AD203B41FA5}">
                      <a16:colId xmlns:a16="http://schemas.microsoft.com/office/drawing/2014/main" val="2207848010"/>
                    </a:ext>
                  </a:extLst>
                </a:gridCol>
                <a:gridCol w="1554365">
                  <a:extLst>
                    <a:ext uri="{9D8B030D-6E8A-4147-A177-3AD203B41FA5}">
                      <a16:colId xmlns:a16="http://schemas.microsoft.com/office/drawing/2014/main" val="1669358216"/>
                    </a:ext>
                  </a:extLst>
                </a:gridCol>
              </a:tblGrid>
              <a:tr h="0">
                <a:tc>
                  <a:txBody>
                    <a:bodyPr/>
                    <a:lstStyle/>
                    <a:p>
                      <a:pPr marL="0" marR="0" algn="just">
                        <a:lnSpc>
                          <a:spcPct val="150000"/>
                        </a:lnSpc>
                        <a:spcBef>
                          <a:spcPts val="0"/>
                        </a:spcBef>
                        <a:spcAft>
                          <a:spcPts val="0"/>
                        </a:spcAft>
                      </a:pPr>
                      <a:r>
                        <a:rPr lang="en-US" sz="1400" u="sng">
                          <a:solidFill>
                            <a:schemeClr val="tx1"/>
                          </a:solidFill>
                          <a:effectLst/>
                        </a:rPr>
                        <a:t>Conceptual Framing </a:t>
                      </a:r>
                      <a:endPar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3">
                  <a:txBody>
                    <a:bodyPr/>
                    <a:lstStyle/>
                    <a:p>
                      <a:pPr marL="0" marR="0" algn="ctr">
                        <a:lnSpc>
                          <a:spcPct val="150000"/>
                        </a:lnSpc>
                        <a:spcBef>
                          <a:spcPts val="0"/>
                        </a:spcBef>
                        <a:spcAft>
                          <a:spcPts val="0"/>
                        </a:spcAft>
                      </a:pPr>
                      <a:r>
                        <a:rPr lang="en-US" sz="1400" u="sng">
                          <a:solidFill>
                            <a:schemeClr val="tx1"/>
                          </a:solidFill>
                          <a:effectLst/>
                        </a:rPr>
                        <a:t>Operationalizing the Theoretical Framework</a:t>
                      </a:r>
                      <a:endPar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just">
                        <a:lnSpc>
                          <a:spcPct val="150000"/>
                        </a:lnSpc>
                        <a:spcBef>
                          <a:spcPts val="0"/>
                        </a:spcBef>
                        <a:spcAft>
                          <a:spcPts val="0"/>
                        </a:spcAft>
                      </a:pPr>
                      <a:r>
                        <a:rPr lang="en-US" sz="1400" u="sng">
                          <a:solidFill>
                            <a:schemeClr val="tx1"/>
                          </a:solidFill>
                          <a:effectLst/>
                        </a:rPr>
                        <a:t>Tracing Inequities </a:t>
                      </a:r>
                      <a:endParaRPr lang="en-US"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400" u="sng" dirty="0">
                          <a:solidFill>
                            <a:schemeClr val="tx1"/>
                          </a:solidFill>
                          <a:effectLst/>
                        </a:rPr>
                        <a:t>Call for Action</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56459555"/>
                  </a:ext>
                </a:extLst>
              </a:tr>
              <a:tr h="0">
                <a:tc>
                  <a:txBody>
                    <a:bodyPr/>
                    <a:lstStyle/>
                    <a:p>
                      <a:pPr marL="0" marR="0" algn="just">
                        <a:lnSpc>
                          <a:spcPct val="150000"/>
                        </a:lnSpc>
                        <a:spcBef>
                          <a:spcPts val="0"/>
                        </a:spcBef>
                        <a:spcAft>
                          <a:spcPts val="0"/>
                        </a:spcAft>
                      </a:pPr>
                      <a:r>
                        <a:rPr lang="en-US" sz="1200">
                          <a:effectLst/>
                        </a:rPr>
                        <a:t>Adapting</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a:effectLst/>
                        </a:rPr>
                        <a:t>Articulating the indicators</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Selecting Stratifications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Choosing measures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Assessing fairness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200" dirty="0">
                          <a:effectLst/>
                        </a:rPr>
                        <a:t>Guiding policies and actions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80003216"/>
                  </a:ext>
                </a:extLst>
              </a:tr>
              <a:tr h="0">
                <a:tc>
                  <a:txBody>
                    <a:bodyPr/>
                    <a:lstStyle/>
                    <a:p>
                      <a:pPr marL="342900" marR="0" lvl="0" indent="-342900" algn="just" rtl="0">
                        <a:lnSpc>
                          <a:spcPct val="150000"/>
                        </a:lnSpc>
                        <a:spcBef>
                          <a:spcPts val="0"/>
                        </a:spcBef>
                        <a:spcAft>
                          <a:spcPts val="0"/>
                        </a:spcAft>
                        <a:buFont typeface="Times New Roman" panose="02020603050405020304" pitchFamily="18" charset="0"/>
                        <a:buChar char="•"/>
                        <a:tabLst>
                          <a:tab pos="99695" algn="l"/>
                        </a:tabLst>
                      </a:pPr>
                      <a:r>
                        <a:rPr lang="en-US" sz="1200" dirty="0">
                          <a:effectLst/>
                        </a:rPr>
                        <a:t>Social Determinants of SRH Multi level frame Inequity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 rtl="0">
                        <a:lnSpc>
                          <a:spcPct val="150000"/>
                        </a:lnSpc>
                        <a:spcBef>
                          <a:spcPts val="0"/>
                        </a:spcBef>
                        <a:spcAft>
                          <a:spcPts val="0"/>
                        </a:spcAft>
                        <a:buFont typeface="Times New Roman" panose="02020603050405020304" pitchFamily="18" charset="0"/>
                        <a:buChar char="•"/>
                        <a:tabLst>
                          <a:tab pos="113030" algn="l"/>
                        </a:tabLst>
                      </a:pPr>
                      <a:r>
                        <a:rPr lang="en-US" sz="1200">
                          <a:effectLst/>
                        </a:rPr>
                        <a:t>Impact indicators</a:t>
                      </a:r>
                    </a:p>
                    <a:p>
                      <a:pPr marL="342900" marR="0" lvl="0" indent="-342900" algn="just">
                        <a:lnSpc>
                          <a:spcPct val="150000"/>
                        </a:lnSpc>
                        <a:spcBef>
                          <a:spcPts val="0"/>
                        </a:spcBef>
                        <a:spcAft>
                          <a:spcPts val="0"/>
                        </a:spcAft>
                        <a:buFont typeface="Times New Roman" panose="02020603050405020304" pitchFamily="18" charset="0"/>
                        <a:buChar char="•"/>
                        <a:tabLst>
                          <a:tab pos="113030" algn="l"/>
                        </a:tabLst>
                      </a:pPr>
                      <a:r>
                        <a:rPr lang="en-US" sz="1200">
                          <a:effectLst/>
                        </a:rPr>
                        <a:t>Outcome (risk factor) indicators</a:t>
                      </a:r>
                    </a:p>
                    <a:p>
                      <a:pPr marL="342900" marR="0" lvl="0" indent="-342900" algn="just">
                        <a:lnSpc>
                          <a:spcPct val="150000"/>
                        </a:lnSpc>
                        <a:spcBef>
                          <a:spcPts val="0"/>
                        </a:spcBef>
                        <a:spcAft>
                          <a:spcPts val="0"/>
                        </a:spcAft>
                        <a:buFont typeface="Times New Roman" panose="02020603050405020304" pitchFamily="18" charset="0"/>
                        <a:buChar char="•"/>
                        <a:tabLst>
                          <a:tab pos="113030" algn="l"/>
                        </a:tabLst>
                      </a:pPr>
                      <a:r>
                        <a:rPr lang="en-US" sz="1200">
                          <a:effectLst/>
                        </a:rPr>
                        <a:t>Health system capacity indicators </a:t>
                      </a:r>
                    </a:p>
                    <a:p>
                      <a:pPr marL="342900" marR="0" lvl="0" indent="-342900" algn="just">
                        <a:lnSpc>
                          <a:spcPct val="150000"/>
                        </a:lnSpc>
                        <a:spcBef>
                          <a:spcPts val="0"/>
                        </a:spcBef>
                        <a:spcAft>
                          <a:spcPts val="0"/>
                        </a:spcAft>
                        <a:buFont typeface="Times New Roman" panose="02020603050405020304" pitchFamily="18" charset="0"/>
                        <a:buChar char="•"/>
                        <a:tabLst>
                          <a:tab pos="113030" algn="l"/>
                        </a:tabLst>
                      </a:pPr>
                      <a:r>
                        <a:rPr lang="en-US" sz="1200">
                          <a:effectLst/>
                        </a:rPr>
                        <a:t>Health system performance indicators </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 rtl="0">
                        <a:lnSpc>
                          <a:spcPct val="150000"/>
                        </a:lnSpc>
                        <a:spcBef>
                          <a:spcPts val="0"/>
                        </a:spcBef>
                        <a:spcAft>
                          <a:spcPts val="0"/>
                        </a:spcAft>
                        <a:buFont typeface="Times New Roman" panose="02020603050405020304" pitchFamily="18" charset="0"/>
                        <a:buChar char="•"/>
                        <a:tabLst>
                          <a:tab pos="219710" algn="l"/>
                        </a:tabLst>
                      </a:pPr>
                      <a:r>
                        <a:rPr lang="en-US" sz="1200" dirty="0">
                          <a:effectLst/>
                        </a:rPr>
                        <a:t>Administrative/ geographic location</a:t>
                      </a:r>
                    </a:p>
                    <a:p>
                      <a:pPr marL="342900" marR="0" lvl="0" indent="-342900" algn="just">
                        <a:lnSpc>
                          <a:spcPct val="150000"/>
                        </a:lnSpc>
                        <a:spcBef>
                          <a:spcPts val="0"/>
                        </a:spcBef>
                        <a:spcAft>
                          <a:spcPts val="0"/>
                        </a:spcAft>
                        <a:buFont typeface="Times New Roman" panose="02020603050405020304" pitchFamily="18" charset="0"/>
                        <a:buChar char="•"/>
                        <a:tabLst>
                          <a:tab pos="219710" algn="l"/>
                        </a:tabLst>
                      </a:pPr>
                      <a:r>
                        <a:rPr lang="en-US" sz="1200" dirty="0">
                          <a:effectLst/>
                        </a:rPr>
                        <a:t>Wealth</a:t>
                      </a:r>
                    </a:p>
                    <a:p>
                      <a:pPr marL="342900" marR="0" lvl="0" indent="-342900" algn="just">
                        <a:lnSpc>
                          <a:spcPct val="150000"/>
                        </a:lnSpc>
                        <a:spcBef>
                          <a:spcPts val="0"/>
                        </a:spcBef>
                        <a:spcAft>
                          <a:spcPts val="0"/>
                        </a:spcAft>
                        <a:buFont typeface="Times New Roman" panose="02020603050405020304" pitchFamily="18" charset="0"/>
                        <a:buChar char="•"/>
                        <a:tabLst>
                          <a:tab pos="219710" algn="l"/>
                        </a:tabLst>
                      </a:pPr>
                      <a:r>
                        <a:rPr lang="en-US" sz="1200" dirty="0">
                          <a:effectLst/>
                        </a:rPr>
                        <a:t>Gender norms</a:t>
                      </a:r>
                    </a:p>
                    <a:p>
                      <a:pPr marL="0" marR="0" algn="just">
                        <a:lnSpc>
                          <a:spcPct val="150000"/>
                        </a:lnSpc>
                        <a:spcBef>
                          <a:spcPts val="0"/>
                        </a:spcBef>
                        <a:spcAft>
                          <a:spcPts val="0"/>
                        </a:spcAft>
                      </a:pPr>
                      <a:r>
                        <a:rPr lang="en-US" sz="1200" dirty="0">
                          <a:effectLst/>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 rtl="0">
                        <a:lnSpc>
                          <a:spcPct val="150000"/>
                        </a:lnSpc>
                        <a:spcBef>
                          <a:spcPts val="0"/>
                        </a:spcBef>
                        <a:spcAft>
                          <a:spcPts val="0"/>
                        </a:spcAft>
                        <a:buFont typeface="Times New Roman" panose="02020603050405020304" pitchFamily="18" charset="0"/>
                        <a:buChar char="•"/>
                        <a:tabLst>
                          <a:tab pos="102870" algn="l"/>
                        </a:tabLst>
                      </a:pPr>
                      <a:r>
                        <a:rPr lang="en-US" sz="1200">
                          <a:effectLst/>
                        </a:rPr>
                        <a:t>Index of dissimilarity expressed in percent</a:t>
                      </a:r>
                    </a:p>
                    <a:p>
                      <a:pPr marL="342900" marR="0" lvl="0" indent="-342900" algn="just">
                        <a:lnSpc>
                          <a:spcPct val="150000"/>
                        </a:lnSpc>
                        <a:spcBef>
                          <a:spcPts val="0"/>
                        </a:spcBef>
                        <a:spcAft>
                          <a:spcPts val="0"/>
                        </a:spcAft>
                        <a:buFont typeface="Times New Roman" panose="02020603050405020304" pitchFamily="18" charset="0"/>
                        <a:buChar char="•"/>
                        <a:tabLst>
                          <a:tab pos="102870" algn="l"/>
                        </a:tabLst>
                      </a:pPr>
                      <a:r>
                        <a:rPr lang="en-US" sz="1200">
                          <a:effectLst/>
                        </a:rPr>
                        <a:t>Concentration index redistribution need expressed in percent</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 rtl="0">
                        <a:lnSpc>
                          <a:spcPct val="150000"/>
                        </a:lnSpc>
                        <a:spcBef>
                          <a:spcPts val="0"/>
                        </a:spcBef>
                        <a:spcAft>
                          <a:spcPts val="0"/>
                        </a:spcAft>
                        <a:buFont typeface="Times New Roman" panose="02020603050405020304" pitchFamily="18" charset="0"/>
                        <a:buChar char="•"/>
                        <a:tabLst>
                          <a:tab pos="128270" algn="l"/>
                        </a:tabLst>
                      </a:pPr>
                      <a:r>
                        <a:rPr lang="en-US" sz="1200" dirty="0">
                          <a:effectLst/>
                        </a:rPr>
                        <a:t>The structural determinants </a:t>
                      </a:r>
                    </a:p>
                    <a:p>
                      <a:pPr marL="342900" marR="0" lvl="0" indent="-342900" algn="just">
                        <a:lnSpc>
                          <a:spcPct val="150000"/>
                        </a:lnSpc>
                        <a:spcBef>
                          <a:spcPts val="0"/>
                        </a:spcBef>
                        <a:spcAft>
                          <a:spcPts val="0"/>
                        </a:spcAft>
                        <a:buFont typeface="Times New Roman" panose="02020603050405020304" pitchFamily="18" charset="0"/>
                        <a:buChar char="•"/>
                        <a:tabLst>
                          <a:tab pos="128270" algn="l"/>
                        </a:tabLst>
                      </a:pPr>
                      <a:r>
                        <a:rPr lang="en-US" sz="1200" dirty="0">
                          <a:effectLst/>
                        </a:rPr>
                        <a:t>Distribution of intermediary determinants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 rtl="0">
                        <a:lnSpc>
                          <a:spcPct val="150000"/>
                        </a:lnSpc>
                        <a:spcBef>
                          <a:spcPts val="0"/>
                        </a:spcBef>
                        <a:spcAft>
                          <a:spcPts val="0"/>
                        </a:spcAft>
                        <a:buFont typeface="Times New Roman" panose="02020603050405020304" pitchFamily="18" charset="0"/>
                        <a:buChar char="•"/>
                        <a:tabLst>
                          <a:tab pos="128270" algn="l"/>
                        </a:tabLst>
                      </a:pPr>
                      <a:r>
                        <a:rPr lang="en-US" sz="1200" dirty="0">
                          <a:effectLst/>
                        </a:rPr>
                        <a:t>Sectoral Policies</a:t>
                      </a:r>
                    </a:p>
                    <a:p>
                      <a:pPr marL="342900" marR="0" lvl="0" indent="-342900" algn="just" rtl="0">
                        <a:lnSpc>
                          <a:spcPct val="150000"/>
                        </a:lnSpc>
                        <a:spcBef>
                          <a:spcPts val="0"/>
                        </a:spcBef>
                        <a:spcAft>
                          <a:spcPts val="0"/>
                        </a:spcAft>
                        <a:buFont typeface="Times New Roman" panose="02020603050405020304" pitchFamily="18" charset="0"/>
                        <a:buChar char="•"/>
                        <a:tabLst>
                          <a:tab pos="128270" algn="l"/>
                        </a:tabLst>
                      </a:pPr>
                      <a:r>
                        <a:rPr lang="en-US" sz="1200" dirty="0">
                          <a:effectLst/>
                          <a:latin typeface="Arial" panose="020B0604020202020204" pitchFamily="34" charset="0"/>
                          <a:ea typeface="Calibri" panose="020F0502020204030204" pitchFamily="34" charset="0"/>
                          <a:cs typeface="Arial" panose="020B0604020202020204" pitchFamily="34" charset="0"/>
                        </a:rPr>
                        <a:t>Governance + Enabling actors</a:t>
                      </a:r>
                    </a:p>
                  </a:txBody>
                  <a:tcPr marL="68580" marR="68580" marT="0" marB="0"/>
                </a:tc>
                <a:extLst>
                  <a:ext uri="{0D108BD9-81ED-4DB2-BD59-A6C34878D82A}">
                    <a16:rowId xmlns:a16="http://schemas.microsoft.com/office/drawing/2014/main" val="800548676"/>
                  </a:ext>
                </a:extLst>
              </a:tr>
            </a:tbl>
          </a:graphicData>
        </a:graphic>
      </p:graphicFrame>
      <p:sp>
        <p:nvSpPr>
          <p:cNvPr id="11" name="TextBox 10"/>
          <p:cNvSpPr txBox="1"/>
          <p:nvPr/>
        </p:nvSpPr>
        <p:spPr>
          <a:xfrm>
            <a:off x="506951" y="5987018"/>
            <a:ext cx="11544299" cy="369332"/>
          </a:xfrm>
          <a:prstGeom prst="rect">
            <a:avLst/>
          </a:prstGeom>
          <a:noFill/>
        </p:spPr>
        <p:txBody>
          <a:bodyPr wrap="square" rtlCol="0">
            <a:spAutoFit/>
          </a:bodyPr>
          <a:lstStyle/>
          <a:p>
            <a:pPr rtl="1">
              <a:spcBef>
                <a:spcPts val="600"/>
              </a:spcBef>
            </a:pPr>
            <a:r>
              <a:rPr lang="en-US" altLang="ko-KR" b="1" dirty="0">
                <a:solidFill>
                  <a:schemeClr val="accent1">
                    <a:lumMod val="75000"/>
                  </a:schemeClr>
                </a:solidFill>
              </a:rPr>
              <a:t>Sources: EDHS 2005,2014 – JPFHS 2007, 2012- MENPSF 2011- ORHS2008 – SMICS 2014 </a:t>
            </a:r>
            <a:endParaRPr lang="ko-KR" altLang="en-US" b="1" dirty="0">
              <a:solidFill>
                <a:schemeClr val="accent1">
                  <a:lumMod val="75000"/>
                </a:schemeClr>
              </a:solidFill>
              <a:cs typeface="Arial" pitchFamily="34" charset="0"/>
            </a:endParaRPr>
          </a:p>
        </p:txBody>
      </p:sp>
    </p:spTree>
    <p:extLst>
      <p:ext uri="{BB962C8B-B14F-4D97-AF65-F5344CB8AC3E}">
        <p14:creationId xmlns:p14="http://schemas.microsoft.com/office/powerpoint/2010/main" val="181655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a:latin typeface="Arial" panose="020B0604020202020204" pitchFamily="34" charset="0"/>
                <a:cs typeface="Arial" panose="020B0604020202020204" pitchFamily="34" charset="0"/>
              </a:rPr>
              <a:t>II. STUDY RESULTS</a:t>
            </a:r>
            <a:endParaRPr lang="en-US" sz="3600"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838200" y="1385888"/>
            <a:ext cx="10515600" cy="4791075"/>
          </a:xfrm>
        </p:spPr>
        <p:txBody>
          <a:bodyPr>
            <a:normAutofit fontScale="85000" lnSpcReduction="20000"/>
          </a:bodyPr>
          <a:lstStyle/>
          <a:p>
            <a:pPr marL="0" indent="0" algn="just">
              <a:buNone/>
            </a:pPr>
            <a:r>
              <a:rPr lang="en-US" dirty="0">
                <a:latin typeface="Arial" panose="020B0604020202020204" pitchFamily="34" charset="0"/>
                <a:cs typeface="Arial" panose="020B0604020202020204" pitchFamily="34" charset="0"/>
              </a:rPr>
              <a:t>Selected examples of study results</a:t>
            </a:r>
          </a:p>
          <a:p>
            <a:pPr marL="514350" indent="-514350" algn="just">
              <a:buFont typeface="+mj-lt"/>
              <a:buAutoNum type="arabicPeriod"/>
            </a:pPr>
            <a:r>
              <a:rPr lang="en-US" dirty="0">
                <a:latin typeface="Arial" panose="020B0604020202020204" pitchFamily="34" charset="0"/>
                <a:cs typeface="Arial" panose="020B0604020202020204" pitchFamily="34" charset="0"/>
              </a:rPr>
              <a:t>Progress in physical health + some aspects of the health system</a:t>
            </a:r>
          </a:p>
          <a:p>
            <a:pPr marL="514350" indent="0" algn="just">
              <a:buNone/>
            </a:pPr>
            <a:r>
              <a:rPr lang="en-US" dirty="0">
                <a:latin typeface="Arial" panose="020B0604020202020204" pitchFamily="34" charset="0"/>
                <a:cs typeface="Arial" panose="020B0604020202020204" pitchFamily="34" charset="0"/>
              </a:rPr>
              <a:t>Social challenges persist</a:t>
            </a:r>
          </a:p>
          <a:p>
            <a:pPr marL="514350" indent="-514350" algn="just">
              <a:buFont typeface="+mj-lt"/>
              <a:buAutoNum type="arabicPeriod" startAt="2"/>
            </a:pPr>
            <a:r>
              <a:rPr lang="en-US" dirty="0">
                <a:latin typeface="Arial" panose="020B0604020202020204" pitchFamily="34" charset="0"/>
                <a:cs typeface="Arial" panose="020B0604020202020204" pitchFamily="34" charset="0"/>
              </a:rPr>
              <a:t>High level of disparities between social groups</a:t>
            </a:r>
          </a:p>
          <a:p>
            <a:pPr marL="514350" indent="-514350" algn="just">
              <a:buFont typeface="+mj-lt"/>
              <a:buAutoNum type="arabicPeriod" startAt="2"/>
            </a:pPr>
            <a:r>
              <a:rPr lang="en-US" dirty="0">
                <a:latin typeface="Arial" panose="020B0604020202020204" pitchFamily="34" charset="0"/>
                <a:cs typeface="Arial" panose="020B0604020202020204" pitchFamily="34" charset="0"/>
              </a:rPr>
              <a:t>Progress in health levels is not accompanied by a reduction in inequality but by an increase in inequality in some cases</a:t>
            </a:r>
          </a:p>
          <a:p>
            <a:pPr marL="514350" indent="-514350" algn="just">
              <a:buFont typeface="+mj-lt"/>
              <a:buAutoNum type="arabicPeriod" startAt="2"/>
            </a:pPr>
            <a:r>
              <a:rPr lang="en-US" dirty="0">
                <a:latin typeface="Arial" panose="020B0604020202020204" pitchFamily="34" charset="0"/>
                <a:cs typeface="Arial" panose="020B0604020202020204" pitchFamily="34" charset="0"/>
              </a:rPr>
              <a:t>The distribution of the gender indicator has a noticeable effect on the distribution of health. The distribution is linked to the local culture but feeds on deprivation (poverty, ignorance, lack of capacity ...)</a:t>
            </a:r>
          </a:p>
          <a:p>
            <a:pPr marL="514350" indent="-514350" algn="just">
              <a:buFont typeface="+mj-lt"/>
              <a:buAutoNum type="arabicPeriod" startAt="2"/>
            </a:pPr>
            <a:r>
              <a:rPr lang="en-US" dirty="0">
                <a:latin typeface="Arial" panose="020B0604020202020204" pitchFamily="34" charset="0"/>
                <a:cs typeface="Arial" panose="020B0604020202020204" pitchFamily="34" charset="0"/>
              </a:rPr>
              <a:t>Inequity in the health system. Not responsive to the varying challenges but also is less responsive  to higher needs.</a:t>
            </a:r>
          </a:p>
          <a:p>
            <a:pPr marL="514350" indent="-514350" algn="just">
              <a:buFont typeface="+mj-lt"/>
              <a:buAutoNum type="arabicPeriod" startAt="2"/>
            </a:pPr>
            <a:r>
              <a:rPr lang="en-US" dirty="0">
                <a:latin typeface="Arial" panose="020B0604020202020204" pitchFamily="34" charset="0"/>
                <a:cs typeface="Arial" panose="020B0604020202020204" pitchFamily="34" charset="0"/>
              </a:rPr>
              <a:t>Weak data and methodologies available to document the decentralization of justice in governance and policies + many features and indicators of injustice.</a:t>
            </a:r>
          </a:p>
        </p:txBody>
      </p:sp>
      <p:sp>
        <p:nvSpPr>
          <p:cNvPr id="2" name="Slide Number Placeholder 1"/>
          <p:cNvSpPr>
            <a:spLocks noGrp="1"/>
          </p:cNvSpPr>
          <p:nvPr>
            <p:ph type="sldNum" sz="quarter" idx="12"/>
          </p:nvPr>
        </p:nvSpPr>
        <p:spPr/>
        <p:txBody>
          <a:bodyPr/>
          <a:lstStyle/>
          <a:p>
            <a:fld id="{23628F58-FBFE-43E1-9632-83A30ED9687C}" type="slidenum">
              <a:rPr lang="en-US" smtClean="0">
                <a:latin typeface="Arial" panose="020B0604020202020204" pitchFamily="34" charset="0"/>
                <a:cs typeface="Arial" panose="020B0604020202020204" pitchFamily="34" charset="0"/>
              </a:rPr>
              <a:t>5</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6741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628F58-FBFE-43E1-9632-83A30ED9687C}" type="slidenum">
              <a:rPr lang="en-US" smtClean="0"/>
              <a:t>6</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658470698"/>
              </p:ext>
            </p:extLst>
          </p:nvPr>
        </p:nvGraphicFramePr>
        <p:xfrm>
          <a:off x="542925" y="1159426"/>
          <a:ext cx="11258553" cy="2399691"/>
        </p:xfrm>
        <a:graphic>
          <a:graphicData uri="http://schemas.openxmlformats.org/drawingml/2006/table">
            <a:tbl>
              <a:tblPr firstRow="1" firstCol="1" bandRow="1">
                <a:tableStyleId>{5940675A-B579-460E-94D1-54222C63F5DA}</a:tableStyleId>
              </a:tblPr>
              <a:tblGrid>
                <a:gridCol w="5672138">
                  <a:extLst>
                    <a:ext uri="{9D8B030D-6E8A-4147-A177-3AD203B41FA5}">
                      <a16:colId xmlns:a16="http://schemas.microsoft.com/office/drawing/2014/main" val="1052500377"/>
                    </a:ext>
                  </a:extLst>
                </a:gridCol>
                <a:gridCol w="1243013">
                  <a:extLst>
                    <a:ext uri="{9D8B030D-6E8A-4147-A177-3AD203B41FA5}">
                      <a16:colId xmlns:a16="http://schemas.microsoft.com/office/drawing/2014/main" val="4017444046"/>
                    </a:ext>
                  </a:extLst>
                </a:gridCol>
                <a:gridCol w="1085850">
                  <a:extLst>
                    <a:ext uri="{9D8B030D-6E8A-4147-A177-3AD203B41FA5}">
                      <a16:colId xmlns:a16="http://schemas.microsoft.com/office/drawing/2014/main" val="2756101995"/>
                    </a:ext>
                  </a:extLst>
                </a:gridCol>
                <a:gridCol w="1257300">
                  <a:extLst>
                    <a:ext uri="{9D8B030D-6E8A-4147-A177-3AD203B41FA5}">
                      <a16:colId xmlns:a16="http://schemas.microsoft.com/office/drawing/2014/main" val="2115979828"/>
                    </a:ext>
                  </a:extLst>
                </a:gridCol>
                <a:gridCol w="957263">
                  <a:extLst>
                    <a:ext uri="{9D8B030D-6E8A-4147-A177-3AD203B41FA5}">
                      <a16:colId xmlns:a16="http://schemas.microsoft.com/office/drawing/2014/main" val="3296855434"/>
                    </a:ext>
                  </a:extLst>
                </a:gridCol>
                <a:gridCol w="1042989">
                  <a:extLst>
                    <a:ext uri="{9D8B030D-6E8A-4147-A177-3AD203B41FA5}">
                      <a16:colId xmlns:a16="http://schemas.microsoft.com/office/drawing/2014/main" val="252736582"/>
                    </a:ext>
                  </a:extLst>
                </a:gridCol>
              </a:tblGrid>
              <a:tr h="260655">
                <a:tc rowSpan="2">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1000"/>
                        </a:spcAft>
                      </a:pPr>
                      <a:r>
                        <a:rPr lang="en-US" sz="1600" dirty="0">
                          <a:effectLst/>
                          <a:latin typeface="Sakkal Majalla" panose="02000000000000000000" pitchFamily="2" charset="-78"/>
                          <a:cs typeface="Sakkal Majalla" panose="02000000000000000000" pitchFamily="2" charset="-78"/>
                        </a:rPr>
                        <a:t>Egypt</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1661" marR="61661" marT="0" marB="0" anchor="ctr"/>
                </a:tc>
                <a:tc>
                  <a:txBody>
                    <a:bodyPr/>
                    <a:lstStyle/>
                    <a:p>
                      <a:pPr algn="ctr">
                        <a:lnSpc>
                          <a:spcPct val="115000"/>
                        </a:lnSpc>
                        <a:spcAft>
                          <a:spcPts val="1000"/>
                        </a:spcAft>
                      </a:pPr>
                      <a:r>
                        <a:rPr lang="en-US" sz="1600" dirty="0">
                          <a:effectLst/>
                          <a:latin typeface="Sakkal Majalla" panose="02000000000000000000" pitchFamily="2" charset="-78"/>
                          <a:cs typeface="Sakkal Majalla" panose="02000000000000000000" pitchFamily="2" charset="-78"/>
                        </a:rPr>
                        <a:t>Jordan</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1661" marR="61661" marT="0" marB="0" anchor="ctr"/>
                </a:tc>
                <a:tc>
                  <a:txBody>
                    <a:bodyPr/>
                    <a:lstStyle/>
                    <a:p>
                      <a:pPr algn="ctr">
                        <a:lnSpc>
                          <a:spcPct val="115000"/>
                        </a:lnSpc>
                        <a:spcAft>
                          <a:spcPts val="1000"/>
                        </a:spcAft>
                      </a:pPr>
                      <a:r>
                        <a:rPr lang="en-US" sz="1600" dirty="0">
                          <a:effectLst/>
                          <a:latin typeface="Sakkal Majalla" panose="02000000000000000000" pitchFamily="2" charset="-78"/>
                          <a:cs typeface="Sakkal Majalla" panose="02000000000000000000" pitchFamily="2" charset="-78"/>
                        </a:rPr>
                        <a:t>Morocco</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1661" marR="61661" marT="0" marB="0" anchor="ctr"/>
                </a:tc>
                <a:tc>
                  <a:txBody>
                    <a:bodyPr/>
                    <a:lstStyle/>
                    <a:p>
                      <a:pPr algn="ctr">
                        <a:lnSpc>
                          <a:spcPct val="115000"/>
                        </a:lnSpc>
                        <a:spcAft>
                          <a:spcPts val="1000"/>
                        </a:spcAft>
                      </a:pPr>
                      <a:r>
                        <a:rPr lang="en-US" sz="1600" dirty="0">
                          <a:effectLst/>
                          <a:latin typeface="Sakkal Majalla" panose="02000000000000000000" pitchFamily="2" charset="-78"/>
                          <a:cs typeface="Sakkal Majalla" panose="02000000000000000000" pitchFamily="2" charset="-78"/>
                        </a:rPr>
                        <a:t>Oman</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1661" marR="61661" marT="0" marB="0" anchor="ctr"/>
                </a:tc>
                <a:tc>
                  <a:txBody>
                    <a:bodyPr/>
                    <a:lstStyle/>
                    <a:p>
                      <a:pPr algn="ctr">
                        <a:lnSpc>
                          <a:spcPct val="115000"/>
                        </a:lnSpc>
                        <a:spcAft>
                          <a:spcPts val="1000"/>
                        </a:spcAft>
                      </a:pPr>
                      <a:r>
                        <a:rPr lang="en-US" sz="1600" dirty="0">
                          <a:effectLst/>
                          <a:latin typeface="Sakkal Majalla" panose="02000000000000000000" pitchFamily="2" charset="-78"/>
                          <a:cs typeface="Sakkal Majalla" panose="02000000000000000000" pitchFamily="2" charset="-78"/>
                        </a:rPr>
                        <a:t>Sudan</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1661" marR="61661" marT="0" marB="0" anchor="ctr"/>
                </a:tc>
                <a:extLst>
                  <a:ext uri="{0D108BD9-81ED-4DB2-BD59-A6C34878D82A}">
                    <a16:rowId xmlns:a16="http://schemas.microsoft.com/office/drawing/2014/main" val="2145645285"/>
                  </a:ext>
                </a:extLst>
              </a:tr>
              <a:tr h="260655">
                <a:tc vMerge="1">
                  <a:txBody>
                    <a:bodyPr/>
                    <a:lstStyle/>
                    <a:p>
                      <a:pPr>
                        <a:lnSpc>
                          <a:spcPct val="115000"/>
                        </a:lnSpc>
                        <a:spcAft>
                          <a:spcPts val="0"/>
                        </a:spcAft>
                      </a:pPr>
                      <a:endParaRPr lang="en-US" sz="14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1000"/>
                        </a:spcAft>
                      </a:pPr>
                      <a:r>
                        <a:rPr lang="en-US" sz="1600" dirty="0">
                          <a:effectLst/>
                          <a:latin typeface="Arial" panose="020B0604020202020204" pitchFamily="34" charset="0"/>
                          <a:cs typeface="Arial" panose="020B0604020202020204" pitchFamily="34" charset="0"/>
                        </a:rPr>
                        <a:t>2014&amp;15</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1000"/>
                        </a:spcAft>
                      </a:pPr>
                      <a:r>
                        <a:rPr lang="en-US" sz="1600" dirty="0">
                          <a:effectLst/>
                          <a:latin typeface="Arial" panose="020B0604020202020204" pitchFamily="34" charset="0"/>
                          <a:cs typeface="Arial" panose="020B0604020202020204" pitchFamily="34" charset="0"/>
                        </a:rPr>
                        <a:t>2012</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1000"/>
                        </a:spcAft>
                      </a:pPr>
                      <a:r>
                        <a:rPr lang="en-US" sz="1600" dirty="0">
                          <a:effectLst/>
                          <a:latin typeface="Arial" panose="020B0604020202020204" pitchFamily="34" charset="0"/>
                          <a:cs typeface="Arial" panose="020B0604020202020204" pitchFamily="34" charset="0"/>
                        </a:rPr>
                        <a:t>2011</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1000"/>
                        </a:spcAft>
                      </a:pPr>
                      <a:r>
                        <a:rPr lang="en-US" sz="1600" dirty="0">
                          <a:effectLst/>
                          <a:latin typeface="Arial" panose="020B0604020202020204" pitchFamily="34" charset="0"/>
                          <a:cs typeface="Arial" panose="020B0604020202020204" pitchFamily="34" charset="0"/>
                        </a:rPr>
                        <a:t>2008</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1000"/>
                        </a:spcAft>
                      </a:pPr>
                      <a:r>
                        <a:rPr lang="en-US" sz="1600" dirty="0">
                          <a:effectLst/>
                          <a:latin typeface="Arial" panose="020B0604020202020204" pitchFamily="34" charset="0"/>
                          <a:cs typeface="Arial" panose="020B0604020202020204" pitchFamily="34" charset="0"/>
                        </a:rPr>
                        <a:t>2014</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extLst>
                  <a:ext uri="{0D108BD9-81ED-4DB2-BD59-A6C34878D82A}">
                    <a16:rowId xmlns:a16="http://schemas.microsoft.com/office/drawing/2014/main" val="3983170125"/>
                  </a:ext>
                </a:extLst>
              </a:tr>
              <a:tr h="268285">
                <a:tc>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Female genital cutting (1-14 years)     </a:t>
                      </a:r>
                      <a:r>
                        <a:rPr lang="ar-EG" sz="1600" dirty="0">
                          <a:effectLst/>
                          <a:latin typeface="Arial" panose="020B0604020202020204" pitchFamily="34" charset="0"/>
                          <a:cs typeface="Arial" panose="020B0604020202020204" pitchFamily="34" charset="0"/>
                        </a:rPr>
                        <a:t>الختان</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0"/>
                        </a:spcAft>
                      </a:pPr>
                      <a:r>
                        <a:rPr lang="en-US" sz="1600" b="1" dirty="0">
                          <a:solidFill>
                            <a:srgbClr val="FF0000"/>
                          </a:solidFill>
                          <a:effectLst/>
                          <a:latin typeface="Arial" panose="020B0604020202020204" pitchFamily="34" charset="0"/>
                          <a:cs typeface="Arial" panose="020B0604020202020204" pitchFamily="34" charset="0"/>
                        </a:rPr>
                        <a:t>14.1</a:t>
                      </a:r>
                      <a:endPar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0"/>
                        </a:spcAft>
                      </a:pPr>
                      <a:r>
                        <a:rPr lang="en-US" sz="1600" b="1" dirty="0">
                          <a:solidFill>
                            <a:srgbClr val="FF0000"/>
                          </a:solidFill>
                          <a:effectLst/>
                          <a:latin typeface="Arial" panose="020B0604020202020204" pitchFamily="34" charset="0"/>
                          <a:cs typeface="Arial" panose="020B0604020202020204" pitchFamily="34" charset="0"/>
                        </a:rPr>
                        <a:t>31.5</a:t>
                      </a:r>
                      <a:endPar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extLst>
                  <a:ext uri="{0D108BD9-81ED-4DB2-BD59-A6C34878D82A}">
                    <a16:rowId xmlns:a16="http://schemas.microsoft.com/office/drawing/2014/main" val="3174007298"/>
                  </a:ext>
                </a:extLst>
              </a:tr>
              <a:tr h="268285">
                <a:tc>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Consanguinity         </a:t>
                      </a:r>
                      <a:r>
                        <a:rPr lang="ar-EG" sz="1600" dirty="0">
                          <a:effectLst/>
                          <a:latin typeface="Arial" panose="020B0604020202020204" pitchFamily="34" charset="0"/>
                          <a:cs typeface="Arial" panose="020B0604020202020204" pitchFamily="34" charset="0"/>
                        </a:rPr>
                        <a:t> زواج الأقارب </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0"/>
                        </a:spcAft>
                      </a:pPr>
                      <a:r>
                        <a:rPr lang="en-US" sz="1600" b="1" dirty="0">
                          <a:solidFill>
                            <a:srgbClr val="FF0000"/>
                          </a:solidFill>
                          <a:effectLst/>
                          <a:latin typeface="Arial" panose="020B0604020202020204" pitchFamily="34" charset="0"/>
                          <a:cs typeface="Arial" panose="020B0604020202020204" pitchFamily="34" charset="0"/>
                        </a:rPr>
                        <a:t>31.5</a:t>
                      </a:r>
                      <a:endPar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0"/>
                        </a:spcAft>
                      </a:pPr>
                      <a:r>
                        <a:rPr lang="en-US" sz="1600" b="1" dirty="0">
                          <a:solidFill>
                            <a:srgbClr val="FF0000"/>
                          </a:solidFill>
                          <a:effectLst/>
                          <a:latin typeface="Arial" panose="020B0604020202020204" pitchFamily="34" charset="0"/>
                          <a:cs typeface="Arial" panose="020B0604020202020204" pitchFamily="34" charset="0"/>
                        </a:rPr>
                        <a:t>34.6</a:t>
                      </a:r>
                      <a:endPar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0"/>
                        </a:spcAft>
                      </a:pPr>
                      <a:r>
                        <a:rPr lang="en-US" sz="1600" b="1" dirty="0">
                          <a:solidFill>
                            <a:srgbClr val="FF0000"/>
                          </a:solidFill>
                          <a:effectLst/>
                          <a:latin typeface="Arial" panose="020B0604020202020204" pitchFamily="34" charset="0"/>
                          <a:cs typeface="Arial" panose="020B0604020202020204" pitchFamily="34" charset="0"/>
                        </a:rPr>
                        <a:t>28.8</a:t>
                      </a:r>
                      <a:endPar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extLst>
                  <a:ext uri="{0D108BD9-81ED-4DB2-BD59-A6C34878D82A}">
                    <a16:rowId xmlns:a16="http://schemas.microsoft.com/office/drawing/2014/main" val="3899547448"/>
                  </a:ext>
                </a:extLst>
              </a:tr>
              <a:tr h="268285">
                <a:tc>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Adolescent childbearing (15-19)      </a:t>
                      </a:r>
                      <a:r>
                        <a:rPr lang="ar-EG" sz="1600" baseline="0" dirty="0">
                          <a:effectLst/>
                          <a:latin typeface="Arial" panose="020B0604020202020204" pitchFamily="34" charset="0"/>
                          <a:cs typeface="Arial" panose="020B0604020202020204" pitchFamily="34" charset="0"/>
                        </a:rPr>
                        <a:t>  انجاب المراهقات</a:t>
                      </a:r>
                      <a:r>
                        <a:rPr lang="en-US" sz="1600" baseline="0" dirty="0">
                          <a:effectLst/>
                          <a:latin typeface="Arial" panose="020B0604020202020204" pitchFamily="34" charset="0"/>
                          <a:cs typeface="Arial" panose="020B0604020202020204" pitchFamily="34" charset="0"/>
                        </a:rPr>
                        <a:t> </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0"/>
                        </a:spcAft>
                      </a:pPr>
                      <a:r>
                        <a:rPr lang="en-US" sz="1600" b="1" dirty="0">
                          <a:solidFill>
                            <a:srgbClr val="FF0000"/>
                          </a:solidFill>
                          <a:effectLst/>
                          <a:latin typeface="Arial" panose="020B0604020202020204" pitchFamily="34" charset="0"/>
                          <a:cs typeface="Arial" panose="020B0604020202020204" pitchFamily="34" charset="0"/>
                        </a:rPr>
                        <a:t>10.9</a:t>
                      </a:r>
                      <a:endPar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4.5</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6</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1.2</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0"/>
                        </a:spcAft>
                      </a:pPr>
                      <a:r>
                        <a:rPr lang="en-US" sz="1600" b="1" dirty="0">
                          <a:solidFill>
                            <a:srgbClr val="FF0000"/>
                          </a:solidFill>
                          <a:effectLst/>
                          <a:latin typeface="Arial" panose="020B0604020202020204" pitchFamily="34" charset="0"/>
                          <a:cs typeface="Arial" panose="020B0604020202020204" pitchFamily="34" charset="0"/>
                        </a:rPr>
                        <a:t>15.1</a:t>
                      </a:r>
                      <a:endPar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extLst>
                  <a:ext uri="{0D108BD9-81ED-4DB2-BD59-A6C34878D82A}">
                    <a16:rowId xmlns:a16="http://schemas.microsoft.com/office/drawing/2014/main" val="2321854076"/>
                  </a:ext>
                </a:extLst>
              </a:tr>
              <a:tr h="268285">
                <a:tc>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Multiparity (5+ children)       </a:t>
                      </a:r>
                      <a:r>
                        <a:rPr lang="ar-EG" sz="1600" dirty="0">
                          <a:effectLst/>
                          <a:latin typeface="Arial" panose="020B0604020202020204" pitchFamily="34" charset="0"/>
                          <a:cs typeface="Arial" panose="020B0604020202020204" pitchFamily="34" charset="0"/>
                        </a:rPr>
                        <a:t> انجاب مرتفع</a:t>
                      </a:r>
                      <a:r>
                        <a:rPr lang="en-US" sz="1600" dirty="0">
                          <a:effectLst/>
                          <a:latin typeface="Arial" panose="020B0604020202020204" pitchFamily="34" charset="0"/>
                          <a:cs typeface="Arial" panose="020B0604020202020204" pitchFamily="34" charset="0"/>
                        </a:rPr>
                        <a:t>  </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0"/>
                        </a:spcAft>
                      </a:pPr>
                      <a:r>
                        <a:rPr lang="en-US" sz="1600" b="1" dirty="0">
                          <a:solidFill>
                            <a:srgbClr val="FF0000"/>
                          </a:solidFill>
                          <a:effectLst/>
                          <a:latin typeface="Arial" panose="020B0604020202020204" pitchFamily="34" charset="0"/>
                          <a:cs typeface="Arial" panose="020B0604020202020204" pitchFamily="34" charset="0"/>
                        </a:rPr>
                        <a:t>13.0</a:t>
                      </a:r>
                      <a:endPar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0"/>
                        </a:spcAft>
                      </a:pPr>
                      <a:r>
                        <a:rPr lang="en-US" sz="1600" b="1" dirty="0">
                          <a:solidFill>
                            <a:srgbClr val="FF0000"/>
                          </a:solidFill>
                          <a:effectLst/>
                          <a:latin typeface="Arial" panose="020B0604020202020204" pitchFamily="34" charset="0"/>
                          <a:cs typeface="Arial" panose="020B0604020202020204" pitchFamily="34" charset="0"/>
                        </a:rPr>
                        <a:t>31.7</a:t>
                      </a:r>
                      <a:endPar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0"/>
                        </a:spcAft>
                      </a:pPr>
                      <a:r>
                        <a:rPr lang="en-US" sz="1600" b="1" dirty="0">
                          <a:solidFill>
                            <a:srgbClr val="FF0000"/>
                          </a:solidFill>
                          <a:effectLst/>
                          <a:latin typeface="Arial" panose="020B0604020202020204" pitchFamily="34" charset="0"/>
                          <a:cs typeface="Arial" panose="020B0604020202020204" pitchFamily="34" charset="0"/>
                        </a:rPr>
                        <a:t>18.7</a:t>
                      </a:r>
                      <a:endPar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0"/>
                        </a:spcAft>
                      </a:pPr>
                      <a:r>
                        <a:rPr lang="en-US" sz="1600" b="1" dirty="0">
                          <a:solidFill>
                            <a:srgbClr val="FF0000"/>
                          </a:solidFill>
                          <a:effectLst/>
                          <a:latin typeface="Arial" panose="020B0604020202020204" pitchFamily="34" charset="0"/>
                          <a:cs typeface="Arial" panose="020B0604020202020204" pitchFamily="34" charset="0"/>
                        </a:rPr>
                        <a:t>43.7</a:t>
                      </a:r>
                      <a:endPar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0"/>
                        </a:spcAft>
                      </a:pPr>
                      <a:r>
                        <a:rPr lang="en-US" sz="1600" b="1" dirty="0">
                          <a:solidFill>
                            <a:srgbClr val="FF0000"/>
                          </a:solidFill>
                          <a:effectLst/>
                          <a:latin typeface="Arial" panose="020B0604020202020204" pitchFamily="34" charset="0"/>
                          <a:cs typeface="Arial" panose="020B0604020202020204" pitchFamily="34" charset="0"/>
                        </a:rPr>
                        <a:t>39.8</a:t>
                      </a:r>
                      <a:endPar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extLst>
                  <a:ext uri="{0D108BD9-81ED-4DB2-BD59-A6C34878D82A}">
                    <a16:rowId xmlns:a16="http://schemas.microsoft.com/office/drawing/2014/main" val="3459061331"/>
                  </a:ext>
                </a:extLst>
              </a:tr>
              <a:tr h="268285">
                <a:tc>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Marital violence                    </a:t>
                      </a:r>
                      <a:r>
                        <a:rPr lang="ar-EG" sz="1600" dirty="0">
                          <a:effectLst/>
                          <a:latin typeface="Arial" panose="020B0604020202020204" pitchFamily="34" charset="0"/>
                          <a:cs typeface="Arial" panose="020B0604020202020204" pitchFamily="34" charset="0"/>
                        </a:rPr>
                        <a:t> العنف الزوجي </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0"/>
                        </a:spcAft>
                      </a:pPr>
                      <a:r>
                        <a:rPr lang="en-US" sz="1600" b="1" dirty="0">
                          <a:solidFill>
                            <a:srgbClr val="FF0000"/>
                          </a:solidFill>
                          <a:effectLst/>
                          <a:latin typeface="Arial" panose="020B0604020202020204" pitchFamily="34" charset="0"/>
                          <a:cs typeface="Arial" panose="020B0604020202020204" pitchFamily="34" charset="0"/>
                        </a:rPr>
                        <a:t>30.3</a:t>
                      </a:r>
                      <a:endPar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0"/>
                        </a:spcAft>
                      </a:pPr>
                      <a:r>
                        <a:rPr lang="en-US" sz="1600" dirty="0">
                          <a:solidFill>
                            <a:srgbClr val="FF0000"/>
                          </a:solidFill>
                          <a:effectLst/>
                          <a:latin typeface="Arial" panose="020B0604020202020204" pitchFamily="34" charset="0"/>
                          <a:cs typeface="Arial" panose="020B0604020202020204" pitchFamily="34" charset="0"/>
                        </a:rPr>
                        <a:t>31.7</a:t>
                      </a:r>
                      <a:endParaRPr lang="en-US" sz="1600" b="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extLst>
                  <a:ext uri="{0D108BD9-81ED-4DB2-BD59-A6C34878D82A}">
                    <a16:rowId xmlns:a16="http://schemas.microsoft.com/office/drawing/2014/main" val="772185599"/>
                  </a:ext>
                </a:extLst>
              </a:tr>
              <a:tr h="521310">
                <a:tc>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Marital physical violence during pregnancy </a:t>
                      </a:r>
                      <a:r>
                        <a:rPr lang="ar-EG" sz="1600" dirty="0">
                          <a:effectLst/>
                          <a:latin typeface="Arial" panose="020B0604020202020204" pitchFamily="34" charset="0"/>
                          <a:cs typeface="Arial" panose="020B0604020202020204" pitchFamily="34" charset="0"/>
                        </a:rPr>
                        <a:t>العنف الزوجى</a:t>
                      </a:r>
                      <a:r>
                        <a:rPr lang="ar-EG" sz="1600" baseline="0" dirty="0">
                          <a:effectLst/>
                          <a:latin typeface="Arial" panose="020B0604020202020204" pitchFamily="34" charset="0"/>
                          <a:cs typeface="Arial" panose="020B0604020202020204" pitchFamily="34" charset="0"/>
                        </a:rPr>
                        <a:t> خلال الحمل </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6.6</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7</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1661" marR="61661" marT="0" marB="0" anchor="ctr"/>
                </a:tc>
                <a:extLst>
                  <a:ext uri="{0D108BD9-81ED-4DB2-BD59-A6C34878D82A}">
                    <a16:rowId xmlns:a16="http://schemas.microsoft.com/office/drawing/2014/main" val="2340133918"/>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437774460"/>
              </p:ext>
            </p:extLst>
          </p:nvPr>
        </p:nvGraphicFramePr>
        <p:xfrm>
          <a:off x="542927" y="3913484"/>
          <a:ext cx="11258553" cy="2487081"/>
        </p:xfrm>
        <a:graphic>
          <a:graphicData uri="http://schemas.openxmlformats.org/drawingml/2006/table">
            <a:tbl>
              <a:tblPr firstRow="1" firstCol="1" bandRow="1">
                <a:tableStyleId>{5940675A-B579-460E-94D1-54222C63F5DA}</a:tableStyleId>
              </a:tblPr>
              <a:tblGrid>
                <a:gridCol w="5629273">
                  <a:extLst>
                    <a:ext uri="{9D8B030D-6E8A-4147-A177-3AD203B41FA5}">
                      <a16:colId xmlns:a16="http://schemas.microsoft.com/office/drawing/2014/main" val="4230908556"/>
                    </a:ext>
                  </a:extLst>
                </a:gridCol>
                <a:gridCol w="1314450">
                  <a:extLst>
                    <a:ext uri="{9D8B030D-6E8A-4147-A177-3AD203B41FA5}">
                      <a16:colId xmlns:a16="http://schemas.microsoft.com/office/drawing/2014/main" val="3433854278"/>
                    </a:ext>
                  </a:extLst>
                </a:gridCol>
                <a:gridCol w="1071563">
                  <a:extLst>
                    <a:ext uri="{9D8B030D-6E8A-4147-A177-3AD203B41FA5}">
                      <a16:colId xmlns:a16="http://schemas.microsoft.com/office/drawing/2014/main" val="1680631488"/>
                    </a:ext>
                  </a:extLst>
                </a:gridCol>
                <a:gridCol w="1200151">
                  <a:extLst>
                    <a:ext uri="{9D8B030D-6E8A-4147-A177-3AD203B41FA5}">
                      <a16:colId xmlns:a16="http://schemas.microsoft.com/office/drawing/2014/main" val="1052217295"/>
                    </a:ext>
                  </a:extLst>
                </a:gridCol>
                <a:gridCol w="1014413">
                  <a:extLst>
                    <a:ext uri="{9D8B030D-6E8A-4147-A177-3AD203B41FA5}">
                      <a16:colId xmlns:a16="http://schemas.microsoft.com/office/drawing/2014/main" val="4014763246"/>
                    </a:ext>
                  </a:extLst>
                </a:gridCol>
                <a:gridCol w="1028703">
                  <a:extLst>
                    <a:ext uri="{9D8B030D-6E8A-4147-A177-3AD203B41FA5}">
                      <a16:colId xmlns:a16="http://schemas.microsoft.com/office/drawing/2014/main" val="2586827907"/>
                    </a:ext>
                  </a:extLst>
                </a:gridCol>
              </a:tblGrid>
              <a:tr h="0">
                <a:tc rowSpan="2">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06000"/>
                        </a:lnSpc>
                        <a:spcAft>
                          <a:spcPts val="0"/>
                        </a:spcAft>
                      </a:pPr>
                      <a:r>
                        <a:rPr lang="en-US" sz="1600" dirty="0">
                          <a:effectLst/>
                          <a:latin typeface="Sakkal Majalla" panose="02000000000000000000" pitchFamily="2" charset="-78"/>
                          <a:cs typeface="Sakkal Majalla" panose="02000000000000000000" pitchFamily="2" charset="-78"/>
                        </a:rPr>
                        <a:t>Egypt</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875" marR="63875" marT="0" marB="0"/>
                </a:tc>
                <a:tc>
                  <a:txBody>
                    <a:bodyPr/>
                    <a:lstStyle/>
                    <a:p>
                      <a:pPr algn="ctr">
                        <a:lnSpc>
                          <a:spcPct val="106000"/>
                        </a:lnSpc>
                        <a:spcAft>
                          <a:spcPts val="0"/>
                        </a:spcAft>
                      </a:pPr>
                      <a:r>
                        <a:rPr lang="en-US" sz="1600" dirty="0">
                          <a:effectLst/>
                          <a:latin typeface="Sakkal Majalla" panose="02000000000000000000" pitchFamily="2" charset="-78"/>
                          <a:cs typeface="Sakkal Majalla" panose="02000000000000000000" pitchFamily="2" charset="-78"/>
                        </a:rPr>
                        <a:t>Jordan</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875" marR="63875" marT="0" marB="0"/>
                </a:tc>
                <a:tc>
                  <a:txBody>
                    <a:bodyPr/>
                    <a:lstStyle/>
                    <a:p>
                      <a:pPr algn="ctr">
                        <a:lnSpc>
                          <a:spcPct val="106000"/>
                        </a:lnSpc>
                        <a:spcAft>
                          <a:spcPts val="0"/>
                        </a:spcAft>
                      </a:pPr>
                      <a:r>
                        <a:rPr lang="en-US" sz="1600" dirty="0">
                          <a:effectLst/>
                          <a:latin typeface="Sakkal Majalla" panose="02000000000000000000" pitchFamily="2" charset="-78"/>
                          <a:cs typeface="Sakkal Majalla" panose="02000000000000000000" pitchFamily="2" charset="-78"/>
                        </a:rPr>
                        <a:t>Morocco</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875" marR="63875" marT="0" marB="0"/>
                </a:tc>
                <a:tc>
                  <a:txBody>
                    <a:bodyPr/>
                    <a:lstStyle/>
                    <a:p>
                      <a:pPr algn="ctr">
                        <a:lnSpc>
                          <a:spcPct val="106000"/>
                        </a:lnSpc>
                        <a:spcAft>
                          <a:spcPts val="0"/>
                        </a:spcAft>
                      </a:pPr>
                      <a:r>
                        <a:rPr lang="en-US" sz="1600" dirty="0">
                          <a:effectLst/>
                          <a:latin typeface="Sakkal Majalla" panose="02000000000000000000" pitchFamily="2" charset="-78"/>
                          <a:cs typeface="Sakkal Majalla" panose="02000000000000000000" pitchFamily="2" charset="-78"/>
                        </a:rPr>
                        <a:t>Oman</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875" marR="63875" marT="0" marB="0"/>
                </a:tc>
                <a:tc>
                  <a:txBody>
                    <a:bodyPr/>
                    <a:lstStyle/>
                    <a:p>
                      <a:pPr algn="ctr">
                        <a:lnSpc>
                          <a:spcPct val="106000"/>
                        </a:lnSpc>
                        <a:spcAft>
                          <a:spcPts val="0"/>
                        </a:spcAft>
                      </a:pPr>
                      <a:r>
                        <a:rPr lang="en-US" sz="1600" dirty="0">
                          <a:effectLst/>
                          <a:latin typeface="Sakkal Majalla" panose="02000000000000000000" pitchFamily="2" charset="-78"/>
                          <a:cs typeface="Sakkal Majalla" panose="02000000000000000000" pitchFamily="2" charset="-78"/>
                        </a:rPr>
                        <a:t>Sudan</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875" marR="63875" marT="0" marB="0"/>
                </a:tc>
                <a:extLst>
                  <a:ext uri="{0D108BD9-81ED-4DB2-BD59-A6C34878D82A}">
                    <a16:rowId xmlns:a16="http://schemas.microsoft.com/office/drawing/2014/main" val="2744745911"/>
                  </a:ext>
                </a:extLst>
              </a:tr>
              <a:tr h="404071">
                <a:tc vMerge="1">
                  <a:txBody>
                    <a:bodyPr/>
                    <a:lstStyle/>
                    <a:p>
                      <a:pPr>
                        <a:lnSpc>
                          <a:spcPct val="115000"/>
                        </a:lnSpc>
                        <a:spcAft>
                          <a:spcPts val="0"/>
                        </a:spcAft>
                      </a:pPr>
                      <a:endParaRPr lang="en-US" sz="1600" b="0" dirty="0">
                        <a:effectLst/>
                        <a:latin typeface="Calibri" panose="020F050202020403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2014&amp;15</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2012</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2011</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2008</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2014</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extLst>
                  <a:ext uri="{0D108BD9-81ED-4DB2-BD59-A6C34878D82A}">
                    <a16:rowId xmlns:a16="http://schemas.microsoft.com/office/drawing/2014/main" val="182996877"/>
                  </a:ext>
                </a:extLst>
              </a:tr>
              <a:tr h="261192">
                <a:tc>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Infant mortality</a:t>
                      </a:r>
                      <a:r>
                        <a:rPr lang="ar-EG" sz="16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 </a:t>
                      </a:r>
                      <a:r>
                        <a:rPr lang="ar-EG" sz="1600" dirty="0">
                          <a:effectLst/>
                          <a:latin typeface="Arial" panose="020B0604020202020204" pitchFamily="34" charset="0"/>
                          <a:cs typeface="Arial" panose="020B0604020202020204" pitchFamily="34" charset="0"/>
                        </a:rPr>
                        <a:t>وفيات</a:t>
                      </a:r>
                      <a:r>
                        <a:rPr lang="ar-EG" sz="1600" baseline="0" dirty="0">
                          <a:effectLst/>
                          <a:latin typeface="Arial" panose="020B0604020202020204" pitchFamily="34" charset="0"/>
                          <a:cs typeface="Arial" panose="020B0604020202020204" pitchFamily="34" charset="0"/>
                        </a:rPr>
                        <a:t> الاطفال</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b="1" dirty="0">
                          <a:solidFill>
                            <a:srgbClr val="FF0000"/>
                          </a:solidFill>
                          <a:effectLst/>
                          <a:latin typeface="Arial" panose="020B0604020202020204" pitchFamily="34" charset="0"/>
                          <a:cs typeface="Arial" panose="020B0604020202020204" pitchFamily="34" charset="0"/>
                        </a:rPr>
                        <a:t>11.4</a:t>
                      </a:r>
                      <a:endPar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4.8</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b="1" dirty="0">
                          <a:solidFill>
                            <a:srgbClr val="FF0000"/>
                          </a:solidFill>
                          <a:effectLst/>
                          <a:latin typeface="Arial" panose="020B0604020202020204" pitchFamily="34" charset="0"/>
                          <a:cs typeface="Arial" panose="020B0604020202020204" pitchFamily="34" charset="0"/>
                        </a:rPr>
                        <a:t>19.6</a:t>
                      </a:r>
                      <a:endPar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9.7</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extLst>
                  <a:ext uri="{0D108BD9-81ED-4DB2-BD59-A6C34878D82A}">
                    <a16:rowId xmlns:a16="http://schemas.microsoft.com/office/drawing/2014/main" val="2962348234"/>
                  </a:ext>
                </a:extLst>
              </a:tr>
              <a:tr h="261192">
                <a:tc>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HBV infection in females (1-59 years)</a:t>
                      </a:r>
                      <a:endParaRPr lang="ar-EG" sz="1600" dirty="0">
                        <a:effectLst/>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15000"/>
                        </a:lnSpc>
                        <a:spcBef>
                          <a:spcPts val="0"/>
                        </a:spcBef>
                        <a:spcAft>
                          <a:spcPts val="0"/>
                        </a:spcAft>
                        <a:buClrTx/>
                        <a:buSzTx/>
                        <a:buFontTx/>
                        <a:buNone/>
                        <a:tabLst/>
                        <a:defRPr/>
                      </a:pPr>
                      <a:r>
                        <a:rPr lang="ar-EG" sz="1600" b="0" dirty="0">
                          <a:effectLst/>
                          <a:latin typeface="Arial" panose="020B0604020202020204" pitchFamily="34" charset="0"/>
                          <a:ea typeface="Calibri" panose="020F0502020204030204" pitchFamily="34" charset="0"/>
                          <a:cs typeface="Arial" panose="020B0604020202020204" pitchFamily="34" charset="0"/>
                        </a:rPr>
                        <a:t>الإصابة</a:t>
                      </a:r>
                      <a:r>
                        <a:rPr lang="ar-EG" sz="1600" b="0" baseline="0" dirty="0">
                          <a:effectLst/>
                          <a:latin typeface="Arial" panose="020B0604020202020204" pitchFamily="34" charset="0"/>
                          <a:ea typeface="Calibri" panose="020F0502020204030204" pitchFamily="34" charset="0"/>
                          <a:cs typeface="Arial" panose="020B0604020202020204" pitchFamily="34" charset="0"/>
                        </a:rPr>
                        <a:t> بالالتهاب </a:t>
                      </a:r>
                      <a:r>
                        <a:rPr lang="ar-EG" sz="1600" b="0" baseline="0" dirty="0" err="1">
                          <a:effectLst/>
                          <a:latin typeface="Arial" panose="020B0604020202020204" pitchFamily="34" charset="0"/>
                          <a:ea typeface="Calibri" panose="020F0502020204030204" pitchFamily="34" charset="0"/>
                          <a:cs typeface="Arial" panose="020B0604020202020204" pitchFamily="34" charset="0"/>
                        </a:rPr>
                        <a:t>الكبدى</a:t>
                      </a:r>
                      <a:r>
                        <a:rPr lang="ar-EG" sz="1600" b="0" baseline="0" dirty="0">
                          <a:effectLst/>
                          <a:latin typeface="Arial" panose="020B0604020202020204" pitchFamily="34" charset="0"/>
                          <a:ea typeface="Calibri" panose="020F0502020204030204" pitchFamily="34" charset="0"/>
                          <a:cs typeface="Arial" panose="020B0604020202020204" pitchFamily="34" charset="0"/>
                        </a:rPr>
                        <a:t> </a:t>
                      </a:r>
                      <a:r>
                        <a:rPr lang="ar-EG" sz="1600" b="0" baseline="0" dirty="0" err="1">
                          <a:effectLst/>
                          <a:latin typeface="Arial" panose="020B0604020202020204" pitchFamily="34" charset="0"/>
                          <a:ea typeface="Calibri" panose="020F0502020204030204" pitchFamily="34" charset="0"/>
                          <a:cs typeface="Arial" panose="020B0604020202020204" pitchFamily="34" charset="0"/>
                        </a:rPr>
                        <a:t>الفيروسى</a:t>
                      </a:r>
                      <a:r>
                        <a:rPr lang="ar-EG" sz="1600" b="0" baseline="0" dirty="0">
                          <a:effectLst/>
                          <a:latin typeface="Arial" panose="020B0604020202020204" pitchFamily="34" charset="0"/>
                          <a:ea typeface="Calibri" panose="020F0502020204030204" pitchFamily="34" charset="0"/>
                          <a:cs typeface="Arial" panose="020B0604020202020204" pitchFamily="34" charset="0"/>
                        </a:rPr>
                        <a:t> ب بين النساء (1-59 سنة)</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b="1" dirty="0">
                          <a:solidFill>
                            <a:srgbClr val="FF0000"/>
                          </a:solidFill>
                          <a:effectLst/>
                          <a:latin typeface="Arial" panose="020B0604020202020204" pitchFamily="34" charset="0"/>
                          <a:cs typeface="Arial" panose="020B0604020202020204" pitchFamily="34" charset="0"/>
                        </a:rPr>
                        <a:t>15.4</a:t>
                      </a:r>
                      <a:endPar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100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extLst>
                  <a:ext uri="{0D108BD9-81ED-4DB2-BD59-A6C34878D82A}">
                    <a16:rowId xmlns:a16="http://schemas.microsoft.com/office/drawing/2014/main" val="832324506"/>
                  </a:ext>
                </a:extLst>
              </a:tr>
              <a:tr h="261192">
                <a:tc>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Female genital cutting (1-14 years)      </a:t>
                      </a:r>
                      <a:r>
                        <a:rPr lang="ar-EG" sz="1600" dirty="0">
                          <a:effectLst/>
                          <a:latin typeface="Arial" panose="020B0604020202020204" pitchFamily="34" charset="0"/>
                          <a:cs typeface="Arial" panose="020B0604020202020204" pitchFamily="34" charset="0"/>
                        </a:rPr>
                        <a:t>  الختان</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b="1" dirty="0">
                          <a:solidFill>
                            <a:srgbClr val="FF0000"/>
                          </a:solidFill>
                          <a:effectLst/>
                          <a:latin typeface="Arial" panose="020B0604020202020204" pitchFamily="34" charset="0"/>
                          <a:cs typeface="Arial" panose="020B0604020202020204" pitchFamily="34" charset="0"/>
                        </a:rPr>
                        <a:t>17.3</a:t>
                      </a:r>
                      <a:endPar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b="1" dirty="0">
                          <a:solidFill>
                            <a:srgbClr val="FF0000"/>
                          </a:solidFill>
                          <a:effectLst/>
                          <a:latin typeface="Arial" panose="020B0604020202020204" pitchFamily="34" charset="0"/>
                          <a:cs typeface="Arial" panose="020B0604020202020204" pitchFamily="34" charset="0"/>
                        </a:rPr>
                        <a:t>27.2</a:t>
                      </a:r>
                      <a:endPar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extLst>
                  <a:ext uri="{0D108BD9-81ED-4DB2-BD59-A6C34878D82A}">
                    <a16:rowId xmlns:a16="http://schemas.microsoft.com/office/drawing/2014/main" val="3545628380"/>
                  </a:ext>
                </a:extLst>
              </a:tr>
              <a:tr h="261192">
                <a:tc>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Adolescent childbearing (15-19)</a:t>
                      </a:r>
                      <a:r>
                        <a:rPr lang="ar-EG" sz="1600" baseline="0" dirty="0">
                          <a:effectLst/>
                          <a:latin typeface="Arial" panose="020B0604020202020204" pitchFamily="34" charset="0"/>
                          <a:cs typeface="Arial" panose="020B0604020202020204" pitchFamily="34" charset="0"/>
                        </a:rPr>
                        <a:t>انجاب المراهقات</a:t>
                      </a:r>
                      <a:r>
                        <a:rPr lang="en-US" sz="1600" baseline="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b="1" dirty="0">
                          <a:solidFill>
                            <a:srgbClr val="FF0000"/>
                          </a:solidFill>
                          <a:effectLst/>
                          <a:latin typeface="Arial" panose="020B0604020202020204" pitchFamily="34" charset="0"/>
                          <a:cs typeface="Arial" panose="020B0604020202020204" pitchFamily="34" charset="0"/>
                        </a:rPr>
                        <a:t>19.5</a:t>
                      </a:r>
                      <a:endPar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3.9</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b="1" dirty="0">
                          <a:solidFill>
                            <a:srgbClr val="FF0000"/>
                          </a:solidFill>
                          <a:effectLst/>
                          <a:latin typeface="Arial" panose="020B0604020202020204" pitchFamily="34" charset="0"/>
                          <a:cs typeface="Arial" panose="020B0604020202020204" pitchFamily="34" charset="0"/>
                        </a:rPr>
                        <a:t>19.0</a:t>
                      </a:r>
                      <a:endPar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6.9</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extLst>
                  <a:ext uri="{0D108BD9-81ED-4DB2-BD59-A6C34878D82A}">
                    <a16:rowId xmlns:a16="http://schemas.microsoft.com/office/drawing/2014/main" val="3935029366"/>
                  </a:ext>
                </a:extLst>
              </a:tr>
              <a:tr h="261192">
                <a:tc>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Multiparity (5+ children) </a:t>
                      </a:r>
                      <a:r>
                        <a:rPr lang="ar-EG" sz="1600" dirty="0">
                          <a:effectLst/>
                          <a:latin typeface="Arial" panose="020B0604020202020204" pitchFamily="34" charset="0"/>
                          <a:cs typeface="Arial" panose="020B0604020202020204" pitchFamily="34" charset="0"/>
                        </a:rPr>
                        <a:t>انجاب مرتفع</a:t>
                      </a: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b="1" dirty="0">
                          <a:solidFill>
                            <a:srgbClr val="FF0000"/>
                          </a:solidFill>
                          <a:effectLst/>
                          <a:latin typeface="Arial" panose="020B0604020202020204" pitchFamily="34" charset="0"/>
                          <a:cs typeface="Arial" panose="020B0604020202020204" pitchFamily="34" charset="0"/>
                        </a:rPr>
                        <a:t>23.5</a:t>
                      </a:r>
                      <a:endPar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2.0</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b="1" dirty="0">
                          <a:solidFill>
                            <a:srgbClr val="FF0000"/>
                          </a:solidFill>
                          <a:effectLst/>
                          <a:latin typeface="Arial" panose="020B0604020202020204" pitchFamily="34" charset="0"/>
                          <a:cs typeface="Arial" panose="020B0604020202020204" pitchFamily="34" charset="0"/>
                        </a:rPr>
                        <a:t>10.3</a:t>
                      </a:r>
                      <a:endPar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6.5</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extLst>
                  <a:ext uri="{0D108BD9-81ED-4DB2-BD59-A6C34878D82A}">
                    <a16:rowId xmlns:a16="http://schemas.microsoft.com/office/drawing/2014/main" val="4016152371"/>
                  </a:ext>
                </a:extLst>
              </a:tr>
              <a:tr h="261192">
                <a:tc>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Marital violence </a:t>
                      </a:r>
                      <a:r>
                        <a:rPr lang="ar-EG" sz="1600" dirty="0">
                          <a:effectLst/>
                          <a:latin typeface="Arial" panose="020B0604020202020204" pitchFamily="34" charset="0"/>
                          <a:cs typeface="Arial" panose="020B0604020202020204" pitchFamily="34" charset="0"/>
                        </a:rPr>
                        <a:t> العنف الزوجي</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3.0</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1.8</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875" marR="63875" marT="0" marB="0" anchor="ctr"/>
                </a:tc>
                <a:extLst>
                  <a:ext uri="{0D108BD9-81ED-4DB2-BD59-A6C34878D82A}">
                    <a16:rowId xmlns:a16="http://schemas.microsoft.com/office/drawing/2014/main" val="234768257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28354490"/>
              </p:ext>
            </p:extLst>
          </p:nvPr>
        </p:nvGraphicFramePr>
        <p:xfrm>
          <a:off x="1200545" y="704364"/>
          <a:ext cx="9005906" cy="382836"/>
        </p:xfrm>
        <a:graphic>
          <a:graphicData uri="http://schemas.openxmlformats.org/drawingml/2006/table">
            <a:tbl>
              <a:tblPr firstRow="1" bandRow="1">
                <a:tableStyleId>{5C22544A-7EE6-4342-B048-85BDC9FD1C3A}</a:tableStyleId>
              </a:tblPr>
              <a:tblGrid>
                <a:gridCol w="4502953">
                  <a:extLst>
                    <a:ext uri="{9D8B030D-6E8A-4147-A177-3AD203B41FA5}">
                      <a16:colId xmlns:a16="http://schemas.microsoft.com/office/drawing/2014/main" val="779491184"/>
                    </a:ext>
                  </a:extLst>
                </a:gridCol>
                <a:gridCol w="4502953">
                  <a:extLst>
                    <a:ext uri="{9D8B030D-6E8A-4147-A177-3AD203B41FA5}">
                      <a16:colId xmlns:a16="http://schemas.microsoft.com/office/drawing/2014/main" val="1749070842"/>
                    </a:ext>
                  </a:extLst>
                </a:gridCol>
              </a:tblGrid>
              <a:tr h="382836">
                <a:tc>
                  <a:txBody>
                    <a:bodyPr/>
                    <a:lstStyle/>
                    <a:p>
                      <a:r>
                        <a:rPr lang="en-US" sz="1800" b="1" dirty="0">
                          <a:solidFill>
                            <a:schemeClr val="tx1"/>
                          </a:solidFill>
                          <a:latin typeface="Arial" panose="020B0604020202020204" pitchFamily="34" charset="0"/>
                          <a:cs typeface="Arial" panose="020B0604020202020204" pitchFamily="34" charset="0"/>
                        </a:rPr>
                        <a:t>1- Severity of Social Challenges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altLang="en-US" sz="1800" b="1" i="0" u="none" strike="noStrike" cap="none" normalizeH="0" baseline="0" dirty="0" bmk="">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 حدة التحديات</a:t>
                      </a:r>
                      <a:r>
                        <a:rPr kumimoji="0" lang="ar-EG" altLang="en-US" sz="1800" b="1" i="0" u="none" strike="noStrike" cap="none" normalizeH="0" dirty="0" bmk="">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الاجتماعية</a:t>
                      </a:r>
                      <a:endPar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110645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55037433"/>
              </p:ext>
            </p:extLst>
          </p:nvPr>
        </p:nvGraphicFramePr>
        <p:xfrm>
          <a:off x="746761" y="3543470"/>
          <a:ext cx="10826114" cy="559606"/>
        </p:xfrm>
        <a:graphic>
          <a:graphicData uri="http://schemas.openxmlformats.org/drawingml/2006/table">
            <a:tbl>
              <a:tblPr firstRow="1" bandRow="1">
                <a:tableStyleId>{5C22544A-7EE6-4342-B048-85BDC9FD1C3A}</a:tableStyleId>
              </a:tblPr>
              <a:tblGrid>
                <a:gridCol w="5413057">
                  <a:extLst>
                    <a:ext uri="{9D8B030D-6E8A-4147-A177-3AD203B41FA5}">
                      <a16:colId xmlns:a16="http://schemas.microsoft.com/office/drawing/2014/main" val="779491184"/>
                    </a:ext>
                  </a:extLst>
                </a:gridCol>
                <a:gridCol w="5413057">
                  <a:extLst>
                    <a:ext uri="{9D8B030D-6E8A-4147-A177-3AD203B41FA5}">
                      <a16:colId xmlns:a16="http://schemas.microsoft.com/office/drawing/2014/main" val="1749070842"/>
                    </a:ext>
                  </a:extLst>
                </a:gridCol>
              </a:tblGrid>
              <a:tr h="559606">
                <a:tc>
                  <a:txBody>
                    <a:bodyPr/>
                    <a:lstStyle/>
                    <a:p>
                      <a:r>
                        <a:rPr lang="en-US" sz="1800" dirty="0">
                          <a:solidFill>
                            <a:schemeClr val="tx1"/>
                          </a:solidFill>
                          <a:latin typeface="Arial" panose="020B0604020202020204" pitchFamily="34" charset="0"/>
                          <a:cs typeface="Arial" panose="020B0604020202020204" pitchFamily="34" charset="0"/>
                        </a:rPr>
                        <a:t>2- Geographic Index of Dissimilarity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lang="ar-EG" altLang="en-US" sz="1800" b="1" dirty="0">
                          <a:solidFill>
                            <a:schemeClr val="tx1"/>
                          </a:solidFill>
                          <a:latin typeface="Arial" panose="020B0604020202020204" pitchFamily="34" charset="0"/>
                          <a:cs typeface="Arial" panose="020B0604020202020204" pitchFamily="34" charset="0"/>
                        </a:rPr>
                        <a:t>2- مؤشر </a:t>
                      </a:r>
                      <a:r>
                        <a:rPr lang="en-US" altLang="en-US" sz="1800" b="1" dirty="0">
                          <a:solidFill>
                            <a:schemeClr val="tx1"/>
                          </a:solidFill>
                          <a:latin typeface="Arial" panose="020B0604020202020204" pitchFamily="34" charset="0"/>
                          <a:cs typeface="Arial" panose="020B0604020202020204" pitchFamily="34" charset="0"/>
                        </a:rPr>
                        <a:t>(Index of dissimilarity)</a:t>
                      </a:r>
                      <a:r>
                        <a:rPr lang="ar-EG" altLang="en-US" sz="1800" b="1" dirty="0">
                          <a:solidFill>
                            <a:schemeClr val="tx1"/>
                          </a:solidFill>
                          <a:latin typeface="Arial" panose="020B0604020202020204" pitchFamily="34" charset="0"/>
                          <a:cs typeface="Arial" panose="020B0604020202020204" pitchFamily="34" charset="0"/>
                        </a:rPr>
                        <a:t> مرتفع للتفاوتات الجغرافية</a:t>
                      </a: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1106456"/>
                  </a:ext>
                </a:extLst>
              </a:tr>
            </a:tbl>
          </a:graphicData>
        </a:graphic>
      </p:graphicFrame>
    </p:spTree>
    <p:extLst>
      <p:ext uri="{BB962C8B-B14F-4D97-AF65-F5344CB8AC3E}">
        <p14:creationId xmlns:p14="http://schemas.microsoft.com/office/powerpoint/2010/main" val="2873586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788257" y="6284058"/>
            <a:ext cx="2743200" cy="365125"/>
          </a:xfrm>
        </p:spPr>
        <p:txBody>
          <a:bodyPr/>
          <a:lstStyle/>
          <a:p>
            <a:fld id="{23628F58-FBFE-43E1-9632-83A30ED9687C}" type="slidenum">
              <a:rPr lang="en-US" smtClean="0"/>
              <a:t>7</a:t>
            </a:fld>
            <a:endParaRPr lang="en-US"/>
          </a:p>
        </p:txBody>
      </p:sp>
      <p:graphicFrame>
        <p:nvGraphicFramePr>
          <p:cNvPr id="3" name="Chart 2"/>
          <p:cNvGraphicFramePr/>
          <p:nvPr>
            <p:extLst>
              <p:ext uri="{D42A27DB-BD31-4B8C-83A1-F6EECF244321}">
                <p14:modId xmlns:p14="http://schemas.microsoft.com/office/powerpoint/2010/main" val="962946297"/>
              </p:ext>
            </p:extLst>
          </p:nvPr>
        </p:nvGraphicFramePr>
        <p:xfrm>
          <a:off x="1764724" y="1063013"/>
          <a:ext cx="3557169"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ext uri="{D42A27DB-BD31-4B8C-83A1-F6EECF244321}">
                <p14:modId xmlns:p14="http://schemas.microsoft.com/office/powerpoint/2010/main" val="4239293999"/>
              </p:ext>
            </p:extLst>
          </p:nvPr>
        </p:nvGraphicFramePr>
        <p:xfrm>
          <a:off x="6259871" y="1083504"/>
          <a:ext cx="3557169" cy="2520000"/>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1694158" y="393674"/>
            <a:ext cx="8803684" cy="584775"/>
          </a:xfrm>
          <a:prstGeom prst="rect">
            <a:avLst/>
          </a:prstGeom>
        </p:spPr>
        <p:txBody>
          <a:bodyPr wrap="square">
            <a:spAutoFit/>
          </a:bodyPr>
          <a:lstStyle/>
          <a:p>
            <a:pPr algn="ctr" rtl="1"/>
            <a:r>
              <a:rPr lang="ar-EG" sz="1600" b="1" dirty="0">
                <a:latin typeface="Sakkal Majalla" panose="02000000000000000000" pitchFamily="2" charset="-78"/>
              </a:rPr>
              <a:t>مستويات إنجاب المراهقات حسب المناطق الجغرافية ومؤشر عدم المساواة الجغرافية</a:t>
            </a:r>
            <a:r>
              <a:rPr lang="en-US" sz="1600" b="1" dirty="0">
                <a:latin typeface="Sakkal Majalla" panose="02000000000000000000" pitchFamily="2" charset="-78"/>
              </a:rPr>
              <a:t>(ID%) </a:t>
            </a:r>
          </a:p>
          <a:p>
            <a:pPr algn="ctr"/>
            <a:r>
              <a:rPr lang="en-US" sz="1600" b="1" dirty="0">
                <a:latin typeface="Sakkal Majalla" panose="02000000000000000000" pitchFamily="2" charset="-78"/>
              </a:rPr>
              <a:t>Level of Adolescent childbearing by geographic classification and index of dissimilarity</a:t>
            </a:r>
          </a:p>
        </p:txBody>
      </p:sp>
      <p:graphicFrame>
        <p:nvGraphicFramePr>
          <p:cNvPr id="6" name="Table 5"/>
          <p:cNvGraphicFramePr>
            <a:graphicFrameLocks noGrp="1"/>
          </p:cNvGraphicFramePr>
          <p:nvPr>
            <p:extLst>
              <p:ext uri="{D42A27DB-BD31-4B8C-83A1-F6EECF244321}">
                <p14:modId xmlns:p14="http://schemas.microsoft.com/office/powerpoint/2010/main" val="2865528088"/>
              </p:ext>
            </p:extLst>
          </p:nvPr>
        </p:nvGraphicFramePr>
        <p:xfrm>
          <a:off x="365383" y="4168657"/>
          <a:ext cx="11458572" cy="2289304"/>
        </p:xfrm>
        <a:graphic>
          <a:graphicData uri="http://schemas.openxmlformats.org/drawingml/2006/table">
            <a:tbl>
              <a:tblPr firstRow="1" firstCol="1" bandRow="1">
                <a:tableStyleId>{5940675A-B579-460E-94D1-54222C63F5DA}</a:tableStyleId>
              </a:tblPr>
              <a:tblGrid>
                <a:gridCol w="5551672">
                  <a:extLst>
                    <a:ext uri="{9D8B030D-6E8A-4147-A177-3AD203B41FA5}">
                      <a16:colId xmlns:a16="http://schemas.microsoft.com/office/drawing/2014/main" val="1220172300"/>
                    </a:ext>
                  </a:extLst>
                </a:gridCol>
                <a:gridCol w="1410183">
                  <a:extLst>
                    <a:ext uri="{9D8B030D-6E8A-4147-A177-3AD203B41FA5}">
                      <a16:colId xmlns:a16="http://schemas.microsoft.com/office/drawing/2014/main" val="4094401118"/>
                    </a:ext>
                  </a:extLst>
                </a:gridCol>
                <a:gridCol w="1287829">
                  <a:extLst>
                    <a:ext uri="{9D8B030D-6E8A-4147-A177-3AD203B41FA5}">
                      <a16:colId xmlns:a16="http://schemas.microsoft.com/office/drawing/2014/main" val="2322763050"/>
                    </a:ext>
                  </a:extLst>
                </a:gridCol>
                <a:gridCol w="1279509">
                  <a:extLst>
                    <a:ext uri="{9D8B030D-6E8A-4147-A177-3AD203B41FA5}">
                      <a16:colId xmlns:a16="http://schemas.microsoft.com/office/drawing/2014/main" val="2825060240"/>
                    </a:ext>
                  </a:extLst>
                </a:gridCol>
                <a:gridCol w="938554">
                  <a:extLst>
                    <a:ext uri="{9D8B030D-6E8A-4147-A177-3AD203B41FA5}">
                      <a16:colId xmlns:a16="http://schemas.microsoft.com/office/drawing/2014/main" val="3465351692"/>
                    </a:ext>
                  </a:extLst>
                </a:gridCol>
                <a:gridCol w="990825">
                  <a:extLst>
                    <a:ext uri="{9D8B030D-6E8A-4147-A177-3AD203B41FA5}">
                      <a16:colId xmlns:a16="http://schemas.microsoft.com/office/drawing/2014/main" val="4224737344"/>
                    </a:ext>
                  </a:extLst>
                </a:gridCol>
              </a:tblGrid>
              <a:tr h="257514">
                <a:tc rowSpan="2">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ctr"/>
                </a:tc>
                <a:tc>
                  <a:txBody>
                    <a:bodyPr/>
                    <a:lstStyle/>
                    <a:p>
                      <a:pPr algn="ctr">
                        <a:lnSpc>
                          <a:spcPct val="106000"/>
                        </a:lnSpc>
                        <a:spcAft>
                          <a:spcPts val="0"/>
                        </a:spcAft>
                      </a:pPr>
                      <a:r>
                        <a:rPr lang="en-US" sz="1500" dirty="0">
                          <a:effectLst/>
                          <a:latin typeface="Sakkal Majalla" panose="02000000000000000000" pitchFamily="2" charset="-78"/>
                          <a:cs typeface="Sakkal Majalla" panose="02000000000000000000" pitchFamily="2" charset="-78"/>
                        </a:rPr>
                        <a:t>Egypt</a:t>
                      </a:r>
                      <a:endParaRPr lang="en-US" sz="15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902" marR="63902" marT="0" marB="0"/>
                </a:tc>
                <a:tc>
                  <a:txBody>
                    <a:bodyPr/>
                    <a:lstStyle/>
                    <a:p>
                      <a:pPr algn="ctr">
                        <a:lnSpc>
                          <a:spcPct val="106000"/>
                        </a:lnSpc>
                        <a:spcAft>
                          <a:spcPts val="0"/>
                        </a:spcAft>
                      </a:pPr>
                      <a:r>
                        <a:rPr lang="en-US" sz="1500" dirty="0">
                          <a:effectLst/>
                          <a:latin typeface="Sakkal Majalla" panose="02000000000000000000" pitchFamily="2" charset="-78"/>
                          <a:cs typeface="Sakkal Majalla" panose="02000000000000000000" pitchFamily="2" charset="-78"/>
                        </a:rPr>
                        <a:t>Jordan</a:t>
                      </a:r>
                      <a:endParaRPr lang="en-US" sz="15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902" marR="63902" marT="0" marB="0"/>
                </a:tc>
                <a:tc>
                  <a:txBody>
                    <a:bodyPr/>
                    <a:lstStyle/>
                    <a:p>
                      <a:pPr algn="ctr">
                        <a:lnSpc>
                          <a:spcPct val="106000"/>
                        </a:lnSpc>
                        <a:spcAft>
                          <a:spcPts val="0"/>
                        </a:spcAft>
                      </a:pPr>
                      <a:r>
                        <a:rPr lang="en-US" sz="1500" dirty="0">
                          <a:effectLst/>
                          <a:latin typeface="Sakkal Majalla" panose="02000000000000000000" pitchFamily="2" charset="-78"/>
                          <a:cs typeface="Sakkal Majalla" panose="02000000000000000000" pitchFamily="2" charset="-78"/>
                        </a:rPr>
                        <a:t>Morocco</a:t>
                      </a:r>
                      <a:endParaRPr lang="en-US" sz="15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902" marR="63902" marT="0" marB="0"/>
                </a:tc>
                <a:tc>
                  <a:txBody>
                    <a:bodyPr/>
                    <a:lstStyle/>
                    <a:p>
                      <a:pPr algn="ctr">
                        <a:lnSpc>
                          <a:spcPct val="106000"/>
                        </a:lnSpc>
                        <a:spcAft>
                          <a:spcPts val="0"/>
                        </a:spcAft>
                      </a:pPr>
                      <a:r>
                        <a:rPr lang="en-US" sz="1500" dirty="0">
                          <a:effectLst/>
                          <a:latin typeface="Sakkal Majalla" panose="02000000000000000000" pitchFamily="2" charset="-78"/>
                          <a:cs typeface="Sakkal Majalla" panose="02000000000000000000" pitchFamily="2" charset="-78"/>
                        </a:rPr>
                        <a:t>Oman</a:t>
                      </a:r>
                      <a:endParaRPr lang="en-US" sz="15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902" marR="63902" marT="0" marB="0"/>
                </a:tc>
                <a:tc>
                  <a:txBody>
                    <a:bodyPr/>
                    <a:lstStyle/>
                    <a:p>
                      <a:pPr algn="ctr">
                        <a:lnSpc>
                          <a:spcPct val="106000"/>
                        </a:lnSpc>
                        <a:spcAft>
                          <a:spcPts val="0"/>
                        </a:spcAft>
                      </a:pPr>
                      <a:r>
                        <a:rPr lang="en-US" sz="1500" dirty="0">
                          <a:effectLst/>
                          <a:latin typeface="Sakkal Majalla" panose="02000000000000000000" pitchFamily="2" charset="-78"/>
                          <a:cs typeface="Sakkal Majalla" panose="02000000000000000000" pitchFamily="2" charset="-78"/>
                        </a:rPr>
                        <a:t>Sudan</a:t>
                      </a:r>
                      <a:endParaRPr lang="en-US" sz="15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3902" marR="63902" marT="0" marB="0"/>
                </a:tc>
                <a:extLst>
                  <a:ext uri="{0D108BD9-81ED-4DB2-BD59-A6C34878D82A}">
                    <a16:rowId xmlns:a16="http://schemas.microsoft.com/office/drawing/2014/main" val="1213863114"/>
                  </a:ext>
                </a:extLst>
              </a:tr>
              <a:tr h="226973">
                <a:tc vMerge="1">
                  <a:txBody>
                    <a:bodyPr/>
                    <a:lstStyle/>
                    <a:p>
                      <a:pPr>
                        <a:lnSpc>
                          <a:spcPct val="115000"/>
                        </a:lnSpc>
                        <a:spcAft>
                          <a:spcPts val="0"/>
                        </a:spcAft>
                      </a:pPr>
                      <a:endParaRPr lang="en-US" sz="1600" b="0" dirty="0">
                        <a:effectLst/>
                        <a:latin typeface="Sakkal Majalla" panose="02000000000000000000" pitchFamily="2" charset="-78"/>
                        <a:ea typeface="Calibri" panose="020F0502020204030204" pitchFamily="34" charset="0"/>
                        <a:cs typeface="Arial" panose="020B0604020202020204" pitchFamily="34" charset="0"/>
                      </a:endParaRPr>
                    </a:p>
                  </a:txBody>
                  <a:tcPr marL="63902" marR="63902"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2014&amp;15</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2012</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2011</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2008</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2014</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ctr"/>
                </a:tc>
                <a:extLst>
                  <a:ext uri="{0D108BD9-81ED-4DB2-BD59-A6C34878D82A}">
                    <a16:rowId xmlns:a16="http://schemas.microsoft.com/office/drawing/2014/main" val="803474011"/>
                  </a:ext>
                </a:extLst>
              </a:tr>
              <a:tr h="257514">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US" sz="1600" dirty="0">
                          <a:effectLst/>
                          <a:latin typeface="Arial" panose="020B0604020202020204" pitchFamily="34" charset="0"/>
                          <a:cs typeface="Arial" panose="020B0604020202020204" pitchFamily="34" charset="0"/>
                        </a:rPr>
                        <a:t>Infant mortality </a:t>
                      </a:r>
                      <a:r>
                        <a:rPr lang="ar-EG" sz="1600" dirty="0">
                          <a:effectLst/>
                          <a:latin typeface="Arial" panose="020B0604020202020204" pitchFamily="34" charset="0"/>
                          <a:cs typeface="Arial" panose="020B0604020202020204" pitchFamily="34" charset="0"/>
                        </a:rPr>
                        <a:t>وفيات</a:t>
                      </a:r>
                      <a:r>
                        <a:rPr lang="ar-EG" sz="1600" baseline="0" dirty="0">
                          <a:effectLst/>
                          <a:latin typeface="Arial" panose="020B0604020202020204" pitchFamily="34" charset="0"/>
                          <a:cs typeface="Arial" panose="020B0604020202020204" pitchFamily="34" charset="0"/>
                        </a:rPr>
                        <a:t> الاطفال</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ctr"/>
                </a:tc>
                <a:tc>
                  <a:txBody>
                    <a:bodyPr/>
                    <a:lstStyle/>
                    <a:p>
                      <a:pPr algn="ctr">
                        <a:lnSpc>
                          <a:spcPct val="115000"/>
                        </a:lnSpc>
                        <a:spcAft>
                          <a:spcPts val="0"/>
                        </a:spcAft>
                      </a:pPr>
                      <a:r>
                        <a:rPr lang="en-US" sz="1600" b="1" dirty="0">
                          <a:solidFill>
                            <a:srgbClr val="FF0000"/>
                          </a:solidFill>
                          <a:effectLst/>
                          <a:latin typeface="Arial" panose="020B0604020202020204" pitchFamily="34" charset="0"/>
                          <a:cs typeface="Arial" panose="020B0604020202020204" pitchFamily="34" charset="0"/>
                        </a:rPr>
                        <a:t>10.3</a:t>
                      </a:r>
                      <a:endPar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1.9</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b"/>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b"/>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b"/>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8.2</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b"/>
                </a:tc>
                <a:extLst>
                  <a:ext uri="{0D108BD9-81ED-4DB2-BD59-A6C34878D82A}">
                    <a16:rowId xmlns:a16="http://schemas.microsoft.com/office/drawing/2014/main" val="1278982799"/>
                  </a:ext>
                </a:extLst>
              </a:tr>
              <a:tr h="257514">
                <a:tc>
                  <a:txBody>
                    <a:bodyPr/>
                    <a:lstStyle/>
                    <a:p>
                      <a:pPr>
                        <a:lnSpc>
                          <a:spcPct val="100000"/>
                        </a:lnSpc>
                        <a:spcBef>
                          <a:spcPts val="0"/>
                        </a:spcBef>
                        <a:spcAft>
                          <a:spcPts val="0"/>
                        </a:spcAft>
                      </a:pPr>
                      <a:r>
                        <a:rPr lang="en-US" sz="1600" dirty="0">
                          <a:effectLst/>
                          <a:latin typeface="Arial" panose="020B0604020202020204" pitchFamily="34" charset="0"/>
                          <a:cs typeface="Arial" panose="020B0604020202020204" pitchFamily="34" charset="0"/>
                        </a:rPr>
                        <a:t>HBV infection in females (1-59 years)</a:t>
                      </a:r>
                      <a:endParaRPr lang="ar-EG" sz="1600" dirty="0">
                        <a:effectLst/>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ar-EG" sz="1600" b="0" dirty="0">
                          <a:effectLst/>
                          <a:latin typeface="Arial" panose="020B0604020202020204" pitchFamily="34" charset="0"/>
                          <a:ea typeface="Calibri" panose="020F0502020204030204" pitchFamily="34" charset="0"/>
                          <a:cs typeface="Arial" panose="020B0604020202020204" pitchFamily="34" charset="0"/>
                        </a:rPr>
                        <a:t>الإصابة</a:t>
                      </a:r>
                      <a:r>
                        <a:rPr lang="ar-EG" sz="1600" b="0" baseline="0" dirty="0">
                          <a:effectLst/>
                          <a:latin typeface="Arial" panose="020B0604020202020204" pitchFamily="34" charset="0"/>
                          <a:ea typeface="Calibri" panose="020F0502020204030204" pitchFamily="34" charset="0"/>
                          <a:cs typeface="Arial" panose="020B0604020202020204" pitchFamily="34" charset="0"/>
                        </a:rPr>
                        <a:t> بالالتهاب </a:t>
                      </a:r>
                      <a:r>
                        <a:rPr lang="ar-EG" sz="1600" b="0" baseline="0" dirty="0" err="1">
                          <a:effectLst/>
                          <a:latin typeface="Arial" panose="020B0604020202020204" pitchFamily="34" charset="0"/>
                          <a:ea typeface="Calibri" panose="020F0502020204030204" pitchFamily="34" charset="0"/>
                          <a:cs typeface="Arial" panose="020B0604020202020204" pitchFamily="34" charset="0"/>
                        </a:rPr>
                        <a:t>الكبدى</a:t>
                      </a:r>
                      <a:r>
                        <a:rPr lang="ar-EG" sz="1600" b="0" baseline="0" dirty="0">
                          <a:effectLst/>
                          <a:latin typeface="Arial" panose="020B0604020202020204" pitchFamily="34" charset="0"/>
                          <a:ea typeface="Calibri" panose="020F0502020204030204" pitchFamily="34" charset="0"/>
                          <a:cs typeface="Arial" panose="020B0604020202020204" pitchFamily="34" charset="0"/>
                        </a:rPr>
                        <a:t> </a:t>
                      </a:r>
                      <a:r>
                        <a:rPr lang="ar-EG" sz="1600" b="0" baseline="0" dirty="0" err="1">
                          <a:effectLst/>
                          <a:latin typeface="Arial" panose="020B0604020202020204" pitchFamily="34" charset="0"/>
                          <a:ea typeface="Calibri" panose="020F0502020204030204" pitchFamily="34" charset="0"/>
                          <a:cs typeface="Arial" panose="020B0604020202020204" pitchFamily="34" charset="0"/>
                        </a:rPr>
                        <a:t>الفيروسى</a:t>
                      </a:r>
                      <a:r>
                        <a:rPr lang="ar-EG" sz="1600" b="0" baseline="0" dirty="0">
                          <a:effectLst/>
                          <a:latin typeface="Arial" panose="020B0604020202020204" pitchFamily="34" charset="0"/>
                          <a:ea typeface="Calibri" panose="020F0502020204030204" pitchFamily="34" charset="0"/>
                          <a:cs typeface="Arial" panose="020B0604020202020204" pitchFamily="34" charset="0"/>
                        </a:rPr>
                        <a:t> ب بين النساء (1-59 سنة)</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2.1</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ctr"/>
                </a:tc>
                <a:extLst>
                  <a:ext uri="{0D108BD9-81ED-4DB2-BD59-A6C34878D82A}">
                    <a16:rowId xmlns:a16="http://schemas.microsoft.com/office/drawing/2014/main" val="3093017940"/>
                  </a:ext>
                </a:extLst>
              </a:tr>
              <a:tr h="257514">
                <a:tc>
                  <a:txBody>
                    <a:bodyPr/>
                    <a:lstStyle/>
                    <a:p>
                      <a:pPr>
                        <a:lnSpc>
                          <a:spcPct val="100000"/>
                        </a:lnSpc>
                        <a:spcBef>
                          <a:spcPts val="0"/>
                        </a:spcBef>
                        <a:spcAft>
                          <a:spcPts val="0"/>
                        </a:spcAft>
                      </a:pPr>
                      <a:r>
                        <a:rPr lang="en-US" sz="1600" dirty="0">
                          <a:effectLst/>
                          <a:latin typeface="Arial" panose="020B0604020202020204" pitchFamily="34" charset="0"/>
                          <a:cs typeface="Arial" panose="020B0604020202020204" pitchFamily="34" charset="0"/>
                        </a:rPr>
                        <a:t>Female genital cutting (1-14 years) </a:t>
                      </a:r>
                      <a:r>
                        <a:rPr lang="ar-EG" sz="1600" dirty="0">
                          <a:effectLst/>
                          <a:latin typeface="Arial" panose="020B0604020202020204" pitchFamily="34" charset="0"/>
                          <a:cs typeface="Arial" panose="020B0604020202020204" pitchFamily="34" charset="0"/>
                        </a:rPr>
                        <a:t>الختان</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ctr"/>
                </a:tc>
                <a:tc>
                  <a:txBody>
                    <a:bodyPr/>
                    <a:lstStyle/>
                    <a:p>
                      <a:pPr algn="ctr">
                        <a:lnSpc>
                          <a:spcPct val="115000"/>
                        </a:lnSpc>
                        <a:spcAft>
                          <a:spcPts val="0"/>
                        </a:spcAft>
                      </a:pPr>
                      <a:r>
                        <a:rPr lang="en-US" sz="1600" b="1" dirty="0">
                          <a:solidFill>
                            <a:srgbClr val="FF0000"/>
                          </a:solidFill>
                          <a:effectLst/>
                          <a:latin typeface="Arial" panose="020B0604020202020204" pitchFamily="34" charset="0"/>
                          <a:cs typeface="Arial" panose="020B0604020202020204" pitchFamily="34" charset="0"/>
                        </a:rPr>
                        <a:t>16.5</a:t>
                      </a:r>
                      <a:endPar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b"/>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b"/>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b"/>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4.1</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b"/>
                </a:tc>
                <a:extLst>
                  <a:ext uri="{0D108BD9-81ED-4DB2-BD59-A6C34878D82A}">
                    <a16:rowId xmlns:a16="http://schemas.microsoft.com/office/drawing/2014/main" val="775947058"/>
                  </a:ext>
                </a:extLst>
              </a:tr>
              <a:tr h="257514">
                <a:tc>
                  <a:txBody>
                    <a:bodyPr/>
                    <a:lstStyle/>
                    <a:p>
                      <a:pPr>
                        <a:lnSpc>
                          <a:spcPct val="100000"/>
                        </a:lnSpc>
                        <a:spcBef>
                          <a:spcPts val="0"/>
                        </a:spcBef>
                        <a:spcAft>
                          <a:spcPts val="0"/>
                        </a:spcAft>
                      </a:pPr>
                      <a:r>
                        <a:rPr lang="en-US" sz="1600" dirty="0">
                          <a:effectLst/>
                          <a:latin typeface="Arial" panose="020B0604020202020204" pitchFamily="34" charset="0"/>
                          <a:cs typeface="Arial" panose="020B0604020202020204" pitchFamily="34" charset="0"/>
                        </a:rPr>
                        <a:t>Adolescent childbearing (15-19) </a:t>
                      </a:r>
                      <a:r>
                        <a:rPr lang="ar-EG" sz="1600" baseline="0" dirty="0">
                          <a:effectLst/>
                          <a:latin typeface="Arial" panose="020B0604020202020204" pitchFamily="34" charset="0"/>
                          <a:cs typeface="Arial" panose="020B0604020202020204" pitchFamily="34" charset="0"/>
                        </a:rPr>
                        <a:t>انجاب المراهقات</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ctr"/>
                </a:tc>
                <a:tc>
                  <a:txBody>
                    <a:bodyPr/>
                    <a:lstStyle/>
                    <a:p>
                      <a:pPr algn="ctr">
                        <a:lnSpc>
                          <a:spcPct val="115000"/>
                        </a:lnSpc>
                        <a:spcAft>
                          <a:spcPts val="0"/>
                        </a:spcAft>
                      </a:pPr>
                      <a:r>
                        <a:rPr lang="en-US" sz="1600" b="1" dirty="0">
                          <a:solidFill>
                            <a:srgbClr val="FF0000"/>
                          </a:solidFill>
                          <a:effectLst/>
                          <a:latin typeface="Arial" panose="020B0604020202020204" pitchFamily="34" charset="0"/>
                          <a:cs typeface="Arial" panose="020B0604020202020204" pitchFamily="34" charset="0"/>
                        </a:rPr>
                        <a:t>15.6</a:t>
                      </a:r>
                      <a:endPar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b"/>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b"/>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b"/>
                </a:tc>
                <a:tc>
                  <a:txBody>
                    <a:bodyPr/>
                    <a:lstStyle/>
                    <a:p>
                      <a:pPr algn="ctr">
                        <a:lnSpc>
                          <a:spcPct val="115000"/>
                        </a:lnSpc>
                        <a:spcAft>
                          <a:spcPts val="0"/>
                        </a:spcAft>
                      </a:pPr>
                      <a:r>
                        <a:rPr lang="en-US" sz="1600" b="1" dirty="0">
                          <a:solidFill>
                            <a:srgbClr val="FF0000"/>
                          </a:solidFill>
                          <a:effectLst/>
                          <a:latin typeface="Arial" panose="020B0604020202020204" pitchFamily="34" charset="0"/>
                          <a:cs typeface="Arial" panose="020B0604020202020204" pitchFamily="34" charset="0"/>
                        </a:rPr>
                        <a:t>11.9</a:t>
                      </a:r>
                      <a:endPar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b"/>
                </a:tc>
                <a:extLst>
                  <a:ext uri="{0D108BD9-81ED-4DB2-BD59-A6C34878D82A}">
                    <a16:rowId xmlns:a16="http://schemas.microsoft.com/office/drawing/2014/main" val="4172437911"/>
                  </a:ext>
                </a:extLst>
              </a:tr>
              <a:tr h="257514">
                <a:tc>
                  <a:txBody>
                    <a:bodyPr/>
                    <a:lstStyle/>
                    <a:p>
                      <a:pPr>
                        <a:lnSpc>
                          <a:spcPct val="100000"/>
                        </a:lnSpc>
                        <a:spcBef>
                          <a:spcPts val="0"/>
                        </a:spcBef>
                        <a:spcAft>
                          <a:spcPts val="0"/>
                        </a:spcAft>
                      </a:pPr>
                      <a:r>
                        <a:rPr lang="en-US" sz="1600" dirty="0">
                          <a:effectLst/>
                          <a:latin typeface="Arial" panose="020B0604020202020204" pitchFamily="34" charset="0"/>
                          <a:cs typeface="Arial" panose="020B0604020202020204" pitchFamily="34" charset="0"/>
                        </a:rPr>
                        <a:t>Multiparity (5+ children) </a:t>
                      </a:r>
                      <a:r>
                        <a:rPr lang="ar-EG" sz="1600" dirty="0">
                          <a:effectLst/>
                          <a:latin typeface="Arial" panose="020B0604020202020204" pitchFamily="34" charset="0"/>
                          <a:cs typeface="Arial" panose="020B0604020202020204" pitchFamily="34" charset="0"/>
                        </a:rPr>
                        <a:t>انجاب مرتفع</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ctr"/>
                </a:tc>
                <a:tc>
                  <a:txBody>
                    <a:bodyPr/>
                    <a:lstStyle/>
                    <a:p>
                      <a:pPr algn="ctr">
                        <a:lnSpc>
                          <a:spcPct val="115000"/>
                        </a:lnSpc>
                        <a:spcAft>
                          <a:spcPts val="0"/>
                        </a:spcAft>
                      </a:pPr>
                      <a:r>
                        <a:rPr lang="en-US" sz="1600" b="1" dirty="0">
                          <a:solidFill>
                            <a:srgbClr val="FF0000"/>
                          </a:solidFill>
                          <a:effectLst/>
                          <a:latin typeface="Arial" panose="020B0604020202020204" pitchFamily="34" charset="0"/>
                          <a:cs typeface="Arial" panose="020B0604020202020204" pitchFamily="34" charset="0"/>
                        </a:rPr>
                        <a:t>20.9</a:t>
                      </a:r>
                      <a:endPar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1.9</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b"/>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b"/>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b"/>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6.0</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b"/>
                </a:tc>
                <a:extLst>
                  <a:ext uri="{0D108BD9-81ED-4DB2-BD59-A6C34878D82A}">
                    <a16:rowId xmlns:a16="http://schemas.microsoft.com/office/drawing/2014/main" val="1058421179"/>
                  </a:ext>
                </a:extLst>
              </a:tr>
              <a:tr h="257514">
                <a:tc>
                  <a:txBody>
                    <a:bodyPr/>
                    <a:lstStyle/>
                    <a:p>
                      <a:pPr>
                        <a:lnSpc>
                          <a:spcPct val="100000"/>
                        </a:lnSpc>
                        <a:spcBef>
                          <a:spcPts val="0"/>
                        </a:spcBef>
                        <a:spcAft>
                          <a:spcPts val="0"/>
                        </a:spcAft>
                      </a:pPr>
                      <a:r>
                        <a:rPr lang="en-US" sz="1600" dirty="0">
                          <a:effectLst/>
                          <a:latin typeface="Arial" panose="020B0604020202020204" pitchFamily="34" charset="0"/>
                          <a:cs typeface="Arial" panose="020B0604020202020204" pitchFamily="34" charset="0"/>
                        </a:rPr>
                        <a:t>Marital violence </a:t>
                      </a:r>
                      <a:r>
                        <a:rPr lang="ar-EG" sz="1600" dirty="0">
                          <a:effectLst/>
                          <a:latin typeface="Arial" panose="020B0604020202020204" pitchFamily="34" charset="0"/>
                          <a:cs typeface="Arial" panose="020B0604020202020204" pitchFamily="34" charset="0"/>
                        </a:rPr>
                        <a:t>العنف الزوجي</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2.4</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ctr"/>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2.3</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b"/>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b"/>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b"/>
                </a:tc>
                <a:tc>
                  <a:txBody>
                    <a:bodyPr/>
                    <a:lstStyle/>
                    <a:p>
                      <a:pPr algn="ct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3902" marR="63902" marT="0" marB="0" anchor="b"/>
                </a:tc>
                <a:extLst>
                  <a:ext uri="{0D108BD9-81ED-4DB2-BD59-A6C34878D82A}">
                    <a16:rowId xmlns:a16="http://schemas.microsoft.com/office/drawing/2014/main" val="546603179"/>
                  </a:ext>
                </a:extLst>
              </a:tr>
            </a:tbl>
          </a:graphicData>
        </a:graphic>
      </p:graphicFrame>
      <p:sp>
        <p:nvSpPr>
          <p:cNvPr id="7" name="Rectangle 1"/>
          <p:cNvSpPr>
            <a:spLocks noChangeArrowheads="1"/>
          </p:cNvSpPr>
          <p:nvPr/>
        </p:nvSpPr>
        <p:spPr bwMode="auto">
          <a:xfrm>
            <a:off x="2030812" y="3603504"/>
            <a:ext cx="81277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lang="ar-EG" altLang="en-US" sz="1600" b="1" baseline="0" dirty="0" bmk="">
                <a:latin typeface="Arial" panose="020B0604020202020204" pitchFamily="34" charset="0"/>
                <a:cs typeface="Arial" panose="020B0604020202020204" pitchFamily="34" charset="0"/>
              </a:rPr>
              <a:t>مؤشر</a:t>
            </a:r>
            <a:r>
              <a:rPr lang="ar-EG" altLang="en-US" sz="1600" b="1" dirty="0" bmk="">
                <a:latin typeface="Arial" panose="020B0604020202020204" pitchFamily="34" charset="0"/>
                <a:cs typeface="Arial" panose="020B0604020202020204" pitchFamily="34" charset="0"/>
              </a:rPr>
              <a:t> عدم </a:t>
            </a:r>
            <a:r>
              <a:rPr lang="ar-EG" altLang="en-US" sz="1600" b="1" dirty="0" err="1" bmk="">
                <a:latin typeface="Arial" panose="020B0604020202020204" pitchFamily="34" charset="0"/>
                <a:cs typeface="Arial" panose="020B0604020202020204" pitchFamily="34" charset="0"/>
              </a:rPr>
              <a:t>التساوى</a:t>
            </a:r>
            <a:r>
              <a:rPr lang="ar-EG" altLang="en-US" sz="1600" b="1" dirty="0" bmk="">
                <a:latin typeface="Arial" panose="020B0604020202020204" pitchFamily="34" charset="0"/>
                <a:cs typeface="Arial" panose="020B0604020202020204" pitchFamily="34" charset="0"/>
              </a:rPr>
              <a:t> (مؤشر التركيز) في الصحة حسب تقسيم فئات النوع الاجتماعى</a:t>
            </a:r>
            <a:endParaRPr lang="en-US" altLang="en-US" sz="1600" b="1" dirty="0" bmk="">
              <a:latin typeface="Arial" panose="020B0604020202020204" pitchFamily="34" charset="0"/>
              <a:cs typeface="Arial" panose="020B0604020202020204" pitchFamily="34" charset="0"/>
            </a:endParaRPr>
          </a:p>
          <a:p>
            <a:pPr marL="0" marR="0" lvl="0" indent="0" algn="ctr" defTabSz="91440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Index of Concentration by Dist. Of Gender Norms</a:t>
            </a:r>
          </a:p>
        </p:txBody>
      </p:sp>
      <p:graphicFrame>
        <p:nvGraphicFramePr>
          <p:cNvPr id="8" name="Table 7"/>
          <p:cNvGraphicFramePr>
            <a:graphicFrameLocks noGrp="1"/>
          </p:cNvGraphicFramePr>
          <p:nvPr>
            <p:extLst>
              <p:ext uri="{D42A27DB-BD31-4B8C-83A1-F6EECF244321}">
                <p14:modId xmlns:p14="http://schemas.microsoft.com/office/powerpoint/2010/main" val="574223040"/>
              </p:ext>
            </p:extLst>
          </p:nvPr>
        </p:nvGraphicFramePr>
        <p:xfrm>
          <a:off x="151069" y="63907"/>
          <a:ext cx="11887200" cy="382836"/>
        </p:xfrm>
        <a:graphic>
          <a:graphicData uri="http://schemas.openxmlformats.org/drawingml/2006/table">
            <a:tbl>
              <a:tblPr firstRow="1" bandRow="1">
                <a:tableStyleId>{5C22544A-7EE6-4342-B048-85BDC9FD1C3A}</a:tableStyleId>
              </a:tblPr>
              <a:tblGrid>
                <a:gridCol w="5943600">
                  <a:extLst>
                    <a:ext uri="{9D8B030D-6E8A-4147-A177-3AD203B41FA5}">
                      <a16:colId xmlns:a16="http://schemas.microsoft.com/office/drawing/2014/main" val="779491184"/>
                    </a:ext>
                  </a:extLst>
                </a:gridCol>
                <a:gridCol w="5943600">
                  <a:extLst>
                    <a:ext uri="{9D8B030D-6E8A-4147-A177-3AD203B41FA5}">
                      <a16:colId xmlns:a16="http://schemas.microsoft.com/office/drawing/2014/main" val="1749070842"/>
                    </a:ext>
                  </a:extLst>
                </a:gridCol>
              </a:tblGrid>
              <a:tr h="382836">
                <a:tc>
                  <a:txBody>
                    <a:bodyPr/>
                    <a:lstStyle/>
                    <a:p>
                      <a:r>
                        <a:rPr lang="en-US" sz="1600" dirty="0">
                          <a:solidFill>
                            <a:schemeClr val="tx1"/>
                          </a:solidFill>
                          <a:latin typeface="Sakkal Majalla" panose="02000000000000000000" pitchFamily="2" charset="-78"/>
                          <a:cs typeface="Sakkal Majalla" panose="02000000000000000000" pitchFamily="2" charset="-78"/>
                        </a:rPr>
                        <a:t>3- Improvement in Health ≠  Reduction in Inequalities </a:t>
                      </a:r>
                      <a:endParaRPr lang="en-US" sz="1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685800" rtl="1"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Sakkal Majalla" panose="02000000000000000000" pitchFamily="2" charset="-78"/>
                          <a:cs typeface="Sakkal Majalla" panose="02000000000000000000" pitchFamily="2" charset="-78"/>
                        </a:rPr>
                        <a:t>3</a:t>
                      </a:r>
                      <a:r>
                        <a:rPr lang="ar-EG" sz="1600" dirty="0">
                          <a:solidFill>
                            <a:schemeClr val="tx1"/>
                          </a:solidFill>
                          <a:latin typeface="Sakkal Majalla" panose="02000000000000000000" pitchFamily="2" charset="-78"/>
                          <a:cs typeface="Sakkal Majalla" panose="02000000000000000000" pitchFamily="2" charset="-78"/>
                        </a:rPr>
                        <a:t>- التقدم عبر الزمن لا يعنى التقدم في عدم المساواة، بل قد يصاحبه ارتفاع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110645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149712733"/>
              </p:ext>
            </p:extLst>
          </p:nvPr>
        </p:nvGraphicFramePr>
        <p:xfrm>
          <a:off x="151069" y="3364185"/>
          <a:ext cx="11887200" cy="382836"/>
        </p:xfrm>
        <a:graphic>
          <a:graphicData uri="http://schemas.openxmlformats.org/drawingml/2006/table">
            <a:tbl>
              <a:tblPr firstRow="1" bandRow="1">
                <a:tableStyleId>{5C22544A-7EE6-4342-B048-85BDC9FD1C3A}</a:tableStyleId>
              </a:tblPr>
              <a:tblGrid>
                <a:gridCol w="5943600">
                  <a:extLst>
                    <a:ext uri="{9D8B030D-6E8A-4147-A177-3AD203B41FA5}">
                      <a16:colId xmlns:a16="http://schemas.microsoft.com/office/drawing/2014/main" val="779491184"/>
                    </a:ext>
                  </a:extLst>
                </a:gridCol>
                <a:gridCol w="5943600">
                  <a:extLst>
                    <a:ext uri="{9D8B030D-6E8A-4147-A177-3AD203B41FA5}">
                      <a16:colId xmlns:a16="http://schemas.microsoft.com/office/drawing/2014/main" val="1749070842"/>
                    </a:ext>
                  </a:extLst>
                </a:gridCol>
              </a:tblGrid>
              <a:tr h="382836">
                <a:tc>
                  <a:txBody>
                    <a:bodyPr/>
                    <a:lstStyle/>
                    <a:p>
                      <a:r>
                        <a:rPr lang="en-US" sz="1600" dirty="0">
                          <a:solidFill>
                            <a:schemeClr val="tx1"/>
                          </a:solidFill>
                          <a:latin typeface="Arial" panose="020B0604020202020204" pitchFamily="34" charset="0"/>
                          <a:cs typeface="Arial" panose="020B0604020202020204" pitchFamily="34" charset="0"/>
                        </a:rPr>
                        <a:t>4- Gender Norms influences health dist.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altLang="en-US" sz="1600" i="0" u="none" strike="noStrike" cap="none" normalizeH="0" baseline="0" dirty="0" bmk="">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4- </a:t>
                      </a:r>
                      <a:r>
                        <a:rPr lang="ar-EG" altLang="en-US" sz="1600" dirty="0" bmk="">
                          <a:latin typeface="Arial" panose="020B0604020202020204" pitchFamily="34" charset="0"/>
                          <a:ea typeface="Calibri" panose="020F0502020204030204" pitchFamily="34" charset="0"/>
                          <a:cs typeface="Arial" panose="020B0604020202020204" pitchFamily="34" charset="0"/>
                        </a:rPr>
                        <a:t>تأثير توزيع</a:t>
                      </a:r>
                      <a:r>
                        <a:rPr kumimoji="0" lang="ar-EG" altLang="en-US" sz="1600" i="0" u="none" strike="noStrike" cap="none" normalizeH="0" baseline="0" dirty="0" bmk="">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النوع الاجتماعى </a:t>
                      </a:r>
                      <a:r>
                        <a:rPr kumimoji="0" lang="ar-EG" altLang="en-US" sz="1600" i="0" u="none" strike="noStrike" cap="none" normalizeH="0" dirty="0" bmk="">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على توزيع الصحة</a:t>
                      </a:r>
                      <a:r>
                        <a:rPr kumimoji="0" lang="en-US" altLang="en-US" sz="1600" i="0" u="none" strike="noStrike" cap="none" normalizeH="0" dirty="0" bmk="">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ar-EG" altLang="en-US" sz="1600" i="0" u="none" strike="noStrike" cap="none" normalizeH="0" dirty="0" bmk="">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1106456"/>
                  </a:ext>
                </a:extLst>
              </a:tr>
            </a:tbl>
          </a:graphicData>
        </a:graphic>
      </p:graphicFrame>
    </p:spTree>
    <p:extLst>
      <p:ext uri="{BB962C8B-B14F-4D97-AF65-F5344CB8AC3E}">
        <p14:creationId xmlns:p14="http://schemas.microsoft.com/office/powerpoint/2010/main" val="3695643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628F58-FBFE-43E1-9632-83A30ED9687C}" type="slidenum">
              <a:rPr lang="en-US" smtClean="0"/>
              <a:t>8</a:t>
            </a:fld>
            <a:endParaRPr lang="en-US"/>
          </a:p>
        </p:txBody>
      </p:sp>
      <p:graphicFrame>
        <p:nvGraphicFramePr>
          <p:cNvPr id="3" name="Table 2"/>
          <p:cNvGraphicFramePr>
            <a:graphicFrameLocks noGrp="1"/>
          </p:cNvGraphicFramePr>
          <p:nvPr>
            <p:extLst/>
          </p:nvPr>
        </p:nvGraphicFramePr>
        <p:xfrm>
          <a:off x="792480" y="922236"/>
          <a:ext cx="10607040" cy="2823464"/>
        </p:xfrm>
        <a:graphic>
          <a:graphicData uri="http://schemas.openxmlformats.org/drawingml/2006/table">
            <a:tbl>
              <a:tblPr firstRow="1" firstCol="1" bandRow="1">
                <a:tableStyleId>{5940675A-B579-460E-94D1-54222C63F5DA}</a:tableStyleId>
              </a:tblPr>
              <a:tblGrid>
                <a:gridCol w="5136913">
                  <a:extLst>
                    <a:ext uri="{9D8B030D-6E8A-4147-A177-3AD203B41FA5}">
                      <a16:colId xmlns:a16="http://schemas.microsoft.com/office/drawing/2014/main" val="161724895"/>
                    </a:ext>
                  </a:extLst>
                </a:gridCol>
                <a:gridCol w="1305391">
                  <a:extLst>
                    <a:ext uri="{9D8B030D-6E8A-4147-A177-3AD203B41FA5}">
                      <a16:colId xmlns:a16="http://schemas.microsoft.com/office/drawing/2014/main" val="575646064"/>
                    </a:ext>
                  </a:extLst>
                </a:gridCol>
                <a:gridCol w="1128344">
                  <a:extLst>
                    <a:ext uri="{9D8B030D-6E8A-4147-A177-3AD203B41FA5}">
                      <a16:colId xmlns:a16="http://schemas.microsoft.com/office/drawing/2014/main" val="2063725882"/>
                    </a:ext>
                  </a:extLst>
                </a:gridCol>
                <a:gridCol w="1253708">
                  <a:extLst>
                    <a:ext uri="{9D8B030D-6E8A-4147-A177-3AD203B41FA5}">
                      <a16:colId xmlns:a16="http://schemas.microsoft.com/office/drawing/2014/main" val="4272138138"/>
                    </a:ext>
                  </a:extLst>
                </a:gridCol>
                <a:gridCol w="866598">
                  <a:extLst>
                    <a:ext uri="{9D8B030D-6E8A-4147-A177-3AD203B41FA5}">
                      <a16:colId xmlns:a16="http://schemas.microsoft.com/office/drawing/2014/main" val="874603753"/>
                    </a:ext>
                  </a:extLst>
                </a:gridCol>
                <a:gridCol w="916086">
                  <a:extLst>
                    <a:ext uri="{9D8B030D-6E8A-4147-A177-3AD203B41FA5}">
                      <a16:colId xmlns:a16="http://schemas.microsoft.com/office/drawing/2014/main" val="1887678812"/>
                    </a:ext>
                  </a:extLst>
                </a:gridCol>
              </a:tblGrid>
              <a:tr h="274320">
                <a:tc rowSpan="2">
                  <a:txBody>
                    <a:bodyPr/>
                    <a:lstStyle/>
                    <a:p>
                      <a:pPr>
                        <a:lnSpc>
                          <a:spcPct val="115000"/>
                        </a:lnSpc>
                        <a:spcAft>
                          <a:spcPts val="0"/>
                        </a:spcAft>
                      </a:pPr>
                      <a:r>
                        <a:rPr lang="en-US" sz="1600" dirty="0">
                          <a:effectLst/>
                          <a:latin typeface="Sakkal Majalla" panose="02000000000000000000" pitchFamily="2" charset="-78"/>
                          <a:cs typeface="Sakkal Majalla" panose="02000000000000000000" pitchFamily="2" charset="-78"/>
                        </a:rPr>
                        <a:t> Health system performance    </a:t>
                      </a:r>
                      <a:r>
                        <a:rPr lang="ar-EG" sz="1600" dirty="0">
                          <a:effectLst/>
                          <a:latin typeface="Sakkal Majalla" panose="02000000000000000000" pitchFamily="2" charset="-78"/>
                          <a:cs typeface="Sakkal Majalla" panose="02000000000000000000" pitchFamily="2" charset="-78"/>
                        </a:rPr>
                        <a:t>أداء</a:t>
                      </a:r>
                      <a:r>
                        <a:rPr lang="ar-EG" sz="1600" baseline="0" dirty="0">
                          <a:effectLst/>
                          <a:latin typeface="Sakkal Majalla" panose="02000000000000000000" pitchFamily="2" charset="-78"/>
                          <a:cs typeface="Sakkal Majalla" panose="02000000000000000000" pitchFamily="2" charset="-78"/>
                        </a:rPr>
                        <a:t> النظام </a:t>
                      </a:r>
                      <a:r>
                        <a:rPr lang="ar-EG" sz="1600" baseline="0" dirty="0" err="1">
                          <a:effectLst/>
                          <a:latin typeface="Sakkal Majalla" panose="02000000000000000000" pitchFamily="2" charset="-78"/>
                          <a:cs typeface="Sakkal Majalla" panose="02000000000000000000" pitchFamily="2" charset="-78"/>
                        </a:rPr>
                        <a:t>الصحى</a:t>
                      </a:r>
                      <a:r>
                        <a:rPr lang="en-US" sz="1600" baseline="0" dirty="0">
                          <a:effectLst/>
                          <a:latin typeface="Sakkal Majalla" panose="02000000000000000000" pitchFamily="2" charset="-78"/>
                          <a:cs typeface="Sakkal Majalla" panose="02000000000000000000" pitchFamily="2" charset="-78"/>
                        </a:rPr>
                        <a:t> </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1000"/>
                        </a:spcAft>
                      </a:pPr>
                      <a:r>
                        <a:rPr lang="en-US" sz="1600" dirty="0">
                          <a:effectLst/>
                          <a:latin typeface="Sakkal Majalla" panose="02000000000000000000" pitchFamily="2" charset="-78"/>
                          <a:cs typeface="Sakkal Majalla" panose="02000000000000000000" pitchFamily="2" charset="-78"/>
                        </a:rPr>
                        <a:t>Egypt</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1000"/>
                        </a:spcAft>
                      </a:pPr>
                      <a:r>
                        <a:rPr lang="en-US" sz="1600" dirty="0">
                          <a:effectLst/>
                          <a:latin typeface="Sakkal Majalla" panose="02000000000000000000" pitchFamily="2" charset="-78"/>
                          <a:cs typeface="Sakkal Majalla" panose="02000000000000000000" pitchFamily="2" charset="-78"/>
                        </a:rPr>
                        <a:t>Jordan</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1000"/>
                        </a:spcAft>
                      </a:pPr>
                      <a:r>
                        <a:rPr lang="en-US" sz="1600" dirty="0">
                          <a:effectLst/>
                          <a:latin typeface="Sakkal Majalla" panose="02000000000000000000" pitchFamily="2" charset="-78"/>
                          <a:cs typeface="Sakkal Majalla" panose="02000000000000000000" pitchFamily="2" charset="-78"/>
                        </a:rPr>
                        <a:t>Morocco</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1000"/>
                        </a:spcAft>
                      </a:pPr>
                      <a:r>
                        <a:rPr lang="en-US" sz="1600" dirty="0">
                          <a:effectLst/>
                          <a:latin typeface="Sakkal Majalla" panose="02000000000000000000" pitchFamily="2" charset="-78"/>
                          <a:cs typeface="Sakkal Majalla" panose="02000000000000000000" pitchFamily="2" charset="-78"/>
                        </a:rPr>
                        <a:t>Oman</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1000"/>
                        </a:spcAft>
                      </a:pPr>
                      <a:r>
                        <a:rPr lang="en-US" sz="1600" dirty="0">
                          <a:effectLst/>
                          <a:latin typeface="Sakkal Majalla" panose="02000000000000000000" pitchFamily="2" charset="-78"/>
                          <a:cs typeface="Sakkal Majalla" panose="02000000000000000000" pitchFamily="2" charset="-78"/>
                        </a:rPr>
                        <a:t>Sudan</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extLst>
                  <a:ext uri="{0D108BD9-81ED-4DB2-BD59-A6C34878D82A}">
                    <a16:rowId xmlns:a16="http://schemas.microsoft.com/office/drawing/2014/main" val="3932086451"/>
                  </a:ext>
                </a:extLst>
              </a:tr>
              <a:tr h="230819">
                <a:tc vMerge="1">
                  <a:txBody>
                    <a:bodyPr/>
                    <a:lstStyle/>
                    <a:p>
                      <a:pPr>
                        <a:lnSpc>
                          <a:spcPct val="115000"/>
                        </a:lnSpc>
                        <a:spcAft>
                          <a:spcPts val="0"/>
                        </a:spcAft>
                      </a:pPr>
                      <a:endParaRPr lang="en-US" sz="1600" b="0" dirty="0">
                        <a:effectLst/>
                        <a:latin typeface="Sakkal Majalla" panose="02000000000000000000" pitchFamily="2" charset="-78"/>
                        <a:ea typeface="Calibri" panose="020F0502020204030204" pitchFamily="34" charset="0"/>
                        <a:cs typeface="Arial" panose="020B0604020202020204" pitchFamily="34" charset="0"/>
                      </a:endParaRPr>
                    </a:p>
                  </a:txBody>
                  <a:tcPr marL="59175" marR="59175" marT="0" marB="0" anchor="ctr"/>
                </a:tc>
                <a:tc>
                  <a:txBody>
                    <a:bodyPr/>
                    <a:lstStyle/>
                    <a:p>
                      <a:pPr algn="ctr">
                        <a:lnSpc>
                          <a:spcPct val="115000"/>
                        </a:lnSpc>
                        <a:spcAft>
                          <a:spcPts val="1000"/>
                        </a:spcAft>
                      </a:pPr>
                      <a:r>
                        <a:rPr lang="en-US" sz="1600" dirty="0">
                          <a:effectLst/>
                          <a:latin typeface="Sakkal Majalla" panose="02000000000000000000" pitchFamily="2" charset="-78"/>
                          <a:cs typeface="Sakkal Majalla" panose="02000000000000000000" pitchFamily="2" charset="-78"/>
                        </a:rPr>
                        <a:t>2014&amp;15</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1000"/>
                        </a:spcAft>
                      </a:pPr>
                      <a:r>
                        <a:rPr lang="en-US" sz="1600" dirty="0">
                          <a:effectLst/>
                          <a:latin typeface="Sakkal Majalla" panose="02000000000000000000" pitchFamily="2" charset="-78"/>
                          <a:cs typeface="Sakkal Majalla" panose="02000000000000000000" pitchFamily="2" charset="-78"/>
                        </a:rPr>
                        <a:t>2012</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1000"/>
                        </a:spcAft>
                      </a:pPr>
                      <a:r>
                        <a:rPr lang="en-US" sz="1600" dirty="0">
                          <a:effectLst/>
                          <a:latin typeface="Sakkal Majalla" panose="02000000000000000000" pitchFamily="2" charset="-78"/>
                          <a:cs typeface="Sakkal Majalla" panose="02000000000000000000" pitchFamily="2" charset="-78"/>
                        </a:rPr>
                        <a:t>2011</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1000"/>
                        </a:spcAft>
                      </a:pPr>
                      <a:r>
                        <a:rPr lang="en-US" sz="1600" dirty="0">
                          <a:effectLst/>
                          <a:latin typeface="Sakkal Majalla" panose="02000000000000000000" pitchFamily="2" charset="-78"/>
                          <a:cs typeface="Sakkal Majalla" panose="02000000000000000000" pitchFamily="2" charset="-78"/>
                        </a:rPr>
                        <a:t>2008</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1000"/>
                        </a:spcAft>
                      </a:pPr>
                      <a:r>
                        <a:rPr lang="en-US" sz="1600" dirty="0">
                          <a:effectLst/>
                          <a:latin typeface="Sakkal Majalla" panose="02000000000000000000" pitchFamily="2" charset="-78"/>
                          <a:cs typeface="Sakkal Majalla" panose="02000000000000000000" pitchFamily="2" charset="-78"/>
                        </a:rPr>
                        <a:t>2014</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extLst>
                  <a:ext uri="{0D108BD9-81ED-4DB2-BD59-A6C34878D82A}">
                    <a16:rowId xmlns:a16="http://schemas.microsoft.com/office/drawing/2014/main" val="2390404623"/>
                  </a:ext>
                </a:extLst>
              </a:tr>
              <a:tr h="292608">
                <a:tc>
                  <a:txBody>
                    <a:bodyPr/>
                    <a:lstStyle/>
                    <a:p>
                      <a:pPr>
                        <a:lnSpc>
                          <a:spcPct val="115000"/>
                        </a:lnSpc>
                        <a:spcAft>
                          <a:spcPts val="0"/>
                        </a:spcAft>
                      </a:pPr>
                      <a:r>
                        <a:rPr lang="en-US" sz="1600" dirty="0">
                          <a:effectLst/>
                          <a:latin typeface="Sakkal Majalla" panose="02000000000000000000" pitchFamily="2" charset="-78"/>
                          <a:cs typeface="Sakkal Majalla" panose="02000000000000000000" pitchFamily="2" charset="-78"/>
                        </a:rPr>
                        <a:t>No antenatal care (≤ one visit)    </a:t>
                      </a:r>
                      <a:r>
                        <a:rPr lang="ar-EG" sz="1600" dirty="0">
                          <a:effectLst/>
                          <a:latin typeface="Sakkal Majalla" panose="02000000000000000000" pitchFamily="2" charset="-78"/>
                          <a:cs typeface="Sakkal Majalla" panose="02000000000000000000" pitchFamily="2" charset="-78"/>
                        </a:rPr>
                        <a:t>عدم رعاية الحمل</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0"/>
                        </a:spcAft>
                      </a:pPr>
                      <a:r>
                        <a:rPr lang="en-US" sz="1600" b="1" dirty="0">
                          <a:solidFill>
                            <a:srgbClr val="FF0000"/>
                          </a:solidFill>
                          <a:effectLst/>
                          <a:latin typeface="Sakkal Majalla" panose="02000000000000000000" pitchFamily="2" charset="-78"/>
                          <a:cs typeface="Sakkal Majalla" panose="02000000000000000000" pitchFamily="2" charset="-78"/>
                        </a:rPr>
                        <a:t>17.9</a:t>
                      </a:r>
                      <a:endParaRPr lang="en-US" sz="16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0"/>
                        </a:spcAft>
                      </a:pPr>
                      <a:r>
                        <a:rPr lang="en-US" sz="1600" b="1" dirty="0">
                          <a:solidFill>
                            <a:srgbClr val="FF0000"/>
                          </a:solidFill>
                          <a:effectLst/>
                          <a:latin typeface="Sakkal Majalla" panose="02000000000000000000" pitchFamily="2" charset="-78"/>
                          <a:cs typeface="Sakkal Majalla" panose="02000000000000000000" pitchFamily="2" charset="-78"/>
                        </a:rPr>
                        <a:t>35.2</a:t>
                      </a:r>
                      <a:endParaRPr lang="en-US" sz="16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0"/>
                        </a:spcAft>
                      </a:pPr>
                      <a:r>
                        <a:rPr lang="en-US" sz="1600" b="1" dirty="0">
                          <a:solidFill>
                            <a:srgbClr val="FF0000"/>
                          </a:solidFill>
                          <a:effectLst/>
                          <a:latin typeface="Sakkal Majalla" panose="02000000000000000000" pitchFamily="2" charset="-78"/>
                          <a:cs typeface="Sakkal Majalla" panose="02000000000000000000" pitchFamily="2" charset="-78"/>
                        </a:rPr>
                        <a:t>31.9</a:t>
                      </a:r>
                      <a:endParaRPr lang="en-US" sz="16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0"/>
                        </a:spcAft>
                      </a:pPr>
                      <a:r>
                        <a:rPr lang="en-US" sz="1600" dirty="0">
                          <a:effectLst/>
                          <a:latin typeface="Sakkal Majalla" panose="02000000000000000000" pitchFamily="2" charset="-78"/>
                          <a:cs typeface="Sakkal Majalla" panose="02000000000000000000" pitchFamily="2" charset="-78"/>
                        </a:rPr>
                        <a:t>1.3</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0"/>
                        </a:spcAft>
                      </a:pPr>
                      <a:r>
                        <a:rPr lang="en-US" sz="1600" b="1" dirty="0">
                          <a:solidFill>
                            <a:srgbClr val="FF0000"/>
                          </a:solidFill>
                          <a:effectLst/>
                          <a:latin typeface="Sakkal Majalla" panose="02000000000000000000" pitchFamily="2" charset="-78"/>
                          <a:cs typeface="Sakkal Majalla" panose="02000000000000000000" pitchFamily="2" charset="-78"/>
                        </a:rPr>
                        <a:t>24.4</a:t>
                      </a:r>
                      <a:endParaRPr lang="en-US" sz="16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extLst>
                  <a:ext uri="{0D108BD9-81ED-4DB2-BD59-A6C34878D82A}">
                    <a16:rowId xmlns:a16="http://schemas.microsoft.com/office/drawing/2014/main" val="832827971"/>
                  </a:ext>
                </a:extLst>
              </a:tr>
              <a:tr h="292608">
                <a:tc>
                  <a:txBody>
                    <a:bodyPr/>
                    <a:lstStyle/>
                    <a:p>
                      <a:pPr>
                        <a:lnSpc>
                          <a:spcPct val="115000"/>
                        </a:lnSpc>
                        <a:spcAft>
                          <a:spcPts val="0"/>
                        </a:spcAft>
                      </a:pPr>
                      <a:r>
                        <a:rPr lang="en-US" sz="1600" dirty="0">
                          <a:effectLst/>
                          <a:latin typeface="Sakkal Majalla" panose="02000000000000000000" pitchFamily="2" charset="-78"/>
                          <a:cs typeface="Sakkal Majalla" panose="02000000000000000000" pitchFamily="2" charset="-78"/>
                        </a:rPr>
                        <a:t>Home delivery</a:t>
                      </a:r>
                      <a:r>
                        <a:rPr lang="ar-EG" sz="1600" dirty="0">
                          <a:effectLst/>
                          <a:latin typeface="Sakkal Majalla" panose="02000000000000000000" pitchFamily="2" charset="-78"/>
                          <a:cs typeface="Sakkal Majalla" panose="02000000000000000000" pitchFamily="2" charset="-78"/>
                        </a:rPr>
                        <a:t>الولادات بالمنزل</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0"/>
                        </a:spcAft>
                      </a:pPr>
                      <a:r>
                        <a:rPr lang="en-US" sz="1600" b="1" dirty="0">
                          <a:solidFill>
                            <a:srgbClr val="FF0000"/>
                          </a:solidFill>
                          <a:effectLst/>
                          <a:latin typeface="Sakkal Majalla" panose="02000000000000000000" pitchFamily="2" charset="-78"/>
                          <a:cs typeface="Sakkal Majalla" panose="02000000000000000000" pitchFamily="2" charset="-78"/>
                        </a:rPr>
                        <a:t>25.4</a:t>
                      </a:r>
                      <a:endParaRPr lang="en-US" sz="16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0"/>
                        </a:spcAft>
                      </a:pPr>
                      <a:r>
                        <a:rPr lang="en-US" sz="1600" b="1" dirty="0">
                          <a:solidFill>
                            <a:srgbClr val="FF0000"/>
                          </a:solidFill>
                          <a:effectLst/>
                          <a:latin typeface="Sakkal Majalla" panose="02000000000000000000" pitchFamily="2" charset="-78"/>
                          <a:cs typeface="Sakkal Majalla" panose="02000000000000000000" pitchFamily="2" charset="-78"/>
                        </a:rPr>
                        <a:t>28.8</a:t>
                      </a:r>
                      <a:endParaRPr lang="en-US" sz="16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0"/>
                        </a:spcAft>
                      </a:pPr>
                      <a:r>
                        <a:rPr lang="en-US" sz="1600" b="1" dirty="0">
                          <a:solidFill>
                            <a:srgbClr val="FF0000"/>
                          </a:solidFill>
                          <a:effectLst/>
                          <a:latin typeface="Sakkal Majalla" panose="02000000000000000000" pitchFamily="2" charset="-78"/>
                          <a:cs typeface="Sakkal Majalla" panose="02000000000000000000" pitchFamily="2" charset="-78"/>
                        </a:rPr>
                        <a:t>31.1</a:t>
                      </a:r>
                      <a:endParaRPr lang="en-US" sz="16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0"/>
                        </a:spcAft>
                      </a:pPr>
                      <a:r>
                        <a:rPr lang="en-US" sz="1600" dirty="0">
                          <a:effectLst/>
                          <a:latin typeface="Sakkal Majalla" panose="02000000000000000000" pitchFamily="2" charset="-78"/>
                          <a:cs typeface="Sakkal Majalla" panose="02000000000000000000" pitchFamily="2" charset="-78"/>
                        </a:rPr>
                        <a:t>4.4</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0"/>
                        </a:spcAft>
                      </a:pPr>
                      <a:r>
                        <a:rPr lang="en-US" sz="1600" b="1" dirty="0">
                          <a:solidFill>
                            <a:srgbClr val="FF0000"/>
                          </a:solidFill>
                          <a:effectLst/>
                          <a:latin typeface="Sakkal Majalla" panose="02000000000000000000" pitchFamily="2" charset="-78"/>
                          <a:cs typeface="Sakkal Majalla" panose="02000000000000000000" pitchFamily="2" charset="-78"/>
                        </a:rPr>
                        <a:t>11.2</a:t>
                      </a:r>
                      <a:endParaRPr lang="en-US" sz="16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extLst>
                  <a:ext uri="{0D108BD9-81ED-4DB2-BD59-A6C34878D82A}">
                    <a16:rowId xmlns:a16="http://schemas.microsoft.com/office/drawing/2014/main" val="3532290672"/>
                  </a:ext>
                </a:extLst>
              </a:tr>
              <a:tr h="292608">
                <a:tc>
                  <a:txBody>
                    <a:bodyPr/>
                    <a:lstStyle/>
                    <a:p>
                      <a:pPr>
                        <a:lnSpc>
                          <a:spcPct val="115000"/>
                        </a:lnSpc>
                        <a:spcAft>
                          <a:spcPts val="0"/>
                        </a:spcAft>
                      </a:pPr>
                      <a:r>
                        <a:rPr lang="en-US" sz="1600" dirty="0">
                          <a:effectLst/>
                          <a:latin typeface="Sakkal Majalla" panose="02000000000000000000" pitchFamily="2" charset="-78"/>
                          <a:cs typeface="Sakkal Majalla" panose="02000000000000000000" pitchFamily="2" charset="-78"/>
                        </a:rPr>
                        <a:t>Caesarean section delivery</a:t>
                      </a:r>
                      <a:r>
                        <a:rPr lang="ar-EG" sz="1600" dirty="0">
                          <a:effectLst/>
                          <a:latin typeface="Sakkal Majalla" panose="02000000000000000000" pitchFamily="2" charset="-78"/>
                          <a:cs typeface="Sakkal Majalla" panose="02000000000000000000" pitchFamily="2" charset="-78"/>
                        </a:rPr>
                        <a:t>الولادة القيصرية</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0"/>
                        </a:spcAft>
                      </a:pPr>
                      <a:r>
                        <a:rPr lang="en-US" sz="1600" dirty="0">
                          <a:effectLst/>
                          <a:latin typeface="Sakkal Majalla" panose="02000000000000000000" pitchFamily="2" charset="-78"/>
                          <a:cs typeface="Sakkal Majalla" panose="02000000000000000000" pitchFamily="2" charset="-78"/>
                        </a:rPr>
                        <a:t>8.4</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0"/>
                        </a:spcAft>
                      </a:pPr>
                      <a:r>
                        <a:rPr lang="en-US" sz="1600" dirty="0">
                          <a:effectLst/>
                          <a:latin typeface="Sakkal Majalla" panose="02000000000000000000" pitchFamily="2" charset="-78"/>
                          <a:cs typeface="Sakkal Majalla" panose="02000000000000000000" pitchFamily="2" charset="-78"/>
                        </a:rPr>
                        <a:t>4.0</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0"/>
                        </a:spcAft>
                      </a:pPr>
                      <a:r>
                        <a:rPr lang="en-US" sz="1600" b="1" dirty="0">
                          <a:solidFill>
                            <a:srgbClr val="FF0000"/>
                          </a:solidFill>
                          <a:effectLst/>
                          <a:latin typeface="Sakkal Majalla" panose="02000000000000000000" pitchFamily="2" charset="-78"/>
                          <a:cs typeface="Sakkal Majalla" panose="02000000000000000000" pitchFamily="2" charset="-78"/>
                        </a:rPr>
                        <a:t>26.6</a:t>
                      </a:r>
                      <a:endParaRPr lang="en-US" sz="16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0"/>
                        </a:spcAft>
                      </a:pPr>
                      <a:r>
                        <a:rPr lang="en-US" sz="1600" dirty="0">
                          <a:effectLst/>
                          <a:latin typeface="Sakkal Majalla" panose="02000000000000000000" pitchFamily="2" charset="-78"/>
                          <a:cs typeface="Sakkal Majalla" panose="02000000000000000000" pitchFamily="2" charset="-78"/>
                        </a:rPr>
                        <a:t> </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0"/>
                        </a:spcAft>
                      </a:pPr>
                      <a:r>
                        <a:rPr lang="en-US" sz="1600" b="1" dirty="0">
                          <a:solidFill>
                            <a:srgbClr val="FF0000"/>
                          </a:solidFill>
                          <a:effectLst/>
                          <a:latin typeface="Sakkal Majalla" panose="02000000000000000000" pitchFamily="2" charset="-78"/>
                          <a:cs typeface="Sakkal Majalla" panose="02000000000000000000" pitchFamily="2" charset="-78"/>
                        </a:rPr>
                        <a:t>32.2</a:t>
                      </a:r>
                      <a:endParaRPr lang="en-US" sz="16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extLst>
                  <a:ext uri="{0D108BD9-81ED-4DB2-BD59-A6C34878D82A}">
                    <a16:rowId xmlns:a16="http://schemas.microsoft.com/office/drawing/2014/main" val="2123030195"/>
                  </a:ext>
                </a:extLst>
              </a:tr>
              <a:tr h="29260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dirty="0">
                          <a:effectLst/>
                          <a:latin typeface="Sakkal Majalla" panose="02000000000000000000" pitchFamily="2" charset="-78"/>
                          <a:cs typeface="Sakkal Majalla" panose="02000000000000000000" pitchFamily="2" charset="-78"/>
                        </a:rPr>
                        <a:t>No HIV/ AIDS comprehensive knowledge in females            HIV/AIDS </a:t>
                      </a:r>
                      <a:r>
                        <a:rPr lang="ar-EG" sz="1600" dirty="0">
                          <a:effectLst/>
                          <a:latin typeface="Sakkal Majalla" panose="02000000000000000000" pitchFamily="2" charset="-78"/>
                          <a:cs typeface="Sakkal Majalla" panose="02000000000000000000" pitchFamily="2" charset="-78"/>
                        </a:rPr>
                        <a:t>عدم المعرفة</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0"/>
                        </a:spcAft>
                      </a:pPr>
                      <a:r>
                        <a:rPr lang="en-US" sz="1600" dirty="0">
                          <a:effectLst/>
                          <a:latin typeface="Sakkal Majalla" panose="02000000000000000000" pitchFamily="2" charset="-78"/>
                          <a:cs typeface="Sakkal Majalla" panose="02000000000000000000" pitchFamily="2" charset="-78"/>
                        </a:rPr>
                        <a:t>1.3</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0"/>
                        </a:spcAft>
                      </a:pPr>
                      <a:r>
                        <a:rPr lang="en-US" sz="1600" dirty="0">
                          <a:effectLst/>
                          <a:latin typeface="Sakkal Majalla" panose="02000000000000000000" pitchFamily="2" charset="-78"/>
                          <a:cs typeface="Sakkal Majalla" panose="02000000000000000000" pitchFamily="2" charset="-78"/>
                        </a:rPr>
                        <a:t>1.9</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0"/>
                        </a:spcAft>
                      </a:pPr>
                      <a:r>
                        <a:rPr lang="en-US" sz="1600" b="1" dirty="0">
                          <a:solidFill>
                            <a:srgbClr val="FF0000"/>
                          </a:solidFill>
                          <a:effectLst/>
                          <a:latin typeface="Sakkal Majalla" panose="02000000000000000000" pitchFamily="2" charset="-78"/>
                          <a:cs typeface="Sakkal Majalla" panose="02000000000000000000" pitchFamily="2" charset="-78"/>
                        </a:rPr>
                        <a:t>34.0</a:t>
                      </a:r>
                      <a:endParaRPr lang="en-US" sz="16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0"/>
                        </a:spcAft>
                      </a:pPr>
                      <a:r>
                        <a:rPr lang="en-US" sz="1600" dirty="0">
                          <a:effectLst/>
                          <a:latin typeface="Sakkal Majalla" panose="02000000000000000000" pitchFamily="2" charset="-78"/>
                          <a:cs typeface="Sakkal Majalla" panose="02000000000000000000" pitchFamily="2" charset="-78"/>
                        </a:rPr>
                        <a:t> </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0"/>
                        </a:spcAft>
                      </a:pPr>
                      <a:r>
                        <a:rPr lang="en-US" sz="1600" dirty="0">
                          <a:effectLst/>
                          <a:latin typeface="Sakkal Majalla" panose="02000000000000000000" pitchFamily="2" charset="-78"/>
                          <a:cs typeface="Sakkal Majalla" panose="02000000000000000000" pitchFamily="2" charset="-78"/>
                        </a:rPr>
                        <a:t>3.1 </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extLst>
                  <a:ext uri="{0D108BD9-81ED-4DB2-BD59-A6C34878D82A}">
                    <a16:rowId xmlns:a16="http://schemas.microsoft.com/office/drawing/2014/main" val="2825742073"/>
                  </a:ext>
                </a:extLst>
              </a:tr>
              <a:tr h="292608">
                <a:tc gridSpan="6">
                  <a:txBody>
                    <a:bodyPr/>
                    <a:lstStyle/>
                    <a:p>
                      <a:pPr>
                        <a:lnSpc>
                          <a:spcPct val="115000"/>
                        </a:lnSpc>
                        <a:spcAft>
                          <a:spcPts val="0"/>
                        </a:spcAft>
                      </a:pPr>
                      <a:r>
                        <a:rPr lang="en-US" sz="1600" dirty="0">
                          <a:effectLst/>
                          <a:latin typeface="Sakkal Majalla" panose="02000000000000000000" pitchFamily="2" charset="-78"/>
                          <a:cs typeface="Sakkal Majalla" panose="02000000000000000000" pitchFamily="2" charset="-78"/>
                        </a:rPr>
                        <a:t>Health system capacity         </a:t>
                      </a:r>
                      <a:r>
                        <a:rPr lang="ar-EG" sz="1600" dirty="0">
                          <a:effectLst/>
                          <a:latin typeface="Sakkal Majalla" panose="02000000000000000000" pitchFamily="2" charset="-78"/>
                          <a:cs typeface="Sakkal Majalla" panose="02000000000000000000" pitchFamily="2" charset="-78"/>
                        </a:rPr>
                        <a:t>       قدرة النظام الصحي</a:t>
                      </a:r>
                      <a:r>
                        <a:rPr lang="en-US" sz="1600" dirty="0">
                          <a:solidFill>
                            <a:schemeClr val="tx1"/>
                          </a:solidFill>
                          <a:effectLst/>
                          <a:latin typeface="Sakkal Majalla" panose="02000000000000000000" pitchFamily="2" charset="-78"/>
                          <a:cs typeface="Sakkal Majalla" panose="02000000000000000000" pitchFamily="2" charset="-78"/>
                        </a:rPr>
                        <a:t> </a:t>
                      </a:r>
                      <a:endParaRPr lang="en-US" sz="1600" b="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hMerge="1">
                  <a:txBody>
                    <a:bodyPr/>
                    <a:lstStyle/>
                    <a:p>
                      <a:pPr algn="ctr">
                        <a:lnSpc>
                          <a:spcPct val="115000"/>
                        </a:lnSpc>
                        <a:spcAft>
                          <a:spcPts val="0"/>
                        </a:spcAft>
                      </a:pPr>
                      <a:endParaRPr lang="en-US" sz="1600" b="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hMerge="1">
                  <a:txBody>
                    <a:bodyPr/>
                    <a:lstStyle/>
                    <a:p>
                      <a:pPr algn="ctr">
                        <a:lnSpc>
                          <a:spcPct val="115000"/>
                        </a:lnSpc>
                        <a:spcAft>
                          <a:spcPts val="0"/>
                        </a:spcAft>
                      </a:pPr>
                      <a:endParaRPr lang="en-US" sz="1600" b="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hMerge="1">
                  <a:txBody>
                    <a:bodyPr/>
                    <a:lstStyle/>
                    <a:p>
                      <a:pPr algn="ctr">
                        <a:lnSpc>
                          <a:spcPct val="115000"/>
                        </a:lnSpc>
                        <a:spcAft>
                          <a:spcPts val="0"/>
                        </a:spcAft>
                      </a:pPr>
                      <a:endParaRPr lang="en-US" sz="1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hMerge="1">
                  <a:txBody>
                    <a:bodyPr/>
                    <a:lstStyle/>
                    <a:p>
                      <a:pPr algn="ctr">
                        <a:lnSpc>
                          <a:spcPct val="115000"/>
                        </a:lnSpc>
                        <a:spcAft>
                          <a:spcPts val="0"/>
                        </a:spcAft>
                      </a:pPr>
                      <a:endParaRPr lang="en-US" sz="1600" b="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hMerge="1">
                  <a:txBody>
                    <a:bodyPr/>
                    <a:lstStyle/>
                    <a:p>
                      <a:pPr algn="ctr">
                        <a:lnSpc>
                          <a:spcPct val="115000"/>
                        </a:lnSpc>
                        <a:spcAft>
                          <a:spcPts val="0"/>
                        </a:spcAft>
                      </a:pPr>
                      <a:endParaRPr lang="en-US" sz="1600" b="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extLst>
                  <a:ext uri="{0D108BD9-81ED-4DB2-BD59-A6C34878D82A}">
                    <a16:rowId xmlns:a16="http://schemas.microsoft.com/office/drawing/2014/main" val="2852536988"/>
                  </a:ext>
                </a:extLst>
              </a:tr>
              <a:tr h="292608">
                <a:tc>
                  <a:txBody>
                    <a:bodyPr/>
                    <a:lstStyle/>
                    <a:p>
                      <a:pPr>
                        <a:lnSpc>
                          <a:spcPct val="115000"/>
                        </a:lnSpc>
                        <a:spcAft>
                          <a:spcPts val="0"/>
                        </a:spcAft>
                      </a:pPr>
                      <a:r>
                        <a:rPr lang="en-US" sz="1600" dirty="0">
                          <a:effectLst/>
                          <a:latin typeface="Sakkal Majalla" panose="02000000000000000000" pitchFamily="2" charset="-78"/>
                          <a:cs typeface="Sakkal Majalla" panose="02000000000000000000" pitchFamily="2" charset="-78"/>
                        </a:rPr>
                        <a:t>Distant healthcare facility</a:t>
                      </a:r>
                      <a:r>
                        <a:rPr lang="ar-EG" sz="1600" dirty="0">
                          <a:effectLst/>
                          <a:latin typeface="Sakkal Majalla" panose="02000000000000000000" pitchFamily="2" charset="-78"/>
                          <a:cs typeface="Sakkal Majalla" panose="02000000000000000000" pitchFamily="2" charset="-78"/>
                        </a:rPr>
                        <a:t> البعد عن الوحدة الصحية  </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0"/>
                        </a:spcAft>
                      </a:pPr>
                      <a:r>
                        <a:rPr lang="en-US" sz="1600" b="1" dirty="0">
                          <a:solidFill>
                            <a:srgbClr val="FF0000"/>
                          </a:solidFill>
                          <a:effectLst/>
                          <a:latin typeface="Sakkal Majalla" panose="02000000000000000000" pitchFamily="2" charset="-78"/>
                          <a:cs typeface="Sakkal Majalla" panose="02000000000000000000" pitchFamily="2" charset="-78"/>
                        </a:rPr>
                        <a:t>10.8</a:t>
                      </a:r>
                      <a:endParaRPr lang="en-US" sz="16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0"/>
                        </a:spcAft>
                      </a:pPr>
                      <a:r>
                        <a:rPr lang="en-US" sz="1600" dirty="0">
                          <a:effectLst/>
                          <a:latin typeface="Sakkal Majalla" panose="02000000000000000000" pitchFamily="2" charset="-78"/>
                          <a:cs typeface="Sakkal Majalla" panose="02000000000000000000" pitchFamily="2" charset="-78"/>
                        </a:rPr>
                        <a:t>8.6</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0"/>
                        </a:spcAft>
                      </a:pPr>
                      <a:r>
                        <a:rPr lang="en-US" sz="1600" b="1" dirty="0">
                          <a:solidFill>
                            <a:srgbClr val="FF0000"/>
                          </a:solidFill>
                          <a:effectLst/>
                          <a:latin typeface="Sakkal Majalla" panose="02000000000000000000" pitchFamily="2" charset="-78"/>
                          <a:cs typeface="Sakkal Majalla" panose="02000000000000000000" pitchFamily="2" charset="-78"/>
                        </a:rPr>
                        <a:t>24.6</a:t>
                      </a:r>
                      <a:endParaRPr lang="en-US" sz="1600" b="1"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0"/>
                        </a:spcAft>
                      </a:pPr>
                      <a:r>
                        <a:rPr lang="en-US" sz="1600" dirty="0">
                          <a:effectLst/>
                          <a:latin typeface="Sakkal Majalla" panose="02000000000000000000" pitchFamily="2" charset="-78"/>
                          <a:cs typeface="Sakkal Majalla" panose="02000000000000000000" pitchFamily="2" charset="-78"/>
                        </a:rPr>
                        <a:t> </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0"/>
                        </a:spcAft>
                      </a:pPr>
                      <a:r>
                        <a:rPr lang="en-US" sz="1600" dirty="0">
                          <a:effectLst/>
                          <a:latin typeface="Sakkal Majalla" panose="02000000000000000000" pitchFamily="2" charset="-78"/>
                          <a:cs typeface="Sakkal Majalla" panose="02000000000000000000" pitchFamily="2" charset="-78"/>
                        </a:rPr>
                        <a:t> </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extLst>
                  <a:ext uri="{0D108BD9-81ED-4DB2-BD59-A6C34878D82A}">
                    <a16:rowId xmlns:a16="http://schemas.microsoft.com/office/drawing/2014/main" val="804077057"/>
                  </a:ext>
                </a:extLst>
              </a:tr>
              <a:tr h="292608">
                <a:tc>
                  <a:txBody>
                    <a:bodyPr/>
                    <a:lstStyle/>
                    <a:p>
                      <a:pPr>
                        <a:lnSpc>
                          <a:spcPct val="115000"/>
                        </a:lnSpc>
                        <a:spcAft>
                          <a:spcPts val="0"/>
                        </a:spcAft>
                      </a:pPr>
                      <a:r>
                        <a:rPr lang="en-US" sz="1600" dirty="0">
                          <a:effectLst/>
                          <a:latin typeface="Sakkal Majalla" panose="02000000000000000000" pitchFamily="2" charset="-78"/>
                          <a:cs typeface="Sakkal Majalla" panose="02000000000000000000" pitchFamily="2" charset="-78"/>
                        </a:rPr>
                        <a:t>Unavailable provider</a:t>
                      </a:r>
                      <a:r>
                        <a:rPr lang="ar-EG" sz="1600" dirty="0">
                          <a:effectLst/>
                          <a:latin typeface="Sakkal Majalla" panose="02000000000000000000" pitchFamily="2" charset="-78"/>
                          <a:cs typeface="Sakkal Majalla" panose="02000000000000000000" pitchFamily="2" charset="-78"/>
                        </a:rPr>
                        <a:t> عدم وجود مقدم خدمة صحية </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0"/>
                        </a:spcAft>
                      </a:pPr>
                      <a:r>
                        <a:rPr lang="en-US" sz="1600" dirty="0">
                          <a:effectLst/>
                          <a:latin typeface="Sakkal Majalla" panose="02000000000000000000" pitchFamily="2" charset="-78"/>
                          <a:cs typeface="Sakkal Majalla" panose="02000000000000000000" pitchFamily="2" charset="-78"/>
                        </a:rPr>
                        <a:t>4.2</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0"/>
                        </a:spcAft>
                      </a:pPr>
                      <a:r>
                        <a:rPr lang="en-US" sz="1600" dirty="0">
                          <a:effectLst/>
                          <a:latin typeface="Sakkal Majalla" panose="02000000000000000000" pitchFamily="2" charset="-78"/>
                          <a:cs typeface="Sakkal Majalla" panose="02000000000000000000" pitchFamily="2" charset="-78"/>
                        </a:rPr>
                        <a:t> </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0"/>
                        </a:spcAft>
                      </a:pPr>
                      <a:r>
                        <a:rPr lang="en-US" sz="1600" dirty="0">
                          <a:effectLst/>
                          <a:latin typeface="Sakkal Majalla" panose="02000000000000000000" pitchFamily="2" charset="-78"/>
                          <a:cs typeface="Sakkal Majalla" panose="02000000000000000000" pitchFamily="2" charset="-78"/>
                        </a:rPr>
                        <a:t> </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0"/>
                        </a:spcAft>
                      </a:pPr>
                      <a:r>
                        <a:rPr lang="en-US" sz="1600" dirty="0">
                          <a:effectLst/>
                          <a:latin typeface="Sakkal Majalla" panose="02000000000000000000" pitchFamily="2" charset="-78"/>
                          <a:cs typeface="Sakkal Majalla" panose="02000000000000000000" pitchFamily="2" charset="-78"/>
                        </a:rPr>
                        <a:t> </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tc>
                  <a:txBody>
                    <a:bodyPr/>
                    <a:lstStyle/>
                    <a:p>
                      <a:pPr algn="ctr">
                        <a:lnSpc>
                          <a:spcPct val="115000"/>
                        </a:lnSpc>
                        <a:spcAft>
                          <a:spcPts val="0"/>
                        </a:spcAft>
                      </a:pPr>
                      <a:r>
                        <a:rPr lang="en-US" sz="1600" dirty="0">
                          <a:effectLst/>
                          <a:latin typeface="Sakkal Majalla" panose="02000000000000000000" pitchFamily="2" charset="-78"/>
                          <a:cs typeface="Sakkal Majalla" panose="02000000000000000000" pitchFamily="2" charset="-78"/>
                        </a:rPr>
                        <a:t> </a:t>
                      </a:r>
                      <a:endParaRPr lang="en-US" sz="1600" b="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175" marR="59175" marT="0" marB="0" anchor="ctr"/>
                </a:tc>
                <a:extLst>
                  <a:ext uri="{0D108BD9-81ED-4DB2-BD59-A6C34878D82A}">
                    <a16:rowId xmlns:a16="http://schemas.microsoft.com/office/drawing/2014/main" val="1768492926"/>
                  </a:ext>
                </a:extLst>
              </a:tr>
            </a:tbl>
          </a:graphicData>
        </a:graphic>
      </p:graphicFrame>
      <p:sp>
        <p:nvSpPr>
          <p:cNvPr id="4" name="Rectangle 1"/>
          <p:cNvSpPr>
            <a:spLocks noChangeArrowheads="1"/>
          </p:cNvSpPr>
          <p:nvPr/>
        </p:nvSpPr>
        <p:spPr bwMode="auto">
          <a:xfrm>
            <a:off x="1776000" y="391950"/>
            <a:ext cx="864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lang="ar-EG" altLang="en-US" sz="1600" b="1" baseline="0" dirty="0">
                <a:latin typeface="Sakkal Majalla" panose="02000000000000000000" pitchFamily="2" charset="-78"/>
                <a:cs typeface="Sakkal Majalla" panose="02000000000000000000" pitchFamily="2" charset="-78"/>
              </a:rPr>
              <a:t>مؤشر</a:t>
            </a:r>
            <a:r>
              <a:rPr lang="ar-EG" altLang="en-US" sz="1600" b="1" dirty="0">
                <a:latin typeface="Sakkal Majalla" panose="02000000000000000000" pitchFamily="2" charset="-78"/>
                <a:cs typeface="Sakkal Majalla" panose="02000000000000000000" pitchFamily="2" charset="-78"/>
              </a:rPr>
              <a:t> التفاوتات </a:t>
            </a:r>
            <a:r>
              <a:rPr lang="en-US" altLang="en-US" sz="1600" b="1" dirty="0">
                <a:latin typeface="Sakkal Majalla" panose="02000000000000000000" pitchFamily="2" charset="-78"/>
                <a:cs typeface="Sakkal Majalla" panose="02000000000000000000" pitchFamily="2" charset="-78"/>
              </a:rPr>
              <a:t>(Concentration Index) </a:t>
            </a:r>
            <a:r>
              <a:rPr lang="ar-EG" altLang="en-US" sz="1600" b="1" dirty="0">
                <a:latin typeface="Sakkal Majalla" panose="02000000000000000000" pitchFamily="2" charset="-78"/>
                <a:cs typeface="Sakkal Majalla" panose="02000000000000000000" pitchFamily="2" charset="-78"/>
              </a:rPr>
              <a:t>حسب توزيع الثروة</a:t>
            </a:r>
            <a:endParaRPr lang="en-US" altLang="en-US" sz="1600" b="1" dirty="0">
              <a:latin typeface="Sakkal Majalla" panose="02000000000000000000" pitchFamily="2" charset="-78"/>
              <a:cs typeface="Sakkal Majalla" panose="02000000000000000000"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lang="en-US" altLang="en-US" sz="1600" b="1" dirty="0">
                <a:latin typeface="Sakkal Majalla" panose="02000000000000000000" pitchFamily="2" charset="-78"/>
                <a:cs typeface="Sakkal Majalla" panose="02000000000000000000" pitchFamily="2" charset="-78"/>
              </a:rPr>
              <a:t>Concentration Index by Wealth</a:t>
            </a:r>
            <a:endParaRPr kumimoji="0" lang="en-US" altLang="en-US" sz="1600" b="0" i="0" u="none" strike="noStrike" cap="none" normalizeH="0" baseline="0" dirty="0">
              <a:ln>
                <a:noFill/>
              </a:ln>
              <a:solidFill>
                <a:schemeClr val="tx1"/>
              </a:solidFill>
              <a:effectLst/>
              <a:latin typeface="Sakkal Majalla" panose="02000000000000000000" pitchFamily="2" charset="-78"/>
              <a:cs typeface="Sakkal Majalla" panose="02000000000000000000" pitchFamily="2" charset="-78"/>
            </a:endParaRPr>
          </a:p>
        </p:txBody>
      </p:sp>
      <p:graphicFrame>
        <p:nvGraphicFramePr>
          <p:cNvPr id="5" name="Chart 4"/>
          <p:cNvGraphicFramePr/>
          <p:nvPr>
            <p:extLst/>
          </p:nvPr>
        </p:nvGraphicFramePr>
        <p:xfrm>
          <a:off x="2289627" y="4250077"/>
          <a:ext cx="3240000" cy="2326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nvPr>
        </p:nvGraphicFramePr>
        <p:xfrm>
          <a:off x="6891687" y="4247170"/>
          <a:ext cx="3224677" cy="23328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e 6"/>
          <p:cNvGraphicFramePr>
            <a:graphicFrameLocks noGrp="1"/>
          </p:cNvGraphicFramePr>
          <p:nvPr>
            <p:extLst/>
          </p:nvPr>
        </p:nvGraphicFramePr>
        <p:xfrm>
          <a:off x="1524000" y="3599687"/>
          <a:ext cx="9144000" cy="57912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779491184"/>
                    </a:ext>
                  </a:extLst>
                </a:gridCol>
              </a:tblGrid>
              <a:tr h="498521">
                <a:tc>
                  <a:txBody>
                    <a:bodyPr/>
                    <a:lstStyle/>
                    <a:p>
                      <a:pPr algn="ctr" rtl="1"/>
                      <a:r>
                        <a:rPr lang="ar-EG" sz="1600" dirty="0">
                          <a:solidFill>
                            <a:schemeClr val="tx1"/>
                          </a:solidFill>
                          <a:latin typeface="Sakkal Majalla" panose="02000000000000000000" pitchFamily="2" charset="-78"/>
                          <a:cs typeface="Sakkal Majalla" panose="02000000000000000000" pitchFamily="2" charset="-78"/>
                        </a:rPr>
                        <a:t>مستوى</a:t>
                      </a:r>
                      <a:r>
                        <a:rPr lang="ar-EG" sz="1600" baseline="0" dirty="0">
                          <a:solidFill>
                            <a:schemeClr val="tx1"/>
                          </a:solidFill>
                          <a:latin typeface="Sakkal Majalla" panose="02000000000000000000" pitchFamily="2" charset="-78"/>
                          <a:cs typeface="Sakkal Majalla" panose="02000000000000000000" pitchFamily="2" charset="-78"/>
                        </a:rPr>
                        <a:t> و</a:t>
                      </a:r>
                      <a:r>
                        <a:rPr lang="ar-EG" sz="1600" dirty="0">
                          <a:solidFill>
                            <a:schemeClr val="tx1"/>
                          </a:solidFill>
                          <a:latin typeface="Sakkal Majalla" panose="02000000000000000000" pitchFamily="2" charset="-78"/>
                          <a:cs typeface="Sakkal Majalla" panose="02000000000000000000" pitchFamily="2" charset="-78"/>
                        </a:rPr>
                        <a:t>مؤشر عدم المساواة الجغرافية الاردن </a:t>
                      </a:r>
                      <a:endParaRPr lang="en-US" sz="1600" dirty="0">
                        <a:solidFill>
                          <a:schemeClr val="tx1"/>
                        </a:solidFill>
                        <a:latin typeface="Sakkal Majalla" panose="02000000000000000000" pitchFamily="2" charset="-78"/>
                        <a:cs typeface="Sakkal Majalla" panose="020000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Sakkal Majalla" panose="02000000000000000000" pitchFamily="2" charset="-78"/>
                          <a:cs typeface="Sakkal Majalla" panose="02000000000000000000" pitchFamily="2" charset="-78"/>
                        </a:rPr>
                        <a:t>Level</a:t>
                      </a:r>
                      <a:r>
                        <a:rPr lang="en-US" sz="1600" baseline="0" dirty="0">
                          <a:solidFill>
                            <a:schemeClr val="tx1"/>
                          </a:solidFill>
                          <a:latin typeface="Sakkal Majalla" panose="02000000000000000000" pitchFamily="2" charset="-78"/>
                          <a:cs typeface="Sakkal Majalla" panose="02000000000000000000" pitchFamily="2" charset="-78"/>
                        </a:rPr>
                        <a:t> and Index of Geographic Inequalities</a:t>
                      </a:r>
                      <a:endParaRPr lang="en-US" sz="1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1106456"/>
                  </a:ext>
                </a:extLst>
              </a:tr>
            </a:tbl>
          </a:graphicData>
        </a:graphic>
      </p:graphicFrame>
      <p:graphicFrame>
        <p:nvGraphicFramePr>
          <p:cNvPr id="8" name="Table 7"/>
          <p:cNvGraphicFramePr>
            <a:graphicFrameLocks noGrp="1"/>
          </p:cNvGraphicFramePr>
          <p:nvPr>
            <p:extLst/>
          </p:nvPr>
        </p:nvGraphicFramePr>
        <p:xfrm>
          <a:off x="152400" y="48128"/>
          <a:ext cx="11887200" cy="579120"/>
        </p:xfrm>
        <a:graphic>
          <a:graphicData uri="http://schemas.openxmlformats.org/drawingml/2006/table">
            <a:tbl>
              <a:tblPr firstRow="1" bandRow="1">
                <a:tableStyleId>{5C22544A-7EE6-4342-B048-85BDC9FD1C3A}</a:tableStyleId>
              </a:tblPr>
              <a:tblGrid>
                <a:gridCol w="6264394">
                  <a:extLst>
                    <a:ext uri="{9D8B030D-6E8A-4147-A177-3AD203B41FA5}">
                      <a16:colId xmlns:a16="http://schemas.microsoft.com/office/drawing/2014/main" val="779491184"/>
                    </a:ext>
                  </a:extLst>
                </a:gridCol>
                <a:gridCol w="5622806">
                  <a:extLst>
                    <a:ext uri="{9D8B030D-6E8A-4147-A177-3AD203B41FA5}">
                      <a16:colId xmlns:a16="http://schemas.microsoft.com/office/drawing/2014/main" val="1749070842"/>
                    </a:ext>
                  </a:extLst>
                </a:gridCol>
              </a:tblGrid>
              <a:tr h="382836">
                <a:tc>
                  <a:txBody>
                    <a:bodyPr/>
                    <a:lstStyle/>
                    <a:p>
                      <a:r>
                        <a:rPr lang="en-US" sz="1600" dirty="0">
                          <a:solidFill>
                            <a:schemeClr val="tx1"/>
                          </a:solidFill>
                          <a:latin typeface="Sakkal Majalla" panose="02000000000000000000" pitchFamily="2" charset="-78"/>
                          <a:cs typeface="Sakkal Majalla" panose="02000000000000000000" pitchFamily="2" charset="-78"/>
                        </a:rPr>
                        <a:t>Unfairness of Health system: Not Responsive to Wealth</a:t>
                      </a:r>
                      <a:r>
                        <a:rPr lang="en-US" sz="1600" baseline="0" dirty="0">
                          <a:solidFill>
                            <a:schemeClr val="tx1"/>
                          </a:solidFill>
                          <a:latin typeface="Sakkal Majalla" panose="02000000000000000000" pitchFamily="2" charset="-78"/>
                          <a:cs typeface="Sakkal Majalla" panose="02000000000000000000" pitchFamily="2" charset="-78"/>
                        </a:rPr>
                        <a:t> Inequalities</a:t>
                      </a:r>
                      <a:endParaRPr lang="en-US" sz="1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altLang="en-US" sz="1600" b="1" i="0" u="none" strike="noStrike" cap="none" normalizeH="0" baseline="0" dirty="0">
                          <a:ln>
                            <a:noFill/>
                          </a:ln>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عدم الإنصاف</a:t>
                      </a:r>
                      <a:r>
                        <a:rPr kumimoji="0" lang="ar-EG" altLang="en-US" sz="1600" b="1" i="0" u="none" strike="noStrike" cap="none" normalizeH="0" dirty="0">
                          <a:ln>
                            <a:noFill/>
                          </a:ln>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 في النظام </a:t>
                      </a:r>
                      <a:r>
                        <a:rPr kumimoji="0" lang="ar-EG" altLang="en-US" sz="1600" b="1" i="0" u="none" strike="noStrike" cap="none" normalizeH="0" dirty="0" err="1">
                          <a:ln>
                            <a:noFill/>
                          </a:ln>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الصحى</a:t>
                      </a:r>
                      <a:r>
                        <a:rPr kumimoji="0" lang="ar-EG" altLang="en-US" sz="1600" b="1" i="0" u="none" strike="noStrike" cap="none" normalizeH="0" dirty="0">
                          <a:ln>
                            <a:noFill/>
                          </a:ln>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 عدم استجابته للتفاوتات في الثروة</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1106456"/>
                  </a:ext>
                </a:extLst>
              </a:tr>
            </a:tbl>
          </a:graphicData>
        </a:graphic>
      </p:graphicFrame>
    </p:spTree>
    <p:extLst>
      <p:ext uri="{BB962C8B-B14F-4D97-AF65-F5344CB8AC3E}">
        <p14:creationId xmlns:p14="http://schemas.microsoft.com/office/powerpoint/2010/main" val="3437970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849313"/>
          </a:xfrm>
        </p:spPr>
        <p:txBody>
          <a:bodyPr/>
          <a:lstStyle/>
          <a:p>
            <a:r>
              <a:rPr lang="en-US" sz="3600" b="1" dirty="0">
                <a:latin typeface="Arial" panose="020B0604020202020204" pitchFamily="34" charset="0"/>
                <a:cs typeface="Arial" panose="020B0604020202020204" pitchFamily="34" charset="0"/>
              </a:rPr>
              <a:t>III. POLICIES AND RECOMMENDATIONS</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838200" y="1468437"/>
            <a:ext cx="10515600" cy="4351338"/>
          </a:xfrm>
        </p:spPr>
        <p:txBody>
          <a:bodyPr>
            <a:normAutofit fontScale="85000" lnSpcReduction="20000"/>
          </a:bodyPr>
          <a:lstStyle/>
          <a:p>
            <a:pPr marL="0" indent="0">
              <a:buNone/>
            </a:pPr>
            <a:r>
              <a:rPr lang="en-US" b="1" u="sng" dirty="0">
                <a:latin typeface="Arial" panose="020B0604020202020204" pitchFamily="34" charset="0"/>
                <a:cs typeface="Arial" panose="020B0604020202020204" pitchFamily="34" charset="0"/>
              </a:rPr>
              <a:t>Call to address inequities in the distribution of reproductive health</a:t>
            </a:r>
          </a:p>
          <a:p>
            <a:pPr marL="0" indent="0" algn="ctr">
              <a:buNone/>
            </a:pPr>
            <a:r>
              <a:rPr lang="en-US" b="1" u="sng" dirty="0">
                <a:latin typeface="Arial" panose="020B0604020202020204" pitchFamily="34" charset="0"/>
                <a:cs typeface="Arial" panose="020B0604020202020204" pitchFamily="34" charset="0"/>
              </a:rPr>
              <a:t>Requirement</a:t>
            </a:r>
            <a:r>
              <a:rPr lang="en-US" b="1" dirty="0">
                <a:latin typeface="Arial" panose="020B0604020202020204" pitchFamily="34" charset="0"/>
                <a:cs typeface="Arial" panose="020B0604020202020204" pitchFamily="34" charset="0"/>
              </a:rPr>
              <a:t>s</a:t>
            </a:r>
          </a:p>
          <a:p>
            <a:pPr marL="0" indent="0" algn="ctr">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Put reproductive health inequalities at the forefront as a measure of justice and social success</a:t>
            </a:r>
          </a:p>
          <a:p>
            <a:r>
              <a:rPr lang="en-US" dirty="0">
                <a:latin typeface="Arial" panose="020B0604020202020204" pitchFamily="34" charset="0"/>
                <a:cs typeface="Arial" panose="020B0604020202020204" pitchFamily="34" charset="0"/>
              </a:rPr>
              <a:t>Adopting a reform movement of social policies</a:t>
            </a:r>
          </a:p>
          <a:p>
            <a:pPr marL="0" indent="0" algn="ctr">
              <a:buNone/>
            </a:pPr>
            <a:r>
              <a:rPr lang="en-US" b="1" dirty="0">
                <a:latin typeface="Arial" panose="020B0604020202020204" pitchFamily="34" charset="0"/>
                <a:cs typeface="Arial" panose="020B0604020202020204" pitchFamily="34" charset="0"/>
              </a:rPr>
              <a:t>Rationale for action</a:t>
            </a:r>
          </a:p>
          <a:p>
            <a:r>
              <a:rPr lang="en-US" dirty="0">
                <a:latin typeface="Arial" panose="020B0604020202020204" pitchFamily="34" charset="0"/>
                <a:cs typeface="Arial" panose="020B0604020202020204" pitchFamily="34" charset="0"/>
              </a:rPr>
              <a:t>Positive opportunities for success of the current development efforts in the Arab world and development commitments (ICPD, SDGs) and progress in some health aspects - despite the political challenges and risks of terrorism and extremism - and recognizing the importance of women’s health and the need not to exclude anyone.</a:t>
            </a:r>
          </a:p>
          <a:p>
            <a:pPr marL="231775" indent="0">
              <a:buNone/>
            </a:pPr>
            <a:r>
              <a:rPr lang="en-US" b="1" dirty="0">
                <a:latin typeface="Arial" panose="020B0604020202020204" pitchFamily="34" charset="0"/>
                <a:cs typeface="Arial" panose="020B0604020202020204" pitchFamily="34" charset="0"/>
              </a:rPr>
              <a:t>(SRH + L</a:t>
            </a:r>
            <a:r>
              <a:rPr lang="en-US" b="1" cap="all" dirty="0">
                <a:latin typeface="Arial" panose="020B0604020202020204" pitchFamily="34" charset="0"/>
                <a:cs typeface="Arial" panose="020B0604020202020204" pitchFamily="34" charset="0"/>
              </a:rPr>
              <a:t>eaving</a:t>
            </a:r>
            <a:r>
              <a:rPr lang="en-US" b="1" dirty="0">
                <a:latin typeface="Arial" panose="020B0604020202020204" pitchFamily="34" charset="0"/>
                <a:cs typeface="Arial" panose="020B0604020202020204" pitchFamily="34" charset="0"/>
              </a:rPr>
              <a:t> NO ONE BEHIND)</a:t>
            </a:r>
            <a:endParaRPr lang="ar-EG"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3628F58-FBFE-43E1-9632-83A30ED9687C}" type="slidenum">
              <a:rPr lang="en-US" smtClean="0">
                <a:latin typeface="Arial" panose="020B0604020202020204" pitchFamily="34" charset="0"/>
                <a:cs typeface="Arial" panose="020B0604020202020204" pitchFamily="34" charset="0"/>
              </a:rPr>
              <a:t>9</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303390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E1DDBAB382AE4CAECF5AC419C9ACDD" ma:contentTypeVersion="0" ma:contentTypeDescription="Create a new document." ma:contentTypeScope="" ma:versionID="ae39f984404734e4c519e7b82838c225">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31BF3F-FC08-4F1B-972B-91FEC173333B}">
  <ds:schemaRefs>
    <ds:schemaRef ds:uri="http://schemas.microsoft.com/sharepoint/v3/contenttype/forms"/>
  </ds:schemaRefs>
</ds:datastoreItem>
</file>

<file path=customXml/itemProps2.xml><?xml version="1.0" encoding="utf-8"?>
<ds:datastoreItem xmlns:ds="http://schemas.openxmlformats.org/officeDocument/2006/customXml" ds:itemID="{7FDAF222-ED6E-401D-83FB-497902C057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0BA4A9E-B95D-43FB-9623-9593409B4A0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500</TotalTime>
  <Words>1797</Words>
  <Application>Microsoft Macintosh PowerPoint</Application>
  <PresentationFormat>Widescreen</PresentationFormat>
  <Paragraphs>379</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맑은 고딕</vt:lpstr>
      <vt:lpstr>Arial</vt:lpstr>
      <vt:lpstr>Calibri</vt:lpstr>
      <vt:lpstr>Calibri Light</vt:lpstr>
      <vt:lpstr>Sakkal Majalla</vt:lpstr>
      <vt:lpstr>Times New Roman</vt:lpstr>
      <vt:lpstr>1_Office Theme</vt:lpstr>
      <vt:lpstr>PowerPoint Presentation</vt:lpstr>
      <vt:lpstr>I. NEW Conceptualization OF SOCIAL DETERMINANTS OF WOMEN'S HEALTH</vt:lpstr>
      <vt:lpstr>II. STUDY RESULTS</vt:lpstr>
      <vt:lpstr>II. STUDY RESULTS</vt:lpstr>
      <vt:lpstr>II. STUDY RESULTS</vt:lpstr>
      <vt:lpstr>PowerPoint Presentation</vt:lpstr>
      <vt:lpstr>PowerPoint Presentation</vt:lpstr>
      <vt:lpstr>PowerPoint Presentation</vt:lpstr>
      <vt:lpstr>III. POLICIES AND RECOMMENDATIONS </vt:lpstr>
      <vt:lpstr>Rational for Action (continued)</vt:lpstr>
      <vt:lpstr>III. POLICIES AND RECOMMENDAT</vt:lpstr>
      <vt:lpstr>III. POLICIES AND RECOMMENDAT</vt:lpstr>
      <vt:lpstr>REFERENCES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مفاهيم مغلوطة عن القيادات والإدارة</dc:title>
  <dc:creator>Sameh Saleh</dc:creator>
  <cp:lastModifiedBy>maryamabouzeid</cp:lastModifiedBy>
  <cp:revision>93</cp:revision>
  <cp:lastPrinted>2019-09-08T13:42:30Z</cp:lastPrinted>
  <dcterms:created xsi:type="dcterms:W3CDTF">2019-07-11T16:04:15Z</dcterms:created>
  <dcterms:modified xsi:type="dcterms:W3CDTF">2023-10-12T19:09:12Z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0x01010026E1DDBAB382AE4CAECF5AC419C9ACDD</vt:lpwstr>
  </property>
</Properties>
</file>