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7.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57" r:id="rId3"/>
    <p:sldId id="266" r:id="rId4"/>
    <p:sldId id="258" r:id="rId5"/>
    <p:sldId id="267" r:id="rId6"/>
    <p:sldId id="268" r:id="rId7"/>
    <p:sldId id="262" r:id="rId8"/>
    <p:sldId id="269" r:id="rId9"/>
    <p:sldId id="263" r:id="rId10"/>
    <p:sldId id="264" r:id="rId11"/>
    <p:sldId id="265" r:id="rId12"/>
    <p:sldId id="270" r:id="rId13"/>
    <p:sldId id="271" r:id="rId14"/>
    <p:sldId id="272" r:id="rId15"/>
    <p:sldId id="273" r:id="rId16"/>
    <p:sldId id="274" r:id="rId17"/>
    <p:sldId id="27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06"/>
    <p:restoredTop sz="94609"/>
  </p:normalViewPr>
  <p:slideViewPr>
    <p:cSldViewPr snapToGrid="0" snapToObjects="1">
      <p:cViewPr>
        <p:scale>
          <a:sx n="85" d="100"/>
          <a:sy n="85" d="100"/>
        </p:scale>
        <p:origin x="-32" y="3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3EBECE-C4DE-8740-92FD-234792798E14}" type="datetimeFigureOut">
              <a:rPr lang="en-US" smtClean="0"/>
              <a:t>10/12/23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8244B2-D10D-AA4E-B6AC-981A671BF52F}" type="slidenum">
              <a:rPr lang="en-US" smtClean="0"/>
              <a:t>‹#›</a:t>
            </a:fld>
            <a:endParaRPr lang="en-US"/>
          </a:p>
        </p:txBody>
      </p:sp>
    </p:spTree>
    <p:extLst>
      <p:ext uri="{BB962C8B-B14F-4D97-AF65-F5344CB8AC3E}">
        <p14:creationId xmlns:p14="http://schemas.microsoft.com/office/powerpoint/2010/main" val="3888589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F7A04-A416-7644-89D3-0D74E80B0C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6621DEF-1990-9143-9307-E7EDA49606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718FDF9-8D91-034E-829D-32C27DF87286}"/>
              </a:ext>
            </a:extLst>
          </p:cNvPr>
          <p:cNvSpPr>
            <a:spLocks noGrp="1"/>
          </p:cNvSpPr>
          <p:nvPr>
            <p:ph type="dt" sz="half" idx="10"/>
          </p:nvPr>
        </p:nvSpPr>
        <p:spPr/>
        <p:txBody>
          <a:bodyPr/>
          <a:lstStyle/>
          <a:p>
            <a:fld id="{1EC86B26-1449-1A4C-A418-6FD4643FDE34}" type="datetime1">
              <a:rPr lang="en-US" smtClean="0"/>
              <a:t>10/12/23</a:t>
            </a:fld>
            <a:endParaRPr lang="en-US"/>
          </a:p>
        </p:txBody>
      </p:sp>
      <p:sp>
        <p:nvSpPr>
          <p:cNvPr id="5" name="Footer Placeholder 4">
            <a:extLst>
              <a:ext uri="{FF2B5EF4-FFF2-40B4-BE49-F238E27FC236}">
                <a16:creationId xmlns:a16="http://schemas.microsoft.com/office/drawing/2014/main" id="{3F055A19-78F6-D44D-9D36-47BAAFAFFC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CDD3DC-78AC-E247-B420-E2E402D7C771}"/>
              </a:ext>
            </a:extLst>
          </p:cNvPr>
          <p:cNvSpPr>
            <a:spLocks noGrp="1"/>
          </p:cNvSpPr>
          <p:nvPr>
            <p:ph type="sldNum" sz="quarter" idx="12"/>
          </p:nvPr>
        </p:nvSpPr>
        <p:spPr/>
        <p:txBody>
          <a:bodyPr/>
          <a:lstStyle/>
          <a:p>
            <a:fld id="{08FFAAEE-3577-0040-820D-607E3F3AF624}" type="slidenum">
              <a:rPr lang="en-US" smtClean="0"/>
              <a:t>‹#›</a:t>
            </a:fld>
            <a:endParaRPr lang="en-US"/>
          </a:p>
        </p:txBody>
      </p:sp>
    </p:spTree>
    <p:extLst>
      <p:ext uri="{BB962C8B-B14F-4D97-AF65-F5344CB8AC3E}">
        <p14:creationId xmlns:p14="http://schemas.microsoft.com/office/powerpoint/2010/main" val="2218479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CE4E2-78F2-F942-8062-3AEA11E455A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A785F2D-63A1-CD4E-BBB9-248A740F8D9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F3F6DF-EC92-B747-AA53-3BCC609DB97E}"/>
              </a:ext>
            </a:extLst>
          </p:cNvPr>
          <p:cNvSpPr>
            <a:spLocks noGrp="1"/>
          </p:cNvSpPr>
          <p:nvPr>
            <p:ph type="dt" sz="half" idx="10"/>
          </p:nvPr>
        </p:nvSpPr>
        <p:spPr/>
        <p:txBody>
          <a:bodyPr/>
          <a:lstStyle/>
          <a:p>
            <a:fld id="{1560F98A-F486-9C49-826D-B848AABB46FF}" type="datetime1">
              <a:rPr lang="en-US" smtClean="0"/>
              <a:t>10/12/23</a:t>
            </a:fld>
            <a:endParaRPr lang="en-US"/>
          </a:p>
        </p:txBody>
      </p:sp>
      <p:sp>
        <p:nvSpPr>
          <p:cNvPr id="5" name="Footer Placeholder 4">
            <a:extLst>
              <a:ext uri="{FF2B5EF4-FFF2-40B4-BE49-F238E27FC236}">
                <a16:creationId xmlns:a16="http://schemas.microsoft.com/office/drawing/2014/main" id="{7309D474-2106-BA4F-B50F-8C0F623B79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64EF96-2F83-5F40-87D9-95913E35C7CB}"/>
              </a:ext>
            </a:extLst>
          </p:cNvPr>
          <p:cNvSpPr>
            <a:spLocks noGrp="1"/>
          </p:cNvSpPr>
          <p:nvPr>
            <p:ph type="sldNum" sz="quarter" idx="12"/>
          </p:nvPr>
        </p:nvSpPr>
        <p:spPr/>
        <p:txBody>
          <a:bodyPr/>
          <a:lstStyle/>
          <a:p>
            <a:fld id="{08FFAAEE-3577-0040-820D-607E3F3AF624}" type="slidenum">
              <a:rPr lang="en-US" smtClean="0"/>
              <a:t>‹#›</a:t>
            </a:fld>
            <a:endParaRPr lang="en-US"/>
          </a:p>
        </p:txBody>
      </p:sp>
    </p:spTree>
    <p:extLst>
      <p:ext uri="{BB962C8B-B14F-4D97-AF65-F5344CB8AC3E}">
        <p14:creationId xmlns:p14="http://schemas.microsoft.com/office/powerpoint/2010/main" val="2948600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9B392A-250A-5F48-B788-20A925CEB10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763D3CC-CBC1-574A-A90D-511864072F2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865B0A-BFF7-274E-A8BE-2A46FA6018E5}"/>
              </a:ext>
            </a:extLst>
          </p:cNvPr>
          <p:cNvSpPr>
            <a:spLocks noGrp="1"/>
          </p:cNvSpPr>
          <p:nvPr>
            <p:ph type="dt" sz="half" idx="10"/>
          </p:nvPr>
        </p:nvSpPr>
        <p:spPr/>
        <p:txBody>
          <a:bodyPr/>
          <a:lstStyle/>
          <a:p>
            <a:fld id="{896A7BEB-A776-3C49-8073-485690017BF2}" type="datetime1">
              <a:rPr lang="en-US" smtClean="0"/>
              <a:t>10/12/23</a:t>
            </a:fld>
            <a:endParaRPr lang="en-US"/>
          </a:p>
        </p:txBody>
      </p:sp>
      <p:sp>
        <p:nvSpPr>
          <p:cNvPr id="5" name="Footer Placeholder 4">
            <a:extLst>
              <a:ext uri="{FF2B5EF4-FFF2-40B4-BE49-F238E27FC236}">
                <a16:creationId xmlns:a16="http://schemas.microsoft.com/office/drawing/2014/main" id="{B7DDDD51-296C-514F-9FEC-9C454D950D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149501-F94D-BF40-B63C-BD4663C00734}"/>
              </a:ext>
            </a:extLst>
          </p:cNvPr>
          <p:cNvSpPr>
            <a:spLocks noGrp="1"/>
          </p:cNvSpPr>
          <p:nvPr>
            <p:ph type="sldNum" sz="quarter" idx="12"/>
          </p:nvPr>
        </p:nvSpPr>
        <p:spPr/>
        <p:txBody>
          <a:bodyPr/>
          <a:lstStyle/>
          <a:p>
            <a:fld id="{08FFAAEE-3577-0040-820D-607E3F3AF624}" type="slidenum">
              <a:rPr lang="en-US" smtClean="0"/>
              <a:t>‹#›</a:t>
            </a:fld>
            <a:endParaRPr lang="en-US"/>
          </a:p>
        </p:txBody>
      </p:sp>
    </p:spTree>
    <p:extLst>
      <p:ext uri="{BB962C8B-B14F-4D97-AF65-F5344CB8AC3E}">
        <p14:creationId xmlns:p14="http://schemas.microsoft.com/office/powerpoint/2010/main" val="1804326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676CA-D0E6-A24D-AF88-2FA67C351A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D267A6-2544-CD44-B5E8-A83EE02D928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C29600-B8C6-C342-BDD9-9A140A9DD423}"/>
              </a:ext>
            </a:extLst>
          </p:cNvPr>
          <p:cNvSpPr>
            <a:spLocks noGrp="1"/>
          </p:cNvSpPr>
          <p:nvPr>
            <p:ph type="dt" sz="half" idx="10"/>
          </p:nvPr>
        </p:nvSpPr>
        <p:spPr/>
        <p:txBody>
          <a:bodyPr/>
          <a:lstStyle/>
          <a:p>
            <a:fld id="{66A81E63-423B-6741-8AC5-A5463D31EC66}" type="datetime1">
              <a:rPr lang="en-US" smtClean="0"/>
              <a:t>10/12/23</a:t>
            </a:fld>
            <a:endParaRPr lang="en-US"/>
          </a:p>
        </p:txBody>
      </p:sp>
      <p:sp>
        <p:nvSpPr>
          <p:cNvPr id="5" name="Footer Placeholder 4">
            <a:extLst>
              <a:ext uri="{FF2B5EF4-FFF2-40B4-BE49-F238E27FC236}">
                <a16:creationId xmlns:a16="http://schemas.microsoft.com/office/drawing/2014/main" id="{BD2330AA-A205-9843-9EA1-BDC7A5C311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C701BA-D6F4-0247-8475-D0F18AE4FE59}"/>
              </a:ext>
            </a:extLst>
          </p:cNvPr>
          <p:cNvSpPr>
            <a:spLocks noGrp="1"/>
          </p:cNvSpPr>
          <p:nvPr>
            <p:ph type="sldNum" sz="quarter" idx="12"/>
          </p:nvPr>
        </p:nvSpPr>
        <p:spPr/>
        <p:txBody>
          <a:bodyPr/>
          <a:lstStyle/>
          <a:p>
            <a:fld id="{08FFAAEE-3577-0040-820D-607E3F3AF624}" type="slidenum">
              <a:rPr lang="en-US" smtClean="0"/>
              <a:t>‹#›</a:t>
            </a:fld>
            <a:endParaRPr lang="en-US"/>
          </a:p>
        </p:txBody>
      </p:sp>
    </p:spTree>
    <p:extLst>
      <p:ext uri="{BB962C8B-B14F-4D97-AF65-F5344CB8AC3E}">
        <p14:creationId xmlns:p14="http://schemas.microsoft.com/office/powerpoint/2010/main" val="2643197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E6513-B07C-F842-9125-3D55410F82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14465AB-1928-4649-A399-9F4F8E3D5C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25F9B11-1D19-5143-B37A-FEBF7765E391}"/>
              </a:ext>
            </a:extLst>
          </p:cNvPr>
          <p:cNvSpPr>
            <a:spLocks noGrp="1"/>
          </p:cNvSpPr>
          <p:nvPr>
            <p:ph type="dt" sz="half" idx="10"/>
          </p:nvPr>
        </p:nvSpPr>
        <p:spPr/>
        <p:txBody>
          <a:bodyPr/>
          <a:lstStyle/>
          <a:p>
            <a:fld id="{3F73FDE9-FDD2-1646-89FD-1F635309DB0C}" type="datetime1">
              <a:rPr lang="en-US" smtClean="0"/>
              <a:t>10/12/23</a:t>
            </a:fld>
            <a:endParaRPr lang="en-US"/>
          </a:p>
        </p:txBody>
      </p:sp>
      <p:sp>
        <p:nvSpPr>
          <p:cNvPr id="5" name="Footer Placeholder 4">
            <a:extLst>
              <a:ext uri="{FF2B5EF4-FFF2-40B4-BE49-F238E27FC236}">
                <a16:creationId xmlns:a16="http://schemas.microsoft.com/office/drawing/2014/main" id="{CF1A3FF8-5012-B043-9604-B45ADF3108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959E5A-E35A-E049-82A7-FCE1D6F71080}"/>
              </a:ext>
            </a:extLst>
          </p:cNvPr>
          <p:cNvSpPr>
            <a:spLocks noGrp="1"/>
          </p:cNvSpPr>
          <p:nvPr>
            <p:ph type="sldNum" sz="quarter" idx="12"/>
          </p:nvPr>
        </p:nvSpPr>
        <p:spPr/>
        <p:txBody>
          <a:bodyPr/>
          <a:lstStyle/>
          <a:p>
            <a:fld id="{08FFAAEE-3577-0040-820D-607E3F3AF624}" type="slidenum">
              <a:rPr lang="en-US" smtClean="0"/>
              <a:t>‹#›</a:t>
            </a:fld>
            <a:endParaRPr lang="en-US"/>
          </a:p>
        </p:txBody>
      </p:sp>
    </p:spTree>
    <p:extLst>
      <p:ext uri="{BB962C8B-B14F-4D97-AF65-F5344CB8AC3E}">
        <p14:creationId xmlns:p14="http://schemas.microsoft.com/office/powerpoint/2010/main" val="2844450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F49ED-BA2E-B04F-A282-950771BDC2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8A3838-4E94-414A-9104-CFF104D5693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67547E-8757-4E4B-8A91-B6FC6557A14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E3334AC-EE95-6E4C-964D-D811C3E05EA5}"/>
              </a:ext>
            </a:extLst>
          </p:cNvPr>
          <p:cNvSpPr>
            <a:spLocks noGrp="1"/>
          </p:cNvSpPr>
          <p:nvPr>
            <p:ph type="dt" sz="half" idx="10"/>
          </p:nvPr>
        </p:nvSpPr>
        <p:spPr/>
        <p:txBody>
          <a:bodyPr/>
          <a:lstStyle/>
          <a:p>
            <a:fld id="{5EBB7961-880C-AF41-A5D2-E8889066923D}" type="datetime1">
              <a:rPr lang="en-US" smtClean="0"/>
              <a:t>10/12/23</a:t>
            </a:fld>
            <a:endParaRPr lang="en-US"/>
          </a:p>
        </p:txBody>
      </p:sp>
      <p:sp>
        <p:nvSpPr>
          <p:cNvPr id="6" name="Footer Placeholder 5">
            <a:extLst>
              <a:ext uri="{FF2B5EF4-FFF2-40B4-BE49-F238E27FC236}">
                <a16:creationId xmlns:a16="http://schemas.microsoft.com/office/drawing/2014/main" id="{B8184474-BFBA-6B49-BAC5-B9B5A4ABE6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76756B-00DB-D54F-8592-1EAF7903B9E7}"/>
              </a:ext>
            </a:extLst>
          </p:cNvPr>
          <p:cNvSpPr>
            <a:spLocks noGrp="1"/>
          </p:cNvSpPr>
          <p:nvPr>
            <p:ph type="sldNum" sz="quarter" idx="12"/>
          </p:nvPr>
        </p:nvSpPr>
        <p:spPr/>
        <p:txBody>
          <a:bodyPr/>
          <a:lstStyle/>
          <a:p>
            <a:fld id="{08FFAAEE-3577-0040-820D-607E3F3AF624}" type="slidenum">
              <a:rPr lang="en-US" smtClean="0"/>
              <a:t>‹#›</a:t>
            </a:fld>
            <a:endParaRPr lang="en-US"/>
          </a:p>
        </p:txBody>
      </p:sp>
    </p:spTree>
    <p:extLst>
      <p:ext uri="{BB962C8B-B14F-4D97-AF65-F5344CB8AC3E}">
        <p14:creationId xmlns:p14="http://schemas.microsoft.com/office/powerpoint/2010/main" val="507643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892F6-6CAC-A84E-851C-614667BA623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19153F-C3A8-3942-A515-6CA4FA2AEA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37F0D6E-9543-BB4E-9F6C-DDDE2D74D4D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026B5D-835B-504E-B270-B3C2D792F6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39AB0DB-4C42-924A-A9CC-B27BE2A812B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AAC6A89-7C9A-1F49-BC4F-1BF69B43BFED}"/>
              </a:ext>
            </a:extLst>
          </p:cNvPr>
          <p:cNvSpPr>
            <a:spLocks noGrp="1"/>
          </p:cNvSpPr>
          <p:nvPr>
            <p:ph type="dt" sz="half" idx="10"/>
          </p:nvPr>
        </p:nvSpPr>
        <p:spPr/>
        <p:txBody>
          <a:bodyPr/>
          <a:lstStyle/>
          <a:p>
            <a:fld id="{5246DF38-56C4-1F48-91A7-1E313B25BEC7}" type="datetime1">
              <a:rPr lang="en-US" smtClean="0"/>
              <a:t>10/12/23</a:t>
            </a:fld>
            <a:endParaRPr lang="en-US"/>
          </a:p>
        </p:txBody>
      </p:sp>
      <p:sp>
        <p:nvSpPr>
          <p:cNvPr id="8" name="Footer Placeholder 7">
            <a:extLst>
              <a:ext uri="{FF2B5EF4-FFF2-40B4-BE49-F238E27FC236}">
                <a16:creationId xmlns:a16="http://schemas.microsoft.com/office/drawing/2014/main" id="{09B2FDD5-5899-E44A-A5B9-70ECB8ACEA3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54D82C6-E52F-7348-A87C-532C1E7CA9AD}"/>
              </a:ext>
            </a:extLst>
          </p:cNvPr>
          <p:cNvSpPr>
            <a:spLocks noGrp="1"/>
          </p:cNvSpPr>
          <p:nvPr>
            <p:ph type="sldNum" sz="quarter" idx="12"/>
          </p:nvPr>
        </p:nvSpPr>
        <p:spPr/>
        <p:txBody>
          <a:bodyPr/>
          <a:lstStyle/>
          <a:p>
            <a:fld id="{08FFAAEE-3577-0040-820D-607E3F3AF624}" type="slidenum">
              <a:rPr lang="en-US" smtClean="0"/>
              <a:t>‹#›</a:t>
            </a:fld>
            <a:endParaRPr lang="en-US"/>
          </a:p>
        </p:txBody>
      </p:sp>
    </p:spTree>
    <p:extLst>
      <p:ext uri="{BB962C8B-B14F-4D97-AF65-F5344CB8AC3E}">
        <p14:creationId xmlns:p14="http://schemas.microsoft.com/office/powerpoint/2010/main" val="1983704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8A523-620F-F647-8B82-AE97D3A03B1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57F0220-0E41-584D-B8ED-928604498227}"/>
              </a:ext>
            </a:extLst>
          </p:cNvPr>
          <p:cNvSpPr>
            <a:spLocks noGrp="1"/>
          </p:cNvSpPr>
          <p:nvPr>
            <p:ph type="dt" sz="half" idx="10"/>
          </p:nvPr>
        </p:nvSpPr>
        <p:spPr/>
        <p:txBody>
          <a:bodyPr/>
          <a:lstStyle/>
          <a:p>
            <a:fld id="{C1F041A1-9855-5A42-B668-FE9C75A010F7}" type="datetime1">
              <a:rPr lang="en-US" smtClean="0"/>
              <a:t>10/12/23</a:t>
            </a:fld>
            <a:endParaRPr lang="en-US"/>
          </a:p>
        </p:txBody>
      </p:sp>
      <p:sp>
        <p:nvSpPr>
          <p:cNvPr id="4" name="Footer Placeholder 3">
            <a:extLst>
              <a:ext uri="{FF2B5EF4-FFF2-40B4-BE49-F238E27FC236}">
                <a16:creationId xmlns:a16="http://schemas.microsoft.com/office/drawing/2014/main" id="{F6B1B4FC-5360-9A4D-ACA8-3C2AA75A51D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9D2E139-F485-A04E-9727-96A601B0DA4C}"/>
              </a:ext>
            </a:extLst>
          </p:cNvPr>
          <p:cNvSpPr>
            <a:spLocks noGrp="1"/>
          </p:cNvSpPr>
          <p:nvPr>
            <p:ph type="sldNum" sz="quarter" idx="12"/>
          </p:nvPr>
        </p:nvSpPr>
        <p:spPr/>
        <p:txBody>
          <a:bodyPr/>
          <a:lstStyle/>
          <a:p>
            <a:fld id="{08FFAAEE-3577-0040-820D-607E3F3AF624}" type="slidenum">
              <a:rPr lang="en-US" smtClean="0"/>
              <a:t>‹#›</a:t>
            </a:fld>
            <a:endParaRPr lang="en-US"/>
          </a:p>
        </p:txBody>
      </p:sp>
    </p:spTree>
    <p:extLst>
      <p:ext uri="{BB962C8B-B14F-4D97-AF65-F5344CB8AC3E}">
        <p14:creationId xmlns:p14="http://schemas.microsoft.com/office/powerpoint/2010/main" val="318961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BB6151-062C-8C4B-A7DD-D482BD7B3F99}"/>
              </a:ext>
            </a:extLst>
          </p:cNvPr>
          <p:cNvSpPr>
            <a:spLocks noGrp="1"/>
          </p:cNvSpPr>
          <p:nvPr>
            <p:ph type="dt" sz="half" idx="10"/>
          </p:nvPr>
        </p:nvSpPr>
        <p:spPr/>
        <p:txBody>
          <a:bodyPr/>
          <a:lstStyle/>
          <a:p>
            <a:fld id="{C98677FA-13C6-AD4E-BBF3-4B606FD29C5D}" type="datetime1">
              <a:rPr lang="en-US" smtClean="0"/>
              <a:t>10/12/23</a:t>
            </a:fld>
            <a:endParaRPr lang="en-US"/>
          </a:p>
        </p:txBody>
      </p:sp>
      <p:sp>
        <p:nvSpPr>
          <p:cNvPr id="3" name="Footer Placeholder 2">
            <a:extLst>
              <a:ext uri="{FF2B5EF4-FFF2-40B4-BE49-F238E27FC236}">
                <a16:creationId xmlns:a16="http://schemas.microsoft.com/office/drawing/2014/main" id="{294B1E82-2DD7-A944-A55E-C0D91C2EA83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0C00830-9D3E-464A-9B80-159090F3D310}"/>
              </a:ext>
            </a:extLst>
          </p:cNvPr>
          <p:cNvSpPr>
            <a:spLocks noGrp="1"/>
          </p:cNvSpPr>
          <p:nvPr>
            <p:ph type="sldNum" sz="quarter" idx="12"/>
          </p:nvPr>
        </p:nvSpPr>
        <p:spPr/>
        <p:txBody>
          <a:bodyPr/>
          <a:lstStyle/>
          <a:p>
            <a:fld id="{08FFAAEE-3577-0040-820D-607E3F3AF624}" type="slidenum">
              <a:rPr lang="en-US" smtClean="0"/>
              <a:t>‹#›</a:t>
            </a:fld>
            <a:endParaRPr lang="en-US"/>
          </a:p>
        </p:txBody>
      </p:sp>
    </p:spTree>
    <p:extLst>
      <p:ext uri="{BB962C8B-B14F-4D97-AF65-F5344CB8AC3E}">
        <p14:creationId xmlns:p14="http://schemas.microsoft.com/office/powerpoint/2010/main" val="27929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90BA2-15AF-484B-8A8F-C75E0CF9F3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653596D-E53B-3E44-943E-FB5A62B98C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6E51A12-9413-B64F-977C-EAB6F1537C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55E1722-A30A-4A43-A7D8-E205310612CE}"/>
              </a:ext>
            </a:extLst>
          </p:cNvPr>
          <p:cNvSpPr>
            <a:spLocks noGrp="1"/>
          </p:cNvSpPr>
          <p:nvPr>
            <p:ph type="dt" sz="half" idx="10"/>
          </p:nvPr>
        </p:nvSpPr>
        <p:spPr/>
        <p:txBody>
          <a:bodyPr/>
          <a:lstStyle/>
          <a:p>
            <a:fld id="{4465E6C4-0B05-364A-892D-3134F842E74A}" type="datetime1">
              <a:rPr lang="en-US" smtClean="0"/>
              <a:t>10/12/23</a:t>
            </a:fld>
            <a:endParaRPr lang="en-US"/>
          </a:p>
        </p:txBody>
      </p:sp>
      <p:sp>
        <p:nvSpPr>
          <p:cNvPr id="6" name="Footer Placeholder 5">
            <a:extLst>
              <a:ext uri="{FF2B5EF4-FFF2-40B4-BE49-F238E27FC236}">
                <a16:creationId xmlns:a16="http://schemas.microsoft.com/office/drawing/2014/main" id="{11A57605-BD2E-104A-A78B-5CC10F777B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DE0A8E-517D-8B48-AB36-8A624F06DE5C}"/>
              </a:ext>
            </a:extLst>
          </p:cNvPr>
          <p:cNvSpPr>
            <a:spLocks noGrp="1"/>
          </p:cNvSpPr>
          <p:nvPr>
            <p:ph type="sldNum" sz="quarter" idx="12"/>
          </p:nvPr>
        </p:nvSpPr>
        <p:spPr/>
        <p:txBody>
          <a:bodyPr/>
          <a:lstStyle/>
          <a:p>
            <a:fld id="{08FFAAEE-3577-0040-820D-607E3F3AF624}" type="slidenum">
              <a:rPr lang="en-US" smtClean="0"/>
              <a:t>‹#›</a:t>
            </a:fld>
            <a:endParaRPr lang="en-US"/>
          </a:p>
        </p:txBody>
      </p:sp>
    </p:spTree>
    <p:extLst>
      <p:ext uri="{BB962C8B-B14F-4D97-AF65-F5344CB8AC3E}">
        <p14:creationId xmlns:p14="http://schemas.microsoft.com/office/powerpoint/2010/main" val="871616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08AA2-7EAC-6A4B-A139-74FBBD82A0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B62023D-D85F-5D43-9835-9C3F08CAC7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14BF237-C0D9-B240-B80B-251053E947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8B37682-F79A-054F-915C-F249D23978C5}"/>
              </a:ext>
            </a:extLst>
          </p:cNvPr>
          <p:cNvSpPr>
            <a:spLocks noGrp="1"/>
          </p:cNvSpPr>
          <p:nvPr>
            <p:ph type="dt" sz="half" idx="10"/>
          </p:nvPr>
        </p:nvSpPr>
        <p:spPr/>
        <p:txBody>
          <a:bodyPr/>
          <a:lstStyle/>
          <a:p>
            <a:fld id="{CA153AEC-0FA1-1D4B-896B-C8F9522471A3}" type="datetime1">
              <a:rPr lang="en-US" smtClean="0"/>
              <a:t>10/12/23</a:t>
            </a:fld>
            <a:endParaRPr lang="en-US"/>
          </a:p>
        </p:txBody>
      </p:sp>
      <p:sp>
        <p:nvSpPr>
          <p:cNvPr id="6" name="Footer Placeholder 5">
            <a:extLst>
              <a:ext uri="{FF2B5EF4-FFF2-40B4-BE49-F238E27FC236}">
                <a16:creationId xmlns:a16="http://schemas.microsoft.com/office/drawing/2014/main" id="{9E1F7755-84FD-0744-A28F-3543A0B687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63ABBB-B12F-BE49-9A02-7A1042A9A75A}"/>
              </a:ext>
            </a:extLst>
          </p:cNvPr>
          <p:cNvSpPr>
            <a:spLocks noGrp="1"/>
          </p:cNvSpPr>
          <p:nvPr>
            <p:ph type="sldNum" sz="quarter" idx="12"/>
          </p:nvPr>
        </p:nvSpPr>
        <p:spPr/>
        <p:txBody>
          <a:bodyPr/>
          <a:lstStyle/>
          <a:p>
            <a:fld id="{08FFAAEE-3577-0040-820D-607E3F3AF624}" type="slidenum">
              <a:rPr lang="en-US" smtClean="0"/>
              <a:t>‹#›</a:t>
            </a:fld>
            <a:endParaRPr lang="en-US"/>
          </a:p>
        </p:txBody>
      </p:sp>
    </p:spTree>
    <p:extLst>
      <p:ext uri="{BB962C8B-B14F-4D97-AF65-F5344CB8AC3E}">
        <p14:creationId xmlns:p14="http://schemas.microsoft.com/office/powerpoint/2010/main" val="3921521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0AB7FB-41F4-6C49-9EB0-AFEEEE5566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08CF0C0-77BE-7946-A288-FF43E0388B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3589A8-D41C-6C4B-8314-B9F84C18E1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1E4127-F579-1443-A333-D828A71F1268}" type="datetime1">
              <a:rPr lang="en-US" smtClean="0"/>
              <a:t>10/12/23</a:t>
            </a:fld>
            <a:endParaRPr lang="en-US"/>
          </a:p>
        </p:txBody>
      </p:sp>
      <p:sp>
        <p:nvSpPr>
          <p:cNvPr id="5" name="Footer Placeholder 4">
            <a:extLst>
              <a:ext uri="{FF2B5EF4-FFF2-40B4-BE49-F238E27FC236}">
                <a16:creationId xmlns:a16="http://schemas.microsoft.com/office/drawing/2014/main" id="{97EF2906-C935-F541-A1AB-840EB49128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380D22-3335-6841-9F4D-2AAC5EB280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FFAAEE-3577-0040-820D-607E3F3AF624}" type="slidenum">
              <a:rPr lang="en-US" smtClean="0"/>
              <a:t>‹#›</a:t>
            </a:fld>
            <a:endParaRPr lang="en-US"/>
          </a:p>
        </p:txBody>
      </p:sp>
    </p:spTree>
    <p:extLst>
      <p:ext uri="{BB962C8B-B14F-4D97-AF65-F5344CB8AC3E}">
        <p14:creationId xmlns:p14="http://schemas.microsoft.com/office/powerpoint/2010/main" val="25741352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F45C1-58D8-7F42-97A7-8E0F6E4AA9EB}"/>
              </a:ext>
            </a:extLst>
          </p:cNvPr>
          <p:cNvSpPr>
            <a:spLocks noGrp="1"/>
          </p:cNvSpPr>
          <p:nvPr>
            <p:ph type="ctrTitle"/>
          </p:nvPr>
        </p:nvSpPr>
        <p:spPr/>
        <p:txBody>
          <a:bodyPr/>
          <a:lstStyle/>
          <a:p>
            <a:r>
              <a:rPr lang="en-US" dirty="0"/>
              <a:t>Session Four: Proposed Tool</a:t>
            </a:r>
          </a:p>
        </p:txBody>
      </p:sp>
      <p:sp>
        <p:nvSpPr>
          <p:cNvPr id="3" name="Subtitle 2">
            <a:extLst>
              <a:ext uri="{FF2B5EF4-FFF2-40B4-BE49-F238E27FC236}">
                <a16:creationId xmlns:a16="http://schemas.microsoft.com/office/drawing/2014/main" id="{FA375C9A-EED2-0D47-8D54-86D6C9E63B92}"/>
              </a:ext>
            </a:extLst>
          </p:cNvPr>
          <p:cNvSpPr>
            <a:spLocks noGrp="1"/>
          </p:cNvSpPr>
          <p:nvPr>
            <p:ph type="subTitle" idx="1"/>
          </p:nvPr>
        </p:nvSpPr>
        <p:spPr/>
        <p:txBody>
          <a:bodyPr>
            <a:normAutofit fontScale="85000" lnSpcReduction="20000"/>
          </a:bodyPr>
          <a:lstStyle/>
          <a:p>
            <a:r>
              <a:rPr lang="en-US" dirty="0"/>
              <a:t> Consultation  Meeting on “ Mainstreaming a  Social Determinants of Health  Equity Framing in Actions to Address Maternal Mortality”</a:t>
            </a:r>
          </a:p>
          <a:p>
            <a:r>
              <a:rPr lang="en-US" dirty="0"/>
              <a:t>23-24 July 2023</a:t>
            </a:r>
          </a:p>
          <a:p>
            <a:r>
              <a:rPr lang="en-US" dirty="0"/>
              <a:t>Amman, Jordan</a:t>
            </a:r>
          </a:p>
          <a:p>
            <a:r>
              <a:rPr lang="en-US" dirty="0"/>
              <a:t>Prof. </a:t>
            </a:r>
            <a:r>
              <a:rPr lang="en-US" dirty="0" err="1"/>
              <a:t>Hoda</a:t>
            </a:r>
            <a:r>
              <a:rPr lang="en-US" dirty="0"/>
              <a:t> Rashad</a:t>
            </a:r>
          </a:p>
        </p:txBody>
      </p:sp>
      <p:sp>
        <p:nvSpPr>
          <p:cNvPr id="4" name="Slide Number Placeholder 3">
            <a:extLst>
              <a:ext uri="{FF2B5EF4-FFF2-40B4-BE49-F238E27FC236}">
                <a16:creationId xmlns:a16="http://schemas.microsoft.com/office/drawing/2014/main" id="{51526C7B-A1FC-284B-B6B9-594F24CB3193}"/>
              </a:ext>
            </a:extLst>
          </p:cNvPr>
          <p:cNvSpPr>
            <a:spLocks noGrp="1"/>
          </p:cNvSpPr>
          <p:nvPr>
            <p:ph type="sldNum" sz="quarter" idx="12"/>
          </p:nvPr>
        </p:nvSpPr>
        <p:spPr/>
        <p:txBody>
          <a:bodyPr/>
          <a:lstStyle/>
          <a:p>
            <a:fld id="{08FFAAEE-3577-0040-820D-607E3F3AF624}" type="slidenum">
              <a:rPr lang="en-US" smtClean="0"/>
              <a:t>1</a:t>
            </a:fld>
            <a:endParaRPr lang="en-US"/>
          </a:p>
        </p:txBody>
      </p:sp>
      <p:sp>
        <p:nvSpPr>
          <p:cNvPr id="5" name="TextBox 4">
            <a:extLst>
              <a:ext uri="{FF2B5EF4-FFF2-40B4-BE49-F238E27FC236}">
                <a16:creationId xmlns:a16="http://schemas.microsoft.com/office/drawing/2014/main" id="{4778AF35-037C-7A43-AA8A-810D9CAC5004}"/>
              </a:ext>
            </a:extLst>
          </p:cNvPr>
          <p:cNvSpPr txBox="1"/>
          <p:nvPr/>
        </p:nvSpPr>
        <p:spPr>
          <a:xfrm>
            <a:off x="274320" y="5349875"/>
            <a:ext cx="7458891" cy="1200329"/>
          </a:xfrm>
          <a:prstGeom prst="rect">
            <a:avLst/>
          </a:prstGeom>
          <a:noFill/>
        </p:spPr>
        <p:txBody>
          <a:bodyPr wrap="square" rtlCol="0">
            <a:spAutoFit/>
          </a:bodyPr>
          <a:lstStyle/>
          <a:p>
            <a:r>
              <a:rPr lang="en-US" dirty="0"/>
              <a:t>Citation:</a:t>
            </a:r>
          </a:p>
          <a:p>
            <a:r>
              <a:rPr lang="en-US" dirty="0"/>
              <a:t>Rashad, H. (2023, July 23-24). </a:t>
            </a:r>
            <a:r>
              <a:rPr lang="en-US" i="1" dirty="0"/>
              <a:t>Session Four: Proposed Tool</a:t>
            </a:r>
            <a:r>
              <a:rPr lang="en-US" dirty="0"/>
              <a:t> [PowerPoint presentation]. Consultation Meeting on “Mainstreaming a Social Determinants of </a:t>
            </a:r>
            <a:r>
              <a:rPr lang="en-US"/>
              <a:t>Health Equity”, </a:t>
            </a:r>
            <a:r>
              <a:rPr lang="en-US" dirty="0"/>
              <a:t>Amman, Jordan.</a:t>
            </a:r>
          </a:p>
        </p:txBody>
      </p:sp>
    </p:spTree>
    <p:extLst>
      <p:ext uri="{BB962C8B-B14F-4D97-AF65-F5344CB8AC3E}">
        <p14:creationId xmlns:p14="http://schemas.microsoft.com/office/powerpoint/2010/main" val="4000268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83CE6-6064-4C41-A9ED-7C68681ACE7A}"/>
              </a:ext>
            </a:extLst>
          </p:cNvPr>
          <p:cNvSpPr>
            <a:spLocks noGrp="1"/>
          </p:cNvSpPr>
          <p:nvPr>
            <p:ph type="title"/>
          </p:nvPr>
        </p:nvSpPr>
        <p:spPr/>
        <p:txBody>
          <a:bodyPr>
            <a:normAutofit/>
          </a:bodyPr>
          <a:lstStyle/>
          <a:p>
            <a:r>
              <a:rPr lang="en-US" sz="3200" dirty="0"/>
              <a:t>1. Identify a champion for the proposed approach and convener of the intersectoral actors.</a:t>
            </a:r>
          </a:p>
        </p:txBody>
      </p:sp>
      <p:sp>
        <p:nvSpPr>
          <p:cNvPr id="3" name="Content Placeholder 2">
            <a:extLst>
              <a:ext uri="{FF2B5EF4-FFF2-40B4-BE49-F238E27FC236}">
                <a16:creationId xmlns:a16="http://schemas.microsoft.com/office/drawing/2014/main" id="{52A17C3B-16CF-AE44-AA04-F60C3929D6F3}"/>
              </a:ext>
            </a:extLst>
          </p:cNvPr>
          <p:cNvSpPr>
            <a:spLocks noGrp="1"/>
          </p:cNvSpPr>
          <p:nvPr>
            <p:ph idx="1"/>
          </p:nvPr>
        </p:nvSpPr>
        <p:spPr/>
        <p:txBody>
          <a:bodyPr/>
          <a:lstStyle/>
          <a:p>
            <a:pPr marL="0" indent="0">
              <a:buNone/>
            </a:pPr>
            <a:r>
              <a:rPr lang="en-US" dirty="0"/>
              <a:t>This champion can be the lead body responsible for the SRH strategy or a lead actor in this area. The actor can be the program assigned to achieve progress on the SRH (e.g. unmet need or maternal mortality) front. The champion should be able to influence and support the work of the different actors. UNFPA country offices should partner and fully engage in this step. It should play a supportive role at the country level for the coordinator champion.</a:t>
            </a:r>
          </a:p>
          <a:p>
            <a:pPr marL="0" indent="0">
              <a:buNone/>
            </a:pPr>
            <a:endParaRPr lang="en-US" dirty="0"/>
          </a:p>
        </p:txBody>
      </p:sp>
      <p:sp>
        <p:nvSpPr>
          <p:cNvPr id="4" name="Slide Number Placeholder 3">
            <a:extLst>
              <a:ext uri="{FF2B5EF4-FFF2-40B4-BE49-F238E27FC236}">
                <a16:creationId xmlns:a16="http://schemas.microsoft.com/office/drawing/2014/main" id="{5809180C-818A-D64A-97BA-B6CC684508CB}"/>
              </a:ext>
            </a:extLst>
          </p:cNvPr>
          <p:cNvSpPr>
            <a:spLocks noGrp="1"/>
          </p:cNvSpPr>
          <p:nvPr>
            <p:ph type="sldNum" sz="quarter" idx="12"/>
          </p:nvPr>
        </p:nvSpPr>
        <p:spPr/>
        <p:txBody>
          <a:bodyPr/>
          <a:lstStyle/>
          <a:p>
            <a:fld id="{08FFAAEE-3577-0040-820D-607E3F3AF624}" type="slidenum">
              <a:rPr lang="en-US" smtClean="0"/>
              <a:t>10</a:t>
            </a:fld>
            <a:endParaRPr lang="en-US"/>
          </a:p>
        </p:txBody>
      </p:sp>
    </p:spTree>
    <p:extLst>
      <p:ext uri="{BB962C8B-B14F-4D97-AF65-F5344CB8AC3E}">
        <p14:creationId xmlns:p14="http://schemas.microsoft.com/office/powerpoint/2010/main" val="2256866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0303B-51B5-544D-BC0F-503F9E9CAE3D}"/>
              </a:ext>
            </a:extLst>
          </p:cNvPr>
          <p:cNvSpPr>
            <a:spLocks noGrp="1"/>
          </p:cNvSpPr>
          <p:nvPr>
            <p:ph type="title"/>
          </p:nvPr>
        </p:nvSpPr>
        <p:spPr/>
        <p:txBody>
          <a:bodyPr>
            <a:normAutofit/>
          </a:bodyPr>
          <a:lstStyle/>
          <a:p>
            <a:r>
              <a:rPr lang="en-US" sz="3200" dirty="0"/>
              <a:t>2. Establish a network of key actors and players. </a:t>
            </a:r>
          </a:p>
        </p:txBody>
      </p:sp>
      <p:sp>
        <p:nvSpPr>
          <p:cNvPr id="3" name="Content Placeholder 2">
            <a:extLst>
              <a:ext uri="{FF2B5EF4-FFF2-40B4-BE49-F238E27FC236}">
                <a16:creationId xmlns:a16="http://schemas.microsoft.com/office/drawing/2014/main" id="{8F6E41C8-19D7-474E-976C-778553FAB0A5}"/>
              </a:ext>
            </a:extLst>
          </p:cNvPr>
          <p:cNvSpPr>
            <a:spLocks noGrp="1"/>
          </p:cNvSpPr>
          <p:nvPr>
            <p:ph idx="1"/>
          </p:nvPr>
        </p:nvSpPr>
        <p:spPr/>
        <p:txBody>
          <a:bodyPr/>
          <a:lstStyle/>
          <a:p>
            <a:pPr lvl="0"/>
            <a:r>
              <a:rPr lang="en-US" dirty="0"/>
              <a:t>Gender/education/employment/local authorities </a:t>
            </a:r>
          </a:p>
          <a:p>
            <a:pPr lvl="0"/>
            <a:r>
              <a:rPr lang="en-US" dirty="0"/>
              <a:t>Research actors</a:t>
            </a:r>
          </a:p>
          <a:p>
            <a:pPr lvl="0"/>
            <a:r>
              <a:rPr lang="en-US" dirty="0"/>
              <a:t>Civil society</a:t>
            </a:r>
          </a:p>
          <a:p>
            <a:pPr lvl="0"/>
            <a:r>
              <a:rPr lang="en-US" dirty="0"/>
              <a:t>Any other players</a:t>
            </a:r>
          </a:p>
        </p:txBody>
      </p:sp>
      <p:sp>
        <p:nvSpPr>
          <p:cNvPr id="4" name="Slide Number Placeholder 3">
            <a:extLst>
              <a:ext uri="{FF2B5EF4-FFF2-40B4-BE49-F238E27FC236}">
                <a16:creationId xmlns:a16="http://schemas.microsoft.com/office/drawing/2014/main" id="{97EF68ED-C18E-8B47-92EB-60AF688E658C}"/>
              </a:ext>
            </a:extLst>
          </p:cNvPr>
          <p:cNvSpPr>
            <a:spLocks noGrp="1"/>
          </p:cNvSpPr>
          <p:nvPr>
            <p:ph type="sldNum" sz="quarter" idx="12"/>
          </p:nvPr>
        </p:nvSpPr>
        <p:spPr/>
        <p:txBody>
          <a:bodyPr/>
          <a:lstStyle/>
          <a:p>
            <a:fld id="{08FFAAEE-3577-0040-820D-607E3F3AF624}" type="slidenum">
              <a:rPr lang="en-US" smtClean="0"/>
              <a:t>11</a:t>
            </a:fld>
            <a:endParaRPr lang="en-US"/>
          </a:p>
        </p:txBody>
      </p:sp>
    </p:spTree>
    <p:extLst>
      <p:ext uri="{BB962C8B-B14F-4D97-AF65-F5344CB8AC3E}">
        <p14:creationId xmlns:p14="http://schemas.microsoft.com/office/powerpoint/2010/main" val="21447298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685AA-C865-DC4F-8C15-5F93ED25031F}"/>
              </a:ext>
            </a:extLst>
          </p:cNvPr>
          <p:cNvSpPr>
            <a:spLocks noGrp="1"/>
          </p:cNvSpPr>
          <p:nvPr>
            <p:ph type="title"/>
          </p:nvPr>
        </p:nvSpPr>
        <p:spPr>
          <a:xfrm>
            <a:off x="838200" y="649605"/>
            <a:ext cx="10515600" cy="1325563"/>
          </a:xfrm>
        </p:spPr>
        <p:txBody>
          <a:bodyPr>
            <a:noAutofit/>
          </a:bodyPr>
          <a:lstStyle/>
          <a:p>
            <a:r>
              <a:rPr lang="en-US" sz="3200" dirty="0"/>
              <a:t>3. Ensure common understanding among key actors in relation to the new framing and its implication on their roles and responsibilities in promoting SRH and reducing SRH inequalities with special emphasis on unmet need and maternal mortality. </a:t>
            </a:r>
            <a:br>
              <a:rPr lang="en-US" sz="3200" dirty="0"/>
            </a:br>
            <a:endParaRPr lang="en-US" sz="3200" dirty="0"/>
          </a:p>
        </p:txBody>
      </p:sp>
      <p:sp>
        <p:nvSpPr>
          <p:cNvPr id="3" name="Content Placeholder 2">
            <a:extLst>
              <a:ext uri="{FF2B5EF4-FFF2-40B4-BE49-F238E27FC236}">
                <a16:creationId xmlns:a16="http://schemas.microsoft.com/office/drawing/2014/main" id="{D55BEAA8-D29D-8847-83C5-665E80BD03B7}"/>
              </a:ext>
            </a:extLst>
          </p:cNvPr>
          <p:cNvSpPr>
            <a:spLocks noGrp="1"/>
          </p:cNvSpPr>
          <p:nvPr>
            <p:ph idx="1"/>
          </p:nvPr>
        </p:nvSpPr>
        <p:spPr>
          <a:xfrm>
            <a:off x="838200" y="2191385"/>
            <a:ext cx="10515600" cy="4351338"/>
          </a:xfrm>
        </p:spPr>
        <p:txBody>
          <a:bodyPr>
            <a:normAutofit fontScale="70000" lnSpcReduction="20000"/>
          </a:bodyPr>
          <a:lstStyle/>
          <a:p>
            <a:r>
              <a:rPr lang="en-US" dirty="0"/>
              <a:t>This common understanding can be achieved through a series of specialists’ workshops and capacity building activities.  The workshops cover the following topics.</a:t>
            </a:r>
          </a:p>
          <a:p>
            <a:pPr lvl="0"/>
            <a:r>
              <a:rPr lang="en-US" dirty="0"/>
              <a:t>Setting SRH and its unequal distribution as a development goal,</a:t>
            </a:r>
          </a:p>
          <a:p>
            <a:pPr lvl="0"/>
            <a:r>
              <a:rPr lang="en-US" dirty="0"/>
              <a:t>Situating SRH in the multilevel social framing of health and wellbeing for all,</a:t>
            </a:r>
          </a:p>
          <a:p>
            <a:pPr lvl="0"/>
            <a:r>
              <a:rPr lang="en-US" dirty="0"/>
              <a:t>Applying multilevel social framing on specific SRH outcome measures (e.g. maternal mortality and unmet need). This requires a detailed review of literature on the key determinants and their evidence base. The objective is to articulate a detailed multi-level framing that brings together health system related determinants framing and specific framing of outcome measure (e.g., SDMME framing), as well as identifying pathways through which social determinants (individual and community level determinants) affect these two challenges,</a:t>
            </a:r>
          </a:p>
          <a:p>
            <a:pPr lvl="0"/>
            <a:r>
              <a:rPr lang="en-US" dirty="0"/>
              <a:t>Understanding the link between unequal distribution of the challenges and the social stratifications,</a:t>
            </a:r>
          </a:p>
          <a:p>
            <a:pPr lvl="0"/>
            <a:r>
              <a:rPr lang="en-US" dirty="0"/>
              <a:t>Introducing the equity lens in both the intervening forces and structural forces (upstream determinants) and their impact on social stratifications and the unequal distribution of the challenge,</a:t>
            </a:r>
          </a:p>
          <a:p>
            <a:pPr lvl="0"/>
            <a:r>
              <a:rPr lang="en-US" dirty="0"/>
              <a:t>Defining the roles and different multilevel entry points for the different key actors.</a:t>
            </a:r>
          </a:p>
          <a:p>
            <a:pPr marL="0" indent="0">
              <a:buNone/>
            </a:pPr>
            <a:endParaRPr lang="en-US" dirty="0"/>
          </a:p>
        </p:txBody>
      </p:sp>
      <p:sp>
        <p:nvSpPr>
          <p:cNvPr id="4" name="Slide Number Placeholder 3">
            <a:extLst>
              <a:ext uri="{FF2B5EF4-FFF2-40B4-BE49-F238E27FC236}">
                <a16:creationId xmlns:a16="http://schemas.microsoft.com/office/drawing/2014/main" id="{1F807588-2EB7-1A4A-AE00-030325D07A51}"/>
              </a:ext>
            </a:extLst>
          </p:cNvPr>
          <p:cNvSpPr>
            <a:spLocks noGrp="1"/>
          </p:cNvSpPr>
          <p:nvPr>
            <p:ph type="sldNum" sz="quarter" idx="12"/>
          </p:nvPr>
        </p:nvSpPr>
        <p:spPr/>
        <p:txBody>
          <a:bodyPr/>
          <a:lstStyle/>
          <a:p>
            <a:fld id="{08FFAAEE-3577-0040-820D-607E3F3AF624}" type="slidenum">
              <a:rPr lang="en-US" smtClean="0"/>
              <a:t>12</a:t>
            </a:fld>
            <a:endParaRPr lang="en-US"/>
          </a:p>
        </p:txBody>
      </p:sp>
    </p:spTree>
    <p:extLst>
      <p:ext uri="{BB962C8B-B14F-4D97-AF65-F5344CB8AC3E}">
        <p14:creationId xmlns:p14="http://schemas.microsoft.com/office/powerpoint/2010/main" val="1618322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B78D3-EC08-F44C-B2FA-F19B6B983BF5}"/>
              </a:ext>
            </a:extLst>
          </p:cNvPr>
          <p:cNvSpPr>
            <a:spLocks noGrp="1"/>
          </p:cNvSpPr>
          <p:nvPr>
            <p:ph type="title"/>
          </p:nvPr>
        </p:nvSpPr>
        <p:spPr/>
        <p:txBody>
          <a:bodyPr>
            <a:noAutofit/>
          </a:bodyPr>
          <a:lstStyle/>
          <a:p>
            <a:r>
              <a:rPr lang="en-US" sz="3200" dirty="0"/>
              <a:t>4. Using country empirical data, consultation meetings, and qualitative studies to assess and contextualize inequality challenges and their social forces: </a:t>
            </a:r>
          </a:p>
        </p:txBody>
      </p:sp>
      <p:sp>
        <p:nvSpPr>
          <p:cNvPr id="3" name="Content Placeholder 2">
            <a:extLst>
              <a:ext uri="{FF2B5EF4-FFF2-40B4-BE49-F238E27FC236}">
                <a16:creationId xmlns:a16="http://schemas.microsoft.com/office/drawing/2014/main" id="{B7492A8C-2C43-7C4A-8DFE-9D053C135FBF}"/>
              </a:ext>
            </a:extLst>
          </p:cNvPr>
          <p:cNvSpPr>
            <a:spLocks noGrp="1"/>
          </p:cNvSpPr>
          <p:nvPr>
            <p:ph idx="1"/>
          </p:nvPr>
        </p:nvSpPr>
        <p:spPr/>
        <p:txBody>
          <a:bodyPr>
            <a:normAutofit fontScale="92500" lnSpcReduction="10000"/>
          </a:bodyPr>
          <a:lstStyle/>
          <a:p>
            <a:pPr lvl="0"/>
            <a:r>
              <a:rPr lang="en-US" dirty="0"/>
              <a:t>Assessing the level of SRH (e.g., maternal mortality and unmet need) challenges, and their unequal distribution among different social </a:t>
            </a:r>
            <a:r>
              <a:rPr lang="en-US" dirty="0" err="1"/>
              <a:t>stratifiers</a:t>
            </a:r>
            <a:r>
              <a:rPr lang="en-US" dirty="0"/>
              <a:t>. This incorporates measurement of the degree of the severity of inequality by different social </a:t>
            </a:r>
            <a:r>
              <a:rPr lang="en-US" dirty="0" err="1"/>
              <a:t>stratifiers</a:t>
            </a:r>
            <a:r>
              <a:rPr lang="en-US" dirty="0"/>
              <a:t>. the identification of the priority social </a:t>
            </a:r>
            <a:r>
              <a:rPr lang="en-US" dirty="0" err="1"/>
              <a:t>stratifiers</a:t>
            </a:r>
            <a:r>
              <a:rPr lang="en-US" dirty="0"/>
              <a:t>, and the diagnosis of risk factors and their links to social stratifications. </a:t>
            </a:r>
          </a:p>
          <a:p>
            <a:pPr lvl="0"/>
            <a:r>
              <a:rPr lang="en-US" dirty="0"/>
              <a:t>Supporting the findings of the empirical data analysis through consultation meetings, and community-based qualitative research that capture the community and individual perspectives and voices as major stakeholders.  This research focuses on reaffirming the identified risk factors that impede success in the two goals as well as contextualizing their community level social determinants and the social stratification shaping them.</a:t>
            </a:r>
          </a:p>
        </p:txBody>
      </p:sp>
      <p:sp>
        <p:nvSpPr>
          <p:cNvPr id="4" name="Slide Number Placeholder 3">
            <a:extLst>
              <a:ext uri="{FF2B5EF4-FFF2-40B4-BE49-F238E27FC236}">
                <a16:creationId xmlns:a16="http://schemas.microsoft.com/office/drawing/2014/main" id="{3CEA840D-5A38-0441-990B-E0E69D43EF38}"/>
              </a:ext>
            </a:extLst>
          </p:cNvPr>
          <p:cNvSpPr>
            <a:spLocks noGrp="1"/>
          </p:cNvSpPr>
          <p:nvPr>
            <p:ph type="sldNum" sz="quarter" idx="12"/>
          </p:nvPr>
        </p:nvSpPr>
        <p:spPr/>
        <p:txBody>
          <a:bodyPr/>
          <a:lstStyle/>
          <a:p>
            <a:fld id="{08FFAAEE-3577-0040-820D-607E3F3AF624}" type="slidenum">
              <a:rPr lang="en-US" smtClean="0"/>
              <a:t>13</a:t>
            </a:fld>
            <a:endParaRPr lang="en-US"/>
          </a:p>
        </p:txBody>
      </p:sp>
    </p:spTree>
    <p:extLst>
      <p:ext uri="{BB962C8B-B14F-4D97-AF65-F5344CB8AC3E}">
        <p14:creationId xmlns:p14="http://schemas.microsoft.com/office/powerpoint/2010/main" val="9817686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FD00A-361E-7B46-8439-8B7AEC8391D6}"/>
              </a:ext>
            </a:extLst>
          </p:cNvPr>
          <p:cNvSpPr>
            <a:spLocks noGrp="1"/>
          </p:cNvSpPr>
          <p:nvPr>
            <p:ph type="title"/>
          </p:nvPr>
        </p:nvSpPr>
        <p:spPr/>
        <p:txBody>
          <a:bodyPr>
            <a:normAutofit/>
          </a:bodyPr>
          <a:lstStyle/>
          <a:p>
            <a:r>
              <a:rPr lang="en-US" sz="3200" dirty="0"/>
              <a:t>5. Introducing the equity lens in adopted sectoral policies and efforts</a:t>
            </a:r>
          </a:p>
        </p:txBody>
      </p:sp>
      <p:sp>
        <p:nvSpPr>
          <p:cNvPr id="3" name="Content Placeholder 2">
            <a:extLst>
              <a:ext uri="{FF2B5EF4-FFF2-40B4-BE49-F238E27FC236}">
                <a16:creationId xmlns:a16="http://schemas.microsoft.com/office/drawing/2014/main" id="{019E586F-AD05-024F-B252-25FA70510501}"/>
              </a:ext>
            </a:extLst>
          </p:cNvPr>
          <p:cNvSpPr>
            <a:spLocks noGrp="1"/>
          </p:cNvSpPr>
          <p:nvPr>
            <p:ph idx="1"/>
          </p:nvPr>
        </p:nvSpPr>
        <p:spPr/>
        <p:txBody>
          <a:bodyPr/>
          <a:lstStyle/>
          <a:p>
            <a:r>
              <a:rPr lang="en-US" dirty="0"/>
              <a:t>Investigating the provision of equal opportunities (equality in sectoral services and capacities), and inequalities in sector-related performance. It should be noted that the sector-related performance measures are those commonly used to assess the performance of the sector, while they are also affected by the performance of the other sectors. Inequalities in sector-related performance invite multisector and intersectoral policies and initiates.  This application of this step requires developing skills and capacities of major actors.</a:t>
            </a:r>
          </a:p>
        </p:txBody>
      </p:sp>
      <p:sp>
        <p:nvSpPr>
          <p:cNvPr id="4" name="Slide Number Placeholder 3">
            <a:extLst>
              <a:ext uri="{FF2B5EF4-FFF2-40B4-BE49-F238E27FC236}">
                <a16:creationId xmlns:a16="http://schemas.microsoft.com/office/drawing/2014/main" id="{DECFA029-F380-8B4D-BA8A-535ECEF71388}"/>
              </a:ext>
            </a:extLst>
          </p:cNvPr>
          <p:cNvSpPr>
            <a:spLocks noGrp="1"/>
          </p:cNvSpPr>
          <p:nvPr>
            <p:ph type="sldNum" sz="quarter" idx="12"/>
          </p:nvPr>
        </p:nvSpPr>
        <p:spPr/>
        <p:txBody>
          <a:bodyPr/>
          <a:lstStyle/>
          <a:p>
            <a:fld id="{08FFAAEE-3577-0040-820D-607E3F3AF624}" type="slidenum">
              <a:rPr lang="en-US" smtClean="0"/>
              <a:t>14</a:t>
            </a:fld>
            <a:endParaRPr lang="en-US"/>
          </a:p>
        </p:txBody>
      </p:sp>
    </p:spTree>
    <p:extLst>
      <p:ext uri="{BB962C8B-B14F-4D97-AF65-F5344CB8AC3E}">
        <p14:creationId xmlns:p14="http://schemas.microsoft.com/office/powerpoint/2010/main" val="36039977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7593A-7742-F840-8913-FF8D8991AAA2}"/>
              </a:ext>
            </a:extLst>
          </p:cNvPr>
          <p:cNvSpPr>
            <a:spLocks noGrp="1"/>
          </p:cNvSpPr>
          <p:nvPr>
            <p:ph type="title"/>
          </p:nvPr>
        </p:nvSpPr>
        <p:spPr/>
        <p:txBody>
          <a:bodyPr>
            <a:normAutofit/>
          </a:bodyPr>
          <a:lstStyle/>
          <a:p>
            <a:r>
              <a:rPr lang="en-US" sz="3200" dirty="0"/>
              <a:t>6. Mapping current policies and efforts of intervening forces</a:t>
            </a:r>
          </a:p>
        </p:txBody>
      </p:sp>
      <p:sp>
        <p:nvSpPr>
          <p:cNvPr id="3" name="Content Placeholder 2">
            <a:extLst>
              <a:ext uri="{FF2B5EF4-FFF2-40B4-BE49-F238E27FC236}">
                <a16:creationId xmlns:a16="http://schemas.microsoft.com/office/drawing/2014/main" id="{7C83CB2A-591E-6C45-918D-7AA8233DE7C3}"/>
              </a:ext>
            </a:extLst>
          </p:cNvPr>
          <p:cNvSpPr>
            <a:spLocks noGrp="1"/>
          </p:cNvSpPr>
          <p:nvPr>
            <p:ph idx="1"/>
          </p:nvPr>
        </p:nvSpPr>
        <p:spPr/>
        <p:txBody>
          <a:bodyPr/>
          <a:lstStyle/>
          <a:p>
            <a:r>
              <a:rPr lang="en-US" dirty="0"/>
              <a:t>Reviewing the existing relevant policies and efforts and their implementation modalities. The review includes investigating the adoption of multisectoral approach to guard against differentiated impact of their sectoral efforts.  It also investigates the implementation of the intersectoral model to achieve the common goal of addressing the inequitable distribution of the risk factors for SRH in general and for the two challenges in particular.</a:t>
            </a:r>
          </a:p>
        </p:txBody>
      </p:sp>
      <p:sp>
        <p:nvSpPr>
          <p:cNvPr id="4" name="Slide Number Placeholder 3">
            <a:extLst>
              <a:ext uri="{FF2B5EF4-FFF2-40B4-BE49-F238E27FC236}">
                <a16:creationId xmlns:a16="http://schemas.microsoft.com/office/drawing/2014/main" id="{CD3A0E24-A012-9E47-9B1B-11E36F3AE3F3}"/>
              </a:ext>
            </a:extLst>
          </p:cNvPr>
          <p:cNvSpPr>
            <a:spLocks noGrp="1"/>
          </p:cNvSpPr>
          <p:nvPr>
            <p:ph type="sldNum" sz="quarter" idx="12"/>
          </p:nvPr>
        </p:nvSpPr>
        <p:spPr/>
        <p:txBody>
          <a:bodyPr/>
          <a:lstStyle/>
          <a:p>
            <a:fld id="{08FFAAEE-3577-0040-820D-607E3F3AF624}" type="slidenum">
              <a:rPr lang="en-US" smtClean="0"/>
              <a:t>15</a:t>
            </a:fld>
            <a:endParaRPr lang="en-US"/>
          </a:p>
        </p:txBody>
      </p:sp>
    </p:spTree>
    <p:extLst>
      <p:ext uri="{BB962C8B-B14F-4D97-AF65-F5344CB8AC3E}">
        <p14:creationId xmlns:p14="http://schemas.microsoft.com/office/powerpoint/2010/main" val="8500430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22D14-790A-2A44-92B4-99C5365BFD9E}"/>
              </a:ext>
            </a:extLst>
          </p:cNvPr>
          <p:cNvSpPr>
            <a:spLocks noGrp="1"/>
          </p:cNvSpPr>
          <p:nvPr>
            <p:ph type="title"/>
          </p:nvPr>
        </p:nvSpPr>
        <p:spPr/>
        <p:txBody>
          <a:bodyPr>
            <a:normAutofit fontScale="90000"/>
          </a:bodyPr>
          <a:lstStyle/>
          <a:p>
            <a:r>
              <a:rPr lang="en-US" sz="3200" dirty="0"/>
              <a:t>7. Translate the findings from the previous steps into a proposal for a revised responsive and equitable policy and/or programs.</a:t>
            </a:r>
          </a:p>
        </p:txBody>
      </p:sp>
      <p:sp>
        <p:nvSpPr>
          <p:cNvPr id="3" name="Content Placeholder 2">
            <a:extLst>
              <a:ext uri="{FF2B5EF4-FFF2-40B4-BE49-F238E27FC236}">
                <a16:creationId xmlns:a16="http://schemas.microsoft.com/office/drawing/2014/main" id="{0E2326AD-7DCA-874C-A725-777AA6A685A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A3289C1-8BC0-0F40-8E86-DE14C10B066B}"/>
              </a:ext>
            </a:extLst>
          </p:cNvPr>
          <p:cNvSpPr>
            <a:spLocks noGrp="1"/>
          </p:cNvSpPr>
          <p:nvPr>
            <p:ph type="sldNum" sz="quarter" idx="12"/>
          </p:nvPr>
        </p:nvSpPr>
        <p:spPr/>
        <p:txBody>
          <a:bodyPr/>
          <a:lstStyle/>
          <a:p>
            <a:fld id="{08FFAAEE-3577-0040-820D-607E3F3AF624}" type="slidenum">
              <a:rPr lang="en-US" smtClean="0"/>
              <a:t>16</a:t>
            </a:fld>
            <a:endParaRPr lang="en-US"/>
          </a:p>
        </p:txBody>
      </p:sp>
    </p:spTree>
    <p:extLst>
      <p:ext uri="{BB962C8B-B14F-4D97-AF65-F5344CB8AC3E}">
        <p14:creationId xmlns:p14="http://schemas.microsoft.com/office/powerpoint/2010/main" val="7774343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1DF70-83A9-AB4D-A24A-DFF768B229A0}"/>
              </a:ext>
            </a:extLst>
          </p:cNvPr>
          <p:cNvSpPr>
            <a:spLocks noGrp="1"/>
          </p:cNvSpPr>
          <p:nvPr>
            <p:ph type="title"/>
          </p:nvPr>
        </p:nvSpPr>
        <p:spPr/>
        <p:txBody>
          <a:bodyPr>
            <a:noAutofit/>
          </a:bodyPr>
          <a:lstStyle/>
          <a:p>
            <a:r>
              <a:rPr lang="en-US" sz="3200" dirty="0"/>
              <a:t>8. Develop a monitoring and evaluation plan to guide the implementation of the revised policy/ program and for accountability of different sectors.  </a:t>
            </a:r>
          </a:p>
        </p:txBody>
      </p:sp>
      <p:sp>
        <p:nvSpPr>
          <p:cNvPr id="3" name="Content Placeholder 2">
            <a:extLst>
              <a:ext uri="{FF2B5EF4-FFF2-40B4-BE49-F238E27FC236}">
                <a16:creationId xmlns:a16="http://schemas.microsoft.com/office/drawing/2014/main" id="{F4B5E468-DC31-E740-9D21-97B5554C30A2}"/>
              </a:ext>
            </a:extLst>
          </p:cNvPr>
          <p:cNvSpPr>
            <a:spLocks noGrp="1"/>
          </p:cNvSpPr>
          <p:nvPr>
            <p:ph idx="1"/>
          </p:nvPr>
        </p:nvSpPr>
        <p:spPr/>
        <p:txBody>
          <a:bodyPr/>
          <a:lstStyle/>
          <a:p>
            <a:r>
              <a:rPr lang="en-US" dirty="0"/>
              <a:t>This plan should incorporate both empirical analysis of data and be supported and supplemented with qualitative research that reflects community and individual voices and perspectives. </a:t>
            </a:r>
          </a:p>
        </p:txBody>
      </p:sp>
      <p:sp>
        <p:nvSpPr>
          <p:cNvPr id="4" name="Slide Number Placeholder 3">
            <a:extLst>
              <a:ext uri="{FF2B5EF4-FFF2-40B4-BE49-F238E27FC236}">
                <a16:creationId xmlns:a16="http://schemas.microsoft.com/office/drawing/2014/main" id="{6706EF17-623D-5242-9A68-BC78FB5F61AF}"/>
              </a:ext>
            </a:extLst>
          </p:cNvPr>
          <p:cNvSpPr>
            <a:spLocks noGrp="1"/>
          </p:cNvSpPr>
          <p:nvPr>
            <p:ph type="sldNum" sz="quarter" idx="12"/>
          </p:nvPr>
        </p:nvSpPr>
        <p:spPr/>
        <p:txBody>
          <a:bodyPr/>
          <a:lstStyle/>
          <a:p>
            <a:fld id="{08FFAAEE-3577-0040-820D-607E3F3AF624}" type="slidenum">
              <a:rPr lang="en-US" smtClean="0"/>
              <a:t>17</a:t>
            </a:fld>
            <a:endParaRPr lang="en-US"/>
          </a:p>
        </p:txBody>
      </p:sp>
    </p:spTree>
    <p:extLst>
      <p:ext uri="{BB962C8B-B14F-4D97-AF65-F5344CB8AC3E}">
        <p14:creationId xmlns:p14="http://schemas.microsoft.com/office/powerpoint/2010/main" val="2545011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B0849-646A-C942-A70A-DB94FACEDE63}"/>
              </a:ext>
            </a:extLst>
          </p:cNvPr>
          <p:cNvSpPr>
            <a:spLocks noGrp="1"/>
          </p:cNvSpPr>
          <p:nvPr>
            <p:ph type="title"/>
          </p:nvPr>
        </p:nvSpPr>
        <p:spPr/>
        <p:txBody>
          <a:bodyPr>
            <a:normAutofit/>
          </a:bodyPr>
          <a:lstStyle/>
          <a:p>
            <a:r>
              <a:rPr lang="en-US" dirty="0"/>
              <a:t> A Proposed social policy approach and its tool</a:t>
            </a:r>
          </a:p>
        </p:txBody>
      </p:sp>
      <p:sp>
        <p:nvSpPr>
          <p:cNvPr id="3" name="Content Placeholder 2">
            <a:extLst>
              <a:ext uri="{FF2B5EF4-FFF2-40B4-BE49-F238E27FC236}">
                <a16:creationId xmlns:a16="http://schemas.microsoft.com/office/drawing/2014/main" id="{75F7F0A8-FC99-994C-9978-9FA78A81F1F8}"/>
              </a:ext>
            </a:extLst>
          </p:cNvPr>
          <p:cNvSpPr>
            <a:spLocks noGrp="1"/>
          </p:cNvSpPr>
          <p:nvPr>
            <p:ph idx="1"/>
          </p:nvPr>
        </p:nvSpPr>
        <p:spPr/>
        <p:txBody>
          <a:bodyPr/>
          <a:lstStyle/>
          <a:p>
            <a:r>
              <a:rPr lang="en-US" dirty="0"/>
              <a:t>Mainstreaming Social Determinants of Health Equity: The new social policy approach </a:t>
            </a:r>
          </a:p>
          <a:p>
            <a:r>
              <a:rPr lang="en-US" dirty="0"/>
              <a:t>The application of the new framework to maternal mortality clearly revealed the importance of the adoption of a new responsive and accountable social policy approach. This new approach incorporates specific principles that can accelerate the promotion of health and health equity. </a:t>
            </a:r>
          </a:p>
        </p:txBody>
      </p:sp>
      <p:sp>
        <p:nvSpPr>
          <p:cNvPr id="4" name="Slide Number Placeholder 3">
            <a:extLst>
              <a:ext uri="{FF2B5EF4-FFF2-40B4-BE49-F238E27FC236}">
                <a16:creationId xmlns:a16="http://schemas.microsoft.com/office/drawing/2014/main" id="{895170D1-A9E0-2045-99F1-26B016CE6FB5}"/>
              </a:ext>
            </a:extLst>
          </p:cNvPr>
          <p:cNvSpPr>
            <a:spLocks noGrp="1"/>
          </p:cNvSpPr>
          <p:nvPr>
            <p:ph type="sldNum" sz="quarter" idx="12"/>
          </p:nvPr>
        </p:nvSpPr>
        <p:spPr/>
        <p:txBody>
          <a:bodyPr/>
          <a:lstStyle/>
          <a:p>
            <a:fld id="{08FFAAEE-3577-0040-820D-607E3F3AF624}" type="slidenum">
              <a:rPr lang="en-US" smtClean="0"/>
              <a:t>2</a:t>
            </a:fld>
            <a:endParaRPr lang="en-US"/>
          </a:p>
        </p:txBody>
      </p:sp>
    </p:spTree>
    <p:extLst>
      <p:ext uri="{BB962C8B-B14F-4D97-AF65-F5344CB8AC3E}">
        <p14:creationId xmlns:p14="http://schemas.microsoft.com/office/powerpoint/2010/main" val="3144156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53A29-43CF-614A-8AD7-5A3D48FA4DA0}"/>
              </a:ext>
            </a:extLst>
          </p:cNvPr>
          <p:cNvSpPr>
            <a:spLocks noGrp="1"/>
          </p:cNvSpPr>
          <p:nvPr>
            <p:ph type="title"/>
          </p:nvPr>
        </p:nvSpPr>
        <p:spPr/>
        <p:txBody>
          <a:bodyPr>
            <a:normAutofit/>
          </a:bodyPr>
          <a:lstStyle/>
          <a:p>
            <a:r>
              <a:rPr lang="en-US" sz="4000" dirty="0"/>
              <a:t>Key Principles</a:t>
            </a:r>
          </a:p>
        </p:txBody>
      </p:sp>
      <p:sp>
        <p:nvSpPr>
          <p:cNvPr id="4" name="Slide Number Placeholder 3">
            <a:extLst>
              <a:ext uri="{FF2B5EF4-FFF2-40B4-BE49-F238E27FC236}">
                <a16:creationId xmlns:a16="http://schemas.microsoft.com/office/drawing/2014/main" id="{C126685E-2A2A-7141-98F0-5791ECC8AF21}"/>
              </a:ext>
            </a:extLst>
          </p:cNvPr>
          <p:cNvSpPr>
            <a:spLocks noGrp="1"/>
          </p:cNvSpPr>
          <p:nvPr>
            <p:ph type="sldNum" sz="quarter" idx="12"/>
          </p:nvPr>
        </p:nvSpPr>
        <p:spPr/>
        <p:txBody>
          <a:bodyPr/>
          <a:lstStyle/>
          <a:p>
            <a:fld id="{08FFAAEE-3577-0040-820D-607E3F3AF624}" type="slidenum">
              <a:rPr lang="en-US" smtClean="0"/>
              <a:t>3</a:t>
            </a:fld>
            <a:endParaRPr lang="en-US"/>
          </a:p>
        </p:txBody>
      </p:sp>
    </p:spTree>
    <p:extLst>
      <p:ext uri="{BB962C8B-B14F-4D97-AF65-F5344CB8AC3E}">
        <p14:creationId xmlns:p14="http://schemas.microsoft.com/office/powerpoint/2010/main" val="425483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C4CC7-3D74-B148-BF4B-6EF952D6F3F3}"/>
              </a:ext>
            </a:extLst>
          </p:cNvPr>
          <p:cNvSpPr>
            <a:spLocks noGrp="1"/>
          </p:cNvSpPr>
          <p:nvPr>
            <p:ph type="title"/>
          </p:nvPr>
        </p:nvSpPr>
        <p:spPr/>
        <p:txBody>
          <a:bodyPr>
            <a:normAutofit/>
          </a:bodyPr>
          <a:lstStyle/>
          <a:p>
            <a:r>
              <a:rPr lang="en-US" sz="3200" dirty="0"/>
              <a:t>1. Enforcing the Central Role of Upstream Social Forces</a:t>
            </a:r>
          </a:p>
        </p:txBody>
      </p:sp>
      <p:sp>
        <p:nvSpPr>
          <p:cNvPr id="3" name="Content Placeholder 2">
            <a:extLst>
              <a:ext uri="{FF2B5EF4-FFF2-40B4-BE49-F238E27FC236}">
                <a16:creationId xmlns:a16="http://schemas.microsoft.com/office/drawing/2014/main" id="{8D47AE16-78EC-C545-9C81-308C8357D240}"/>
              </a:ext>
            </a:extLst>
          </p:cNvPr>
          <p:cNvSpPr>
            <a:spLocks noGrp="1"/>
          </p:cNvSpPr>
          <p:nvPr>
            <p:ph idx="1"/>
          </p:nvPr>
        </p:nvSpPr>
        <p:spPr>
          <a:xfrm>
            <a:off x="838200" y="1825625"/>
            <a:ext cx="10515600" cy="4351338"/>
          </a:xfrm>
        </p:spPr>
        <p:txBody>
          <a:bodyPr/>
          <a:lstStyle/>
          <a:p>
            <a:r>
              <a:rPr lang="en-US" dirty="0"/>
              <a:t>A review document, supported by UNFPA/ASRO, indicated the weak differentiation between the forces that operate at the individual and community level and the upstream social policies that shape them. Both the framings and proposed actions commonly emphasize the level of proximate determinants. The proposed approach and tool explicitly identify and emphasize the central influence of upstream policies in shaping level and distribution of two challenges. </a:t>
            </a:r>
          </a:p>
          <a:p>
            <a:pPr marL="0" indent="0">
              <a:buNone/>
            </a:pPr>
            <a:endParaRPr lang="en-US" dirty="0"/>
          </a:p>
        </p:txBody>
      </p:sp>
      <p:sp>
        <p:nvSpPr>
          <p:cNvPr id="4" name="Slide Number Placeholder 3">
            <a:extLst>
              <a:ext uri="{FF2B5EF4-FFF2-40B4-BE49-F238E27FC236}">
                <a16:creationId xmlns:a16="http://schemas.microsoft.com/office/drawing/2014/main" id="{82CD7841-A22B-9F4A-B5FE-CA5B702CEBBA}"/>
              </a:ext>
            </a:extLst>
          </p:cNvPr>
          <p:cNvSpPr>
            <a:spLocks noGrp="1"/>
          </p:cNvSpPr>
          <p:nvPr>
            <p:ph type="sldNum" sz="quarter" idx="12"/>
          </p:nvPr>
        </p:nvSpPr>
        <p:spPr/>
        <p:txBody>
          <a:bodyPr/>
          <a:lstStyle/>
          <a:p>
            <a:fld id="{08FFAAEE-3577-0040-820D-607E3F3AF624}" type="slidenum">
              <a:rPr lang="en-US" smtClean="0"/>
              <a:t>4</a:t>
            </a:fld>
            <a:endParaRPr lang="en-US"/>
          </a:p>
        </p:txBody>
      </p:sp>
    </p:spTree>
    <p:extLst>
      <p:ext uri="{BB962C8B-B14F-4D97-AF65-F5344CB8AC3E}">
        <p14:creationId xmlns:p14="http://schemas.microsoft.com/office/powerpoint/2010/main" val="592212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18F7C-CF9F-C345-A230-DCC92D35A4DC}"/>
              </a:ext>
            </a:extLst>
          </p:cNvPr>
          <p:cNvSpPr>
            <a:spLocks noGrp="1"/>
          </p:cNvSpPr>
          <p:nvPr>
            <p:ph type="title"/>
          </p:nvPr>
        </p:nvSpPr>
        <p:spPr>
          <a:xfrm>
            <a:off x="838200" y="564197"/>
            <a:ext cx="10515600" cy="1325563"/>
          </a:xfrm>
        </p:spPr>
        <p:txBody>
          <a:bodyPr>
            <a:noAutofit/>
          </a:bodyPr>
          <a:lstStyle/>
          <a:p>
            <a:r>
              <a:rPr lang="en-US" sz="3200" dirty="0"/>
              <a:t>2. Pursuing the Reduction of Social Inequalities in sexual and reproductive health (SRH) outcome measures (e.g.: Maternal Mortality) as a Measure of Success.</a:t>
            </a:r>
            <a:br>
              <a:rPr lang="en-US" sz="3200" dirty="0"/>
            </a:br>
            <a:endParaRPr lang="en-US" sz="3200" dirty="0"/>
          </a:p>
        </p:txBody>
      </p:sp>
      <p:sp>
        <p:nvSpPr>
          <p:cNvPr id="3" name="Content Placeholder 2">
            <a:extLst>
              <a:ext uri="{FF2B5EF4-FFF2-40B4-BE49-F238E27FC236}">
                <a16:creationId xmlns:a16="http://schemas.microsoft.com/office/drawing/2014/main" id="{A731A0AC-3003-0441-9985-2F96586EC547}"/>
              </a:ext>
            </a:extLst>
          </p:cNvPr>
          <p:cNvSpPr>
            <a:spLocks noGrp="1"/>
          </p:cNvSpPr>
          <p:nvPr>
            <p:ph idx="1"/>
          </p:nvPr>
        </p:nvSpPr>
        <p:spPr>
          <a:xfrm>
            <a:off x="838200" y="1889760"/>
            <a:ext cx="10515600" cy="4632643"/>
          </a:xfrm>
        </p:spPr>
        <p:txBody>
          <a:bodyPr/>
          <a:lstStyle/>
          <a:p>
            <a:r>
              <a:rPr lang="en-US" dirty="0"/>
              <a:t>The evaluation of progress in relation to SRH goals uses the level and trend as the measure of success. Such an evaluation does not recognize that the overall improvements may not be shared by all social groups. Targeting the reduction in the degree of inequality should be made an explicit goal and be adopted as an evaluation criterion and a measure of success. </a:t>
            </a:r>
          </a:p>
        </p:txBody>
      </p:sp>
      <p:sp>
        <p:nvSpPr>
          <p:cNvPr id="4" name="Slide Number Placeholder 3">
            <a:extLst>
              <a:ext uri="{FF2B5EF4-FFF2-40B4-BE49-F238E27FC236}">
                <a16:creationId xmlns:a16="http://schemas.microsoft.com/office/drawing/2014/main" id="{B283A88D-D10B-3644-A444-FD6A3BB6386A}"/>
              </a:ext>
            </a:extLst>
          </p:cNvPr>
          <p:cNvSpPr>
            <a:spLocks noGrp="1"/>
          </p:cNvSpPr>
          <p:nvPr>
            <p:ph type="sldNum" sz="quarter" idx="12"/>
          </p:nvPr>
        </p:nvSpPr>
        <p:spPr/>
        <p:txBody>
          <a:bodyPr/>
          <a:lstStyle/>
          <a:p>
            <a:fld id="{08FFAAEE-3577-0040-820D-607E3F3AF624}" type="slidenum">
              <a:rPr lang="en-US" smtClean="0"/>
              <a:t>5</a:t>
            </a:fld>
            <a:endParaRPr lang="en-US"/>
          </a:p>
        </p:txBody>
      </p:sp>
    </p:spTree>
    <p:extLst>
      <p:ext uri="{BB962C8B-B14F-4D97-AF65-F5344CB8AC3E}">
        <p14:creationId xmlns:p14="http://schemas.microsoft.com/office/powerpoint/2010/main" val="1634752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75EB7-6632-3B4E-BC4D-EFF24041A2BC}"/>
              </a:ext>
            </a:extLst>
          </p:cNvPr>
          <p:cNvSpPr>
            <a:spLocks noGrp="1"/>
          </p:cNvSpPr>
          <p:nvPr>
            <p:ph type="title"/>
          </p:nvPr>
        </p:nvSpPr>
        <p:spPr/>
        <p:txBody>
          <a:bodyPr>
            <a:noAutofit/>
          </a:bodyPr>
          <a:lstStyle/>
          <a:p>
            <a:r>
              <a:rPr lang="en-US" sz="3200" dirty="0"/>
              <a:t>3. Recognizing and/or Responding to the Unfair Social Stratifications that Shape SRH Inequities  </a:t>
            </a:r>
          </a:p>
        </p:txBody>
      </p:sp>
      <p:sp>
        <p:nvSpPr>
          <p:cNvPr id="3" name="Content Placeholder 2">
            <a:extLst>
              <a:ext uri="{FF2B5EF4-FFF2-40B4-BE49-F238E27FC236}">
                <a16:creationId xmlns:a16="http://schemas.microsoft.com/office/drawing/2014/main" id="{E06413EE-99EE-D241-AD2F-533E1C9ED9E7}"/>
              </a:ext>
            </a:extLst>
          </p:cNvPr>
          <p:cNvSpPr>
            <a:spLocks noGrp="1"/>
          </p:cNvSpPr>
          <p:nvPr>
            <p:ph idx="1"/>
          </p:nvPr>
        </p:nvSpPr>
        <p:spPr/>
        <p:txBody>
          <a:bodyPr>
            <a:normAutofit lnSpcReduction="10000"/>
          </a:bodyPr>
          <a:lstStyle/>
          <a:p>
            <a:r>
              <a:rPr lang="en-US" dirty="0"/>
              <a:t>The recent discourse on development emphasizes the importance of leaving no one behind. The distribution of SRH outcome measures (e.g. maternal mortality) indicates how social stratification in society is linked to the pattern and degree of inequality of these challenges. It is important for social policies to be fair in both their responsiveness to different needs of social groups, as well as in supporting fairer social stratification in society.  </a:t>
            </a:r>
          </a:p>
          <a:p>
            <a:r>
              <a:rPr lang="en-US" dirty="0"/>
              <a:t>The inclusion of fairness in the design and implementation of social policies requires that these policies ensure equal opportunities, guard against differentiated impact, and adopt positive discrimination whenever needed. </a:t>
            </a:r>
          </a:p>
        </p:txBody>
      </p:sp>
      <p:sp>
        <p:nvSpPr>
          <p:cNvPr id="4" name="Slide Number Placeholder 3">
            <a:extLst>
              <a:ext uri="{FF2B5EF4-FFF2-40B4-BE49-F238E27FC236}">
                <a16:creationId xmlns:a16="http://schemas.microsoft.com/office/drawing/2014/main" id="{FA95DCE8-E7C0-0947-9229-0ED7F2F6F6E7}"/>
              </a:ext>
            </a:extLst>
          </p:cNvPr>
          <p:cNvSpPr>
            <a:spLocks noGrp="1"/>
          </p:cNvSpPr>
          <p:nvPr>
            <p:ph type="sldNum" sz="quarter" idx="12"/>
          </p:nvPr>
        </p:nvSpPr>
        <p:spPr/>
        <p:txBody>
          <a:bodyPr/>
          <a:lstStyle/>
          <a:p>
            <a:fld id="{08FFAAEE-3577-0040-820D-607E3F3AF624}" type="slidenum">
              <a:rPr lang="en-US" smtClean="0"/>
              <a:t>6</a:t>
            </a:fld>
            <a:endParaRPr lang="en-US"/>
          </a:p>
        </p:txBody>
      </p:sp>
    </p:spTree>
    <p:extLst>
      <p:ext uri="{BB962C8B-B14F-4D97-AF65-F5344CB8AC3E}">
        <p14:creationId xmlns:p14="http://schemas.microsoft.com/office/powerpoint/2010/main" val="658049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E8272-9BFC-434C-AE9B-3AD355EB06B6}"/>
              </a:ext>
            </a:extLst>
          </p:cNvPr>
          <p:cNvSpPr>
            <a:spLocks noGrp="1"/>
          </p:cNvSpPr>
          <p:nvPr>
            <p:ph type="title"/>
          </p:nvPr>
        </p:nvSpPr>
        <p:spPr/>
        <p:txBody>
          <a:bodyPr>
            <a:normAutofit/>
          </a:bodyPr>
          <a:lstStyle/>
          <a:p>
            <a:r>
              <a:rPr lang="en-US" sz="3200" dirty="0"/>
              <a:t>4. Holding Social Policies Accountable for their Impact on SRH.</a:t>
            </a:r>
            <a:br>
              <a:rPr lang="en-US" sz="3200" dirty="0"/>
            </a:br>
            <a:endParaRPr lang="en-US" sz="3200" dirty="0"/>
          </a:p>
        </p:txBody>
      </p:sp>
      <p:sp>
        <p:nvSpPr>
          <p:cNvPr id="3" name="Content Placeholder 2">
            <a:extLst>
              <a:ext uri="{FF2B5EF4-FFF2-40B4-BE49-F238E27FC236}">
                <a16:creationId xmlns:a16="http://schemas.microsoft.com/office/drawing/2014/main" id="{BC8E29DF-69C9-2E4A-A8A9-A78536A64384}"/>
              </a:ext>
            </a:extLst>
          </p:cNvPr>
          <p:cNvSpPr>
            <a:spLocks noGrp="1"/>
          </p:cNvSpPr>
          <p:nvPr>
            <p:ph idx="1"/>
          </p:nvPr>
        </p:nvSpPr>
        <p:spPr>
          <a:xfrm>
            <a:off x="838200" y="1259840"/>
            <a:ext cx="10515600" cy="5425440"/>
          </a:xfrm>
        </p:spPr>
        <p:txBody>
          <a:bodyPr>
            <a:normAutofit fontScale="77500" lnSpcReduction="20000"/>
          </a:bodyPr>
          <a:lstStyle/>
          <a:p>
            <a:r>
              <a:rPr lang="en-US" dirty="0"/>
              <a:t>The responsibility and accountability of social policies and interventions to the realization of SRH goals are not explicitly incorporated. Upstream social accelerators are assumed to be effectively pursued by other sectoral policies, particularly those related to gender and women socio-economic development. The impact of these policies on the achievement of transformative goals and their influence on the specified proximate determinants are never investigated and/or strengthened to support the realization of goals. It is clear that women socio-economic and gender policies follow their separate and independent course. The implicit assumptions are that SRH is not the responsibility of social sectors, and that social development (particularly in relation to women socio-economic characteristics of education and economic resources, as well as their protection against discriminatory practices) are sufficient to produce the desired effect on the SRH challenges through influencing the specific proximate determinants identified in the review report. </a:t>
            </a:r>
          </a:p>
          <a:p>
            <a:r>
              <a:rPr lang="en-US" dirty="0"/>
              <a:t>What is missing is the fact that social policies must recognize SRH as a key development goal and not just a sectoral target. Also, social policies and actions must explicitly target the transformative goals, or the proximate forces at a minimum. For example, educational policies should not confine themselves to higher girls’ enrollment and retention. They need to address gender values, build girls’ confidence and agencies, inform on social and health risks of reproductive patterns, address misconceptions related to family planning. In addition, the impact of social policies on transformative changes needs to be assessed and evaluated.</a:t>
            </a:r>
          </a:p>
          <a:p>
            <a:endParaRPr lang="en-US" dirty="0"/>
          </a:p>
        </p:txBody>
      </p:sp>
      <p:sp>
        <p:nvSpPr>
          <p:cNvPr id="4" name="Slide Number Placeholder 3">
            <a:extLst>
              <a:ext uri="{FF2B5EF4-FFF2-40B4-BE49-F238E27FC236}">
                <a16:creationId xmlns:a16="http://schemas.microsoft.com/office/drawing/2014/main" id="{BD2E502D-F2ED-B74F-8D4F-BC94934F5C20}"/>
              </a:ext>
            </a:extLst>
          </p:cNvPr>
          <p:cNvSpPr>
            <a:spLocks noGrp="1"/>
          </p:cNvSpPr>
          <p:nvPr>
            <p:ph type="sldNum" sz="quarter" idx="12"/>
          </p:nvPr>
        </p:nvSpPr>
        <p:spPr/>
        <p:txBody>
          <a:bodyPr/>
          <a:lstStyle/>
          <a:p>
            <a:fld id="{08FFAAEE-3577-0040-820D-607E3F3AF624}" type="slidenum">
              <a:rPr lang="en-US" smtClean="0"/>
              <a:t>7</a:t>
            </a:fld>
            <a:endParaRPr lang="en-US"/>
          </a:p>
        </p:txBody>
      </p:sp>
    </p:spTree>
    <p:extLst>
      <p:ext uri="{BB962C8B-B14F-4D97-AF65-F5344CB8AC3E}">
        <p14:creationId xmlns:p14="http://schemas.microsoft.com/office/powerpoint/2010/main" val="147236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53A29-43CF-614A-8AD7-5A3D48FA4DA0}"/>
              </a:ext>
            </a:extLst>
          </p:cNvPr>
          <p:cNvSpPr>
            <a:spLocks noGrp="1"/>
          </p:cNvSpPr>
          <p:nvPr>
            <p:ph type="title"/>
          </p:nvPr>
        </p:nvSpPr>
        <p:spPr/>
        <p:txBody>
          <a:bodyPr>
            <a:normAutofit/>
          </a:bodyPr>
          <a:lstStyle/>
          <a:p>
            <a:r>
              <a:rPr lang="en-US" sz="4000" dirty="0"/>
              <a:t>The translation of the proposed approach into practical steps is presented in the following tool.</a:t>
            </a:r>
          </a:p>
        </p:txBody>
      </p:sp>
      <p:sp>
        <p:nvSpPr>
          <p:cNvPr id="4" name="Slide Number Placeholder 3">
            <a:extLst>
              <a:ext uri="{FF2B5EF4-FFF2-40B4-BE49-F238E27FC236}">
                <a16:creationId xmlns:a16="http://schemas.microsoft.com/office/drawing/2014/main" id="{6DB59C36-81E2-C948-8475-33A50257DE7C}"/>
              </a:ext>
            </a:extLst>
          </p:cNvPr>
          <p:cNvSpPr>
            <a:spLocks noGrp="1"/>
          </p:cNvSpPr>
          <p:nvPr>
            <p:ph type="sldNum" sz="quarter" idx="12"/>
          </p:nvPr>
        </p:nvSpPr>
        <p:spPr/>
        <p:txBody>
          <a:bodyPr/>
          <a:lstStyle/>
          <a:p>
            <a:fld id="{08FFAAEE-3577-0040-820D-607E3F3AF624}" type="slidenum">
              <a:rPr lang="en-US" smtClean="0"/>
              <a:t>8</a:t>
            </a:fld>
            <a:endParaRPr lang="en-US"/>
          </a:p>
        </p:txBody>
      </p:sp>
    </p:spTree>
    <p:extLst>
      <p:ext uri="{BB962C8B-B14F-4D97-AF65-F5344CB8AC3E}">
        <p14:creationId xmlns:p14="http://schemas.microsoft.com/office/powerpoint/2010/main" val="389667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678D8-12BC-2241-8DC0-95B8A3C8C685}"/>
              </a:ext>
            </a:extLst>
          </p:cNvPr>
          <p:cNvSpPr>
            <a:spLocks noGrp="1"/>
          </p:cNvSpPr>
          <p:nvPr>
            <p:ph type="title"/>
          </p:nvPr>
        </p:nvSpPr>
        <p:spPr/>
        <p:txBody>
          <a:bodyPr>
            <a:normAutofit/>
          </a:bodyPr>
          <a:lstStyle/>
          <a:p>
            <a:r>
              <a:rPr lang="en-US" b="1" dirty="0"/>
              <a:t>A Tool for implementing the social policy approach.</a:t>
            </a:r>
            <a:endParaRPr lang="en-US" dirty="0"/>
          </a:p>
        </p:txBody>
      </p:sp>
      <p:sp>
        <p:nvSpPr>
          <p:cNvPr id="3" name="Content Placeholder 2">
            <a:extLst>
              <a:ext uri="{FF2B5EF4-FFF2-40B4-BE49-F238E27FC236}">
                <a16:creationId xmlns:a16="http://schemas.microsoft.com/office/drawing/2014/main" id="{72183DDE-1CBB-D049-8510-ACC411571BC6}"/>
              </a:ext>
            </a:extLst>
          </p:cNvPr>
          <p:cNvSpPr>
            <a:spLocks noGrp="1"/>
          </p:cNvSpPr>
          <p:nvPr>
            <p:ph idx="1"/>
          </p:nvPr>
        </p:nvSpPr>
        <p:spPr/>
        <p:txBody>
          <a:bodyPr/>
          <a:lstStyle/>
          <a:p>
            <a:pPr marL="0" indent="0">
              <a:buNone/>
            </a:pPr>
            <a:r>
              <a:rPr lang="en-US" dirty="0"/>
              <a:t>The proposed tool calls for mainstreaming the new social policy approach that is based on SDHE framing, in policies and programs to accelerate the achievement of the transformative SRH goals. The tool offers a step by step process for the implementation of the new proposed approach.  These steps are.</a:t>
            </a:r>
          </a:p>
        </p:txBody>
      </p:sp>
      <p:sp>
        <p:nvSpPr>
          <p:cNvPr id="4" name="Slide Number Placeholder 3">
            <a:extLst>
              <a:ext uri="{FF2B5EF4-FFF2-40B4-BE49-F238E27FC236}">
                <a16:creationId xmlns:a16="http://schemas.microsoft.com/office/drawing/2014/main" id="{8F0FE18F-1778-9F4C-B1A6-D7B77ECBB741}"/>
              </a:ext>
            </a:extLst>
          </p:cNvPr>
          <p:cNvSpPr>
            <a:spLocks noGrp="1"/>
          </p:cNvSpPr>
          <p:nvPr>
            <p:ph type="sldNum" sz="quarter" idx="12"/>
          </p:nvPr>
        </p:nvSpPr>
        <p:spPr/>
        <p:txBody>
          <a:bodyPr/>
          <a:lstStyle/>
          <a:p>
            <a:fld id="{08FFAAEE-3577-0040-820D-607E3F3AF624}" type="slidenum">
              <a:rPr lang="en-US" smtClean="0"/>
              <a:t>9</a:t>
            </a:fld>
            <a:endParaRPr lang="en-US"/>
          </a:p>
        </p:txBody>
      </p:sp>
    </p:spTree>
    <p:extLst>
      <p:ext uri="{BB962C8B-B14F-4D97-AF65-F5344CB8AC3E}">
        <p14:creationId xmlns:p14="http://schemas.microsoft.com/office/powerpoint/2010/main" val="27499505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6E1DDBAB382AE4CAECF5AC419C9ACDD" ma:contentTypeVersion="0" ma:contentTypeDescription="Create a new document." ma:contentTypeScope="" ma:versionID="ae39f984404734e4c519e7b82838c225">
  <xsd:schema xmlns:xsd="http://www.w3.org/2001/XMLSchema" xmlns:xs="http://www.w3.org/2001/XMLSchema" xmlns:p="http://schemas.microsoft.com/office/2006/metadata/properties" targetNamespace="http://schemas.microsoft.com/office/2006/metadata/properties" ma:root="true" ma:fieldsID="553f2d8843fd2aa64b81f9e8c63a661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2ED4E17-3A7E-42E3-BD33-5DCA6B6E28DF}"/>
</file>

<file path=customXml/itemProps2.xml><?xml version="1.0" encoding="utf-8"?>
<ds:datastoreItem xmlns:ds="http://schemas.openxmlformats.org/officeDocument/2006/customXml" ds:itemID="{6DA871A5-FC1A-4C30-BBFF-1095B7F7B81A}"/>
</file>

<file path=customXml/itemProps3.xml><?xml version="1.0" encoding="utf-8"?>
<ds:datastoreItem xmlns:ds="http://schemas.openxmlformats.org/officeDocument/2006/customXml" ds:itemID="{8AF4FC98-B8DF-4338-AAF8-6249238FADA4}"/>
</file>

<file path=docProps/app.xml><?xml version="1.0" encoding="utf-8"?>
<Properties xmlns="http://schemas.openxmlformats.org/officeDocument/2006/extended-properties" xmlns:vt="http://schemas.openxmlformats.org/officeDocument/2006/docPropsVTypes">
  <TotalTime>11</TotalTime>
  <Words>1582</Words>
  <Application>Microsoft Macintosh PowerPoint</Application>
  <PresentationFormat>Widescreen</PresentationFormat>
  <Paragraphs>66</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Session Four: Proposed Tool</vt:lpstr>
      <vt:lpstr> A Proposed social policy approach and its tool</vt:lpstr>
      <vt:lpstr>Key Principles</vt:lpstr>
      <vt:lpstr>1. Enforcing the Central Role of Upstream Social Forces</vt:lpstr>
      <vt:lpstr>2. Pursuing the Reduction of Social Inequalities in sexual and reproductive health (SRH) outcome measures (e.g.: Maternal Mortality) as a Measure of Success. </vt:lpstr>
      <vt:lpstr>3. Recognizing and/or Responding to the Unfair Social Stratifications that Shape SRH Inequities  </vt:lpstr>
      <vt:lpstr>4. Holding Social Policies Accountable for their Impact on SRH. </vt:lpstr>
      <vt:lpstr>The translation of the proposed approach into practical steps is presented in the following tool.</vt:lpstr>
      <vt:lpstr>A Tool for implementing the social policy approach.</vt:lpstr>
      <vt:lpstr>1. Identify a champion for the proposed approach and convener of the intersectoral actors.</vt:lpstr>
      <vt:lpstr>2. Establish a network of key actors and players. </vt:lpstr>
      <vt:lpstr>3. Ensure common understanding among key actors in relation to the new framing and its implication on their roles and responsibilities in promoting SRH and reducing SRH inequalities with special emphasis on unmet need and maternal mortality.  </vt:lpstr>
      <vt:lpstr>4. Using country empirical data, consultation meetings, and qualitative studies to assess and contextualize inequality challenges and their social forces: </vt:lpstr>
      <vt:lpstr>5. Introducing the equity lens in adopted sectoral policies and efforts</vt:lpstr>
      <vt:lpstr>6. Mapping current policies and efforts of intervening forces</vt:lpstr>
      <vt:lpstr>7. Translate the findings from the previous steps into a proposal for a revised responsive and equitable policy and/or programs.</vt:lpstr>
      <vt:lpstr>8. Develop a monitoring and evaluation plan to guide the implementation of the revised policy/ program and for accountability of different sectors.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Four: Proposed Tool</dc:title>
  <dc:creator>maryamabouzeid</dc:creator>
  <cp:lastModifiedBy>maryamabouzeid</cp:lastModifiedBy>
  <cp:revision>22</cp:revision>
  <dcterms:created xsi:type="dcterms:W3CDTF">2023-07-08T09:38:48Z</dcterms:created>
  <dcterms:modified xsi:type="dcterms:W3CDTF">2023-10-12T19:02:25Z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0x01010026E1DDBAB382AE4CAECF5AC419C9ACDD</vt:lpwstr>
  </property>
</Properties>
</file>