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sldIdLst>
    <p:sldId id="256" r:id="rId5"/>
    <p:sldId id="257" r:id="rId6"/>
    <p:sldId id="258" r:id="rId7"/>
    <p:sldId id="259" r:id="rId8"/>
    <p:sldId id="260" r:id="rId9"/>
    <p:sldId id="268" r:id="rId10"/>
    <p:sldId id="270" r:id="rId11"/>
    <p:sldId id="261" r:id="rId12"/>
    <p:sldId id="276" r:id="rId13"/>
    <p:sldId id="272" r:id="rId14"/>
    <p:sldId id="264" r:id="rId15"/>
    <p:sldId id="300" r:id="rId16"/>
    <p:sldId id="301" r:id="rId17"/>
    <p:sldId id="279" r:id="rId18"/>
    <p:sldId id="280" r:id="rId19"/>
    <p:sldId id="281" r:id="rId20"/>
    <p:sldId id="313" r:id="rId21"/>
    <p:sldId id="302" r:id="rId22"/>
    <p:sldId id="303" r:id="rId23"/>
    <p:sldId id="282" r:id="rId24"/>
    <p:sldId id="283" r:id="rId25"/>
    <p:sldId id="267" r:id="rId26"/>
    <p:sldId id="304" r:id="rId27"/>
    <p:sldId id="286" r:id="rId28"/>
    <p:sldId id="312" r:id="rId29"/>
    <p:sldId id="287" r:id="rId30"/>
    <p:sldId id="288" r:id="rId31"/>
    <p:sldId id="289" r:id="rId32"/>
    <p:sldId id="305" r:id="rId33"/>
    <p:sldId id="314" r:id="rId34"/>
    <p:sldId id="294" r:id="rId35"/>
    <p:sldId id="315" r:id="rId36"/>
    <p:sldId id="307" r:id="rId37"/>
    <p:sldId id="308" r:id="rId38"/>
    <p:sldId id="309" r:id="rId39"/>
    <p:sldId id="310" r:id="rId40"/>
    <p:sldId id="311" r:id="rId41"/>
    <p:sldId id="298" r:id="rId4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4" autoAdjust="0"/>
    <p:restoredTop sz="94660"/>
  </p:normalViewPr>
  <p:slideViewPr>
    <p:cSldViewPr snapToGrid="0" showGuides="1">
      <p:cViewPr varScale="1">
        <p:scale>
          <a:sx n="99" d="100"/>
          <a:sy n="99" d="100"/>
        </p:scale>
        <p:origin x="624"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AEBFD6A-E03A-40B4-BD43-7B6F1CE0B07D}" type="datetimeFigureOut">
              <a:rPr lang="en-US" smtClean="0"/>
              <a:t>10/12/23</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8B2B51C-8401-496C-BAA1-D5DB19A714CA}" type="slidenum">
              <a:rPr lang="en-US" smtClean="0"/>
              <a:t>‹#›</a:t>
            </a:fld>
            <a:endParaRPr lang="en-US"/>
          </a:p>
        </p:txBody>
      </p:sp>
    </p:spTree>
    <p:extLst>
      <p:ext uri="{BB962C8B-B14F-4D97-AF65-F5344CB8AC3E}">
        <p14:creationId xmlns:p14="http://schemas.microsoft.com/office/powerpoint/2010/main" val="627662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C2A9E8-A67B-4EB9-A5B7-FE196D21CF21}" type="slidenum">
              <a:rPr lang="en-US" smtClean="0"/>
              <a:t>14</a:t>
            </a:fld>
            <a:endParaRPr lang="en-US"/>
          </a:p>
        </p:txBody>
      </p:sp>
    </p:spTree>
    <p:extLst>
      <p:ext uri="{BB962C8B-B14F-4D97-AF65-F5344CB8AC3E}">
        <p14:creationId xmlns:p14="http://schemas.microsoft.com/office/powerpoint/2010/main" val="138497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15</a:t>
            </a:fld>
            <a:endParaRPr lang="ar-EG"/>
          </a:p>
        </p:txBody>
      </p:sp>
    </p:spTree>
    <p:extLst>
      <p:ext uri="{BB962C8B-B14F-4D97-AF65-F5344CB8AC3E}">
        <p14:creationId xmlns:p14="http://schemas.microsoft.com/office/powerpoint/2010/main" val="322110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16</a:t>
            </a:fld>
            <a:endParaRPr lang="ar-EG"/>
          </a:p>
        </p:txBody>
      </p:sp>
    </p:spTree>
    <p:extLst>
      <p:ext uri="{BB962C8B-B14F-4D97-AF65-F5344CB8AC3E}">
        <p14:creationId xmlns:p14="http://schemas.microsoft.com/office/powerpoint/2010/main" val="138661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20</a:t>
            </a:fld>
            <a:endParaRPr lang="ar-EG"/>
          </a:p>
        </p:txBody>
      </p:sp>
    </p:spTree>
    <p:extLst>
      <p:ext uri="{BB962C8B-B14F-4D97-AF65-F5344CB8AC3E}">
        <p14:creationId xmlns:p14="http://schemas.microsoft.com/office/powerpoint/2010/main" val="16260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21</a:t>
            </a:fld>
            <a:endParaRPr lang="ar-EG"/>
          </a:p>
        </p:txBody>
      </p:sp>
    </p:spTree>
    <p:extLst>
      <p:ext uri="{BB962C8B-B14F-4D97-AF65-F5344CB8AC3E}">
        <p14:creationId xmlns:p14="http://schemas.microsoft.com/office/powerpoint/2010/main" val="31303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2B51C-8401-496C-BAA1-D5DB19A714CA}" type="slidenum">
              <a:rPr lang="en-US" smtClean="0"/>
              <a:t>25</a:t>
            </a:fld>
            <a:endParaRPr lang="en-US"/>
          </a:p>
        </p:txBody>
      </p:sp>
    </p:spTree>
    <p:extLst>
      <p:ext uri="{BB962C8B-B14F-4D97-AF65-F5344CB8AC3E}">
        <p14:creationId xmlns:p14="http://schemas.microsoft.com/office/powerpoint/2010/main" val="2845278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30</a:t>
            </a:fld>
            <a:endParaRPr lang="ar-EG"/>
          </a:p>
        </p:txBody>
      </p:sp>
    </p:spTree>
    <p:extLst>
      <p:ext uri="{BB962C8B-B14F-4D97-AF65-F5344CB8AC3E}">
        <p14:creationId xmlns:p14="http://schemas.microsoft.com/office/powerpoint/2010/main" val="3762352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pPr/>
              <a:t>38</a:t>
            </a:fld>
            <a:endParaRPr lang="ar-EG"/>
          </a:p>
        </p:txBody>
      </p:sp>
    </p:spTree>
    <p:extLst>
      <p:ext uri="{BB962C8B-B14F-4D97-AF65-F5344CB8AC3E}">
        <p14:creationId xmlns:p14="http://schemas.microsoft.com/office/powerpoint/2010/main" val="173714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cid:image001.png@01CEE39B.BA9F4840"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D84BC-C68E-46A9-933D-FD0703F5D215}"/>
              </a:ext>
            </a:extLst>
          </p:cNvPr>
          <p:cNvSpPr>
            <a:spLocks noGrp="1"/>
          </p:cNvSpPr>
          <p:nvPr>
            <p:ph type="ctrTitle"/>
          </p:nvPr>
        </p:nvSpPr>
        <p:spPr>
          <a:xfrm>
            <a:off x="1417806" y="1862267"/>
            <a:ext cx="9369287" cy="1566733"/>
          </a:xfrm>
        </p:spPr>
        <p:txBody>
          <a:bodyPr anchor="b">
            <a:normAutofit/>
          </a:bodyPr>
          <a:lstStyle>
            <a:lvl1pPr algn="ctr">
              <a:defRPr sz="2000" b="0">
                <a:solidFill>
                  <a:schemeClr val="accent1">
                    <a:lumMod val="50000"/>
                  </a:schemeClr>
                </a:solidFill>
                <a:latin typeface="Arial Black" panose="020B0A04020102020204" pitchFamily="34" charset="0"/>
              </a:defRPr>
            </a:lvl1pPr>
          </a:lstStyle>
          <a:p>
            <a:endParaRPr lang="en-GB" dirty="0"/>
          </a:p>
        </p:txBody>
      </p:sp>
      <p:sp>
        <p:nvSpPr>
          <p:cNvPr id="3" name="Subtitle 2">
            <a:extLst>
              <a:ext uri="{FF2B5EF4-FFF2-40B4-BE49-F238E27FC236}">
                <a16:creationId xmlns:a16="http://schemas.microsoft.com/office/drawing/2014/main" id="{BD4C6379-EA06-4E17-916D-F24F804C9463}"/>
              </a:ext>
            </a:extLst>
          </p:cNvPr>
          <p:cNvSpPr>
            <a:spLocks noGrp="1"/>
          </p:cNvSpPr>
          <p:nvPr>
            <p:ph type="subTitle" idx="1"/>
          </p:nvPr>
        </p:nvSpPr>
        <p:spPr>
          <a:xfrm>
            <a:off x="1412836" y="3617844"/>
            <a:ext cx="9369286" cy="2860357"/>
          </a:xfrm>
        </p:spPr>
        <p:txBody>
          <a:bodyPr>
            <a:normAutofit/>
          </a:bodyPr>
          <a:lstStyle>
            <a:lvl1pPr marL="0" indent="0" algn="ctr">
              <a:buNone/>
              <a:defRPr sz="3000">
                <a:solidFill>
                  <a:schemeClr val="accent1">
                    <a:lumMod val="50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Image result for WHO EMRO logo">
            <a:extLst>
              <a:ext uri="{FF2B5EF4-FFF2-40B4-BE49-F238E27FC236}">
                <a16:creationId xmlns:a16="http://schemas.microsoft.com/office/drawing/2014/main" id="{AF6C484C-E643-46DB-A1DE-96D59AA07536}"/>
              </a:ext>
            </a:extLst>
          </p:cNvPr>
          <p:cNvPicPr/>
          <p:nvPr userDrawn="1"/>
        </p:nvPicPr>
        <p:blipFill rotWithShape="1">
          <a:blip r:embed="rId2" cstate="print">
            <a:extLst>
              <a:ext uri="{28A0092B-C50C-407E-A947-70E740481C1C}">
                <a14:useLocalDpi xmlns:a14="http://schemas.microsoft.com/office/drawing/2010/main" val="0"/>
              </a:ext>
            </a:extLst>
          </a:blip>
          <a:srcRect t="24295" b="24280"/>
          <a:stretch/>
        </p:blipFill>
        <p:spPr bwMode="auto">
          <a:xfrm>
            <a:off x="2030896" y="264380"/>
            <a:ext cx="3000611" cy="1140457"/>
          </a:xfrm>
          <a:prstGeom prst="rect">
            <a:avLst/>
          </a:prstGeom>
          <a:noFill/>
          <a:ln>
            <a:noFill/>
          </a:ln>
          <a:extLst>
            <a:ext uri="{53640926-AAD7-44D8-BBD7-CCE9431645EC}">
              <a14:shadowObscured xmlns:a14="http://schemas.microsoft.com/office/drawing/2010/main"/>
            </a:ext>
          </a:extLst>
        </p:spPr>
      </p:pic>
      <p:pic>
        <p:nvPicPr>
          <p:cNvPr id="8" name="Picture 7" descr="cid:image001.png@01CEE39B.BA9F4840">
            <a:extLst>
              <a:ext uri="{FF2B5EF4-FFF2-40B4-BE49-F238E27FC236}">
                <a16:creationId xmlns:a16="http://schemas.microsoft.com/office/drawing/2014/main" id="{A66E9BD8-5EBC-4332-9E2D-C99ACD5FF01E}"/>
              </a:ext>
            </a:extLst>
          </p:cNvPr>
          <p:cNvPicPr/>
          <p:nvPr userDrawn="1"/>
        </p:nvPicPr>
        <p:blipFill>
          <a:blip r:embed="rId3" r:link="rId4" cstate="print">
            <a:extLst>
              <a:ext uri="{28A0092B-C50C-407E-A947-70E740481C1C}">
                <a14:useLocalDpi xmlns:a14="http://schemas.microsoft.com/office/drawing/2010/main" val="0"/>
              </a:ext>
            </a:extLst>
          </a:blip>
          <a:srcRect/>
          <a:stretch>
            <a:fillRect/>
          </a:stretch>
        </p:blipFill>
        <p:spPr bwMode="auto">
          <a:xfrm>
            <a:off x="5248177" y="19565"/>
            <a:ext cx="1708547" cy="1517005"/>
          </a:xfrm>
          <a:prstGeom prst="rect">
            <a:avLst/>
          </a:prstGeom>
          <a:noFill/>
          <a:ln>
            <a:noFill/>
          </a:ln>
        </p:spPr>
      </p:pic>
      <p:pic>
        <p:nvPicPr>
          <p:cNvPr id="9" name="Picture 8">
            <a:extLst>
              <a:ext uri="{FF2B5EF4-FFF2-40B4-BE49-F238E27FC236}">
                <a16:creationId xmlns:a16="http://schemas.microsoft.com/office/drawing/2014/main" id="{03877E72-A6C2-4796-965C-4D13A841EDA2}"/>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14401" y="322247"/>
            <a:ext cx="2741295" cy="1099190"/>
          </a:xfrm>
          <a:prstGeom prst="rect">
            <a:avLst/>
          </a:prstGeom>
          <a:noFill/>
          <a:ln>
            <a:noFill/>
          </a:ln>
        </p:spPr>
      </p:pic>
      <p:cxnSp>
        <p:nvCxnSpPr>
          <p:cNvPr id="10" name="Straight Connector 9">
            <a:extLst>
              <a:ext uri="{FF2B5EF4-FFF2-40B4-BE49-F238E27FC236}">
                <a16:creationId xmlns:a16="http://schemas.microsoft.com/office/drawing/2014/main" id="{3ED0802C-CD36-4AE7-A83B-58307296FE7F}"/>
              </a:ext>
            </a:extLst>
          </p:cNvPr>
          <p:cNvCxnSpPr>
            <a:cxnSpLocks noChangeShapeType="1"/>
          </p:cNvCxnSpPr>
          <p:nvPr userDrawn="1"/>
        </p:nvCxnSpPr>
        <p:spPr bwMode="auto">
          <a:xfrm>
            <a:off x="331470" y="1558290"/>
            <a:ext cx="11529060" cy="0"/>
          </a:xfrm>
          <a:prstGeom prst="line">
            <a:avLst/>
          </a:prstGeom>
          <a:noFill/>
          <a:ln w="38100">
            <a:solidFill>
              <a:schemeClr val="tx1"/>
            </a:solidFill>
            <a:round/>
            <a:headEnd/>
            <a:tailEnd/>
          </a:ln>
          <a:effectLst>
            <a:outerShdw blurRad="63500" dist="23000" dir="5400000" rotWithShape="0">
              <a:srgbClr val="000000">
                <a:alpha val="34998"/>
              </a:srgbClr>
            </a:outerShdw>
          </a:effectLst>
          <a:extLst/>
        </p:spPr>
      </p:cxnSp>
    </p:spTree>
    <p:extLst>
      <p:ext uri="{BB962C8B-B14F-4D97-AF65-F5344CB8AC3E}">
        <p14:creationId xmlns:p14="http://schemas.microsoft.com/office/powerpoint/2010/main" val="305697954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B5A5-8969-4D2B-8F8E-B19F930DBF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4F1D31-9B3B-42E0-8226-68C2780B93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4D680-3487-429A-BF5F-38C9ABA80FF9}"/>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F6F9868-D555-46BB-BC0C-BB515D9019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D12CF8-6758-4D0D-9AA6-E3264E84D6E2}"/>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48486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5A4114-338F-4B63-AD33-9E0DF3E379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43A74-FB7F-4792-A219-DBC7C0F338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CB2AD0-FC58-4300-A23A-E258A2663A5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E040C455-6007-4BD6-AA21-3B321AD693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9F97CF-CEA2-4352-AD1F-2C6EEB463812}"/>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363834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0A44-973F-4ECF-B688-B887DB4DD72A}"/>
              </a:ext>
            </a:extLst>
          </p:cNvPr>
          <p:cNvSpPr>
            <a:spLocks noGrp="1"/>
          </p:cNvSpPr>
          <p:nvPr>
            <p:ph type="title"/>
          </p:nvPr>
        </p:nvSpPr>
        <p:spPr/>
        <p:txBody>
          <a:bodyPr>
            <a:normAutofit/>
          </a:bodyPr>
          <a:lstStyle>
            <a:lvl1pPr>
              <a:defRPr sz="3000">
                <a:solidFill>
                  <a:schemeClr val="accent1">
                    <a:lumMod val="50000"/>
                  </a:schemeClr>
                </a:solidFill>
                <a:latin typeface="Arial Black" panose="020B0A040201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75BD40BA-D268-4D50-9EEA-1C7F3FFFEF23}"/>
              </a:ext>
            </a:extLst>
          </p:cNvPr>
          <p:cNvSpPr>
            <a:spLocks noGrp="1"/>
          </p:cNvSpPr>
          <p:nvPr>
            <p:ph idx="1"/>
          </p:nvPr>
        </p:nvSpPr>
        <p:spPr>
          <a:xfrm>
            <a:off x="838200" y="1825625"/>
            <a:ext cx="10515600" cy="3759984"/>
          </a:xfrm>
        </p:spPr>
        <p:txBody>
          <a:bodyPr/>
          <a:lstStyle>
            <a:lvl1pPr>
              <a:defRPr sz="2500">
                <a:solidFill>
                  <a:schemeClr val="accent1">
                    <a:lumMod val="50000"/>
                  </a:schemeClr>
                </a:solidFill>
                <a:latin typeface="Arial" panose="020B0604020202020204" pitchFamily="34" charset="0"/>
                <a:cs typeface="Arial" panose="020B0604020202020204" pitchFamily="34" charset="0"/>
              </a:defRPr>
            </a:lvl1pPr>
            <a:lvl2pPr>
              <a:defRPr>
                <a:solidFill>
                  <a:schemeClr val="accent1">
                    <a:lumMod val="50000"/>
                  </a:schemeClr>
                </a:solidFill>
                <a:latin typeface="Arial" panose="020B0604020202020204" pitchFamily="34" charset="0"/>
                <a:cs typeface="Arial" panose="020B0604020202020204" pitchFamily="34" charset="0"/>
              </a:defRPr>
            </a:lvl2pPr>
            <a:lvl3pPr>
              <a:defRPr>
                <a:solidFill>
                  <a:schemeClr val="accent1">
                    <a:lumMod val="50000"/>
                  </a:schemeClr>
                </a:solidFill>
                <a:latin typeface="Arial" panose="020B0604020202020204" pitchFamily="34" charset="0"/>
                <a:cs typeface="Arial" panose="020B0604020202020204" pitchFamily="34" charset="0"/>
              </a:defRPr>
            </a:lvl3pPr>
            <a:lvl4pPr>
              <a:defRPr>
                <a:solidFill>
                  <a:schemeClr val="accent1">
                    <a:lumMod val="50000"/>
                  </a:schemeClr>
                </a:solidFill>
                <a:latin typeface="Arial" panose="020B0604020202020204" pitchFamily="34" charset="0"/>
                <a:cs typeface="Arial" panose="020B0604020202020204" pitchFamily="34" charset="0"/>
              </a:defRPr>
            </a:lvl4pPr>
            <a:lvl5pPr>
              <a:defRPr>
                <a:solidFill>
                  <a:schemeClr val="accent1">
                    <a:lumMod val="5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a:extLst>
              <a:ext uri="{FF2B5EF4-FFF2-40B4-BE49-F238E27FC236}">
                <a16:creationId xmlns:a16="http://schemas.microsoft.com/office/drawing/2014/main" id="{AB1A9ABB-BA37-4010-BCA5-966A468B5B97}"/>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colorTemperature colorTemp="8800"/>
                    </a14:imgEffect>
                  </a14:imgLayer>
                </a14:imgProps>
              </a:ext>
            </a:extLst>
          </a:blip>
          <a:srcRect t="7218"/>
          <a:stretch/>
        </p:blipFill>
        <p:spPr>
          <a:xfrm>
            <a:off x="1280038" y="5585609"/>
            <a:ext cx="9721376" cy="1135866"/>
          </a:xfrm>
          <a:prstGeom prst="rect">
            <a:avLst/>
          </a:prstGeom>
        </p:spPr>
      </p:pic>
    </p:spTree>
    <p:extLst>
      <p:ext uri="{BB962C8B-B14F-4D97-AF65-F5344CB8AC3E}">
        <p14:creationId xmlns:p14="http://schemas.microsoft.com/office/powerpoint/2010/main" val="210437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B5BE-A625-4BFB-8956-8378EF8A1F5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F228513-26EA-4DE1-A5FF-34A7C3CB4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8B26C8-04F9-4B54-8CE0-F8CAF1A2D2C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A82157A-F3E6-4EB0-A953-A98DAAED19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F6E074-8C80-437F-ACEA-7BC3D46B88DB}"/>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99405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A77A-9473-42D8-91B1-13BBAE7237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75666A-61C1-46D1-BC52-272A5E6140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E1F59F-E000-4550-8F06-5BA9C12888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D6EAC2-A416-486D-BCD6-B777B0D5039D}"/>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8AD2487D-87F4-4A22-8182-590575026D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5CF871-956F-496E-9B0A-184234E97F4D}"/>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20242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72A09-A705-4B76-A485-2D24DABC8E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ABF141-1119-4F6E-AD89-FC9F4CCBF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D1115B-8E13-4179-AFD7-F3E46A1146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1FE7F-7A97-40C7-B144-6CBD807AD4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A01A96D-FADD-466B-AF61-0D5134242A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1FC2A4-1933-4F9C-913C-9AAB165B2EE9}"/>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6F5C046C-CAA9-4F90-9072-80AB5714D6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0048EA-A79E-4AA5-83BA-02F20C3C9B07}"/>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206085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0768-21FE-4F43-A824-012CE1E3DF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B87648-7DBF-4AC6-BA13-36B2C9683297}"/>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7187431-69E9-4B98-980C-250ACEC2DC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9C31B2-5D05-4C62-A2B1-8C0B55BCE05B}"/>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154963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BF4A16-57CE-427E-94C4-FB3DDC35B725}"/>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14B3D322-BA54-4026-BCB2-9EF78ADCDA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1435EA-65E5-453D-9C8E-B6466E7D740E}"/>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15824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3D403-91D8-4FBA-B44C-34749291A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4120A2-DCA6-4AEA-ACD5-D066CD928E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45B4E8-7A66-4FCB-8833-224FD62C05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DDF8C0-A43F-4213-8F70-3C780E69061B}"/>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483E0596-293D-4805-90AB-FDA58EF1E1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8275EE-2EA2-4D71-81AE-AF569145CAE4}"/>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155799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8F3B-D77B-4D39-8320-061D28407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71A108-A907-413B-89D6-EAD796E69D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52A6B3-71E1-492C-BBDF-94E01A3DE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E0BD72-0E7C-473F-B04B-90AB944FDF3D}"/>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AE35D4B4-7FBB-45DD-ACD1-7A701A64C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47C9A7-A578-4F53-BC1A-D4563ACA5079}"/>
              </a:ext>
            </a:extLst>
          </p:cNvPr>
          <p:cNvSpPr>
            <a:spLocks noGrp="1"/>
          </p:cNvSpPr>
          <p:nvPr>
            <p:ph type="sldNum" sz="quarter" idx="12"/>
          </p:nvPr>
        </p:nvSpPr>
        <p:spPr/>
        <p:txBody>
          <a:bodyPr/>
          <a:lstStyle/>
          <a:p>
            <a:fld id="{CEB0B41D-F9A5-45E5-B23E-BCB86E60D7FC}" type="slidenum">
              <a:rPr lang="en-GB" smtClean="0"/>
              <a:t>‹#›</a:t>
            </a:fld>
            <a:endParaRPr lang="en-GB"/>
          </a:p>
        </p:txBody>
      </p:sp>
    </p:spTree>
    <p:extLst>
      <p:ext uri="{BB962C8B-B14F-4D97-AF65-F5344CB8AC3E}">
        <p14:creationId xmlns:p14="http://schemas.microsoft.com/office/powerpoint/2010/main" val="129579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CE736C-F0D3-41B8-B456-6E9A3C2ED8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59FAE5-8067-4804-986A-38DFC5432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DDBC84-497D-4A22-BACA-6D02AAA0B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A2F79F30-594F-4262-8B99-31A6323597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1D3B96-85AD-46C0-B9EF-D204507AD5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0B41D-F9A5-45E5-B23E-BCB86E60D7FC}" type="slidenum">
              <a:rPr lang="en-GB" smtClean="0"/>
              <a:t>‹#›</a:t>
            </a:fld>
            <a:endParaRPr lang="en-GB"/>
          </a:p>
        </p:txBody>
      </p:sp>
    </p:spTree>
    <p:extLst>
      <p:ext uri="{BB962C8B-B14F-4D97-AF65-F5344CB8AC3E}">
        <p14:creationId xmlns:p14="http://schemas.microsoft.com/office/powerpoint/2010/main" val="68007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CEA5-3EB8-416B-BB05-9CDA5579EF76}"/>
              </a:ext>
            </a:extLst>
          </p:cNvPr>
          <p:cNvSpPr>
            <a:spLocks noGrp="1"/>
          </p:cNvSpPr>
          <p:nvPr>
            <p:ph type="ctrTitle"/>
          </p:nvPr>
        </p:nvSpPr>
        <p:spPr>
          <a:xfrm>
            <a:off x="1453443" y="1682294"/>
            <a:ext cx="9369287" cy="1746706"/>
          </a:xfrm>
        </p:spPr>
        <p:txBody>
          <a:bodyPr/>
          <a:lstStyle/>
          <a:p>
            <a:r>
              <a:rPr lang="en-US" dirty="0"/>
              <a:t>FIRST WORKSHOP ON “HEALTH SYSTEMS STRENGTHENING FOR MONITORING HEALTH IN THE SUSTAINABLE DEVELOPMENT AGENDA”</a:t>
            </a:r>
            <a:br>
              <a:rPr lang="en-US" dirty="0"/>
            </a:br>
            <a:br>
              <a:rPr lang="en-US" dirty="0"/>
            </a:br>
            <a:r>
              <a:rPr lang="en-US" dirty="0">
                <a:latin typeface="Arial" panose="020B0604020202020204" pitchFamily="34" charset="0"/>
                <a:cs typeface="Arial" panose="020B0604020202020204" pitchFamily="34" charset="0"/>
              </a:rPr>
              <a:t>16-18 September, 2018</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Cairo, Egypt </a:t>
            </a:r>
            <a:endParaRPr lang="en-GB"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3A9A078-8D21-4D30-8505-12FB53926702}"/>
              </a:ext>
            </a:extLst>
          </p:cNvPr>
          <p:cNvSpPr>
            <a:spLocks noGrp="1"/>
          </p:cNvSpPr>
          <p:nvPr>
            <p:ph type="subTitle" idx="1"/>
          </p:nvPr>
        </p:nvSpPr>
        <p:spPr>
          <a:xfrm>
            <a:off x="1453444" y="3029616"/>
            <a:ext cx="9369286" cy="2719644"/>
          </a:xfrm>
        </p:spPr>
        <p:txBody>
          <a:bodyPr/>
          <a:lstStyle/>
          <a:p>
            <a:endParaRPr lang="en-GB" dirty="0"/>
          </a:p>
          <a:p>
            <a:r>
              <a:rPr lang="en-GB" b="1" dirty="0"/>
              <a:t>Health Equity Framework</a:t>
            </a:r>
          </a:p>
          <a:p>
            <a:endParaRPr lang="en-GB" b="1" dirty="0"/>
          </a:p>
          <a:p>
            <a:r>
              <a:rPr lang="en-GB" b="1" dirty="0"/>
              <a:t>Hoda Rashad</a:t>
            </a:r>
          </a:p>
        </p:txBody>
      </p:sp>
      <p:sp>
        <p:nvSpPr>
          <p:cNvPr id="5" name="TextBox 4">
            <a:extLst>
              <a:ext uri="{FF2B5EF4-FFF2-40B4-BE49-F238E27FC236}">
                <a16:creationId xmlns:a16="http://schemas.microsoft.com/office/drawing/2014/main" id="{A6CA11BA-882F-A046-907A-3724B0303144}"/>
              </a:ext>
            </a:extLst>
          </p:cNvPr>
          <p:cNvSpPr txBox="1"/>
          <p:nvPr/>
        </p:nvSpPr>
        <p:spPr>
          <a:xfrm>
            <a:off x="274320" y="5349875"/>
            <a:ext cx="7458891" cy="1200329"/>
          </a:xfrm>
          <a:prstGeom prst="rect">
            <a:avLst/>
          </a:prstGeom>
          <a:noFill/>
        </p:spPr>
        <p:txBody>
          <a:bodyPr wrap="square" rtlCol="0">
            <a:spAutoFit/>
          </a:bodyPr>
          <a:lstStyle/>
          <a:p>
            <a:r>
              <a:rPr lang="en-US" dirty="0"/>
              <a:t>Citation:</a:t>
            </a:r>
          </a:p>
          <a:p>
            <a:r>
              <a:rPr lang="en-US" dirty="0"/>
              <a:t>Rashad, H. (2023, September 16-18). </a:t>
            </a:r>
            <a:r>
              <a:rPr lang="en-US" i="1" dirty="0"/>
              <a:t>Health Equity Framework</a:t>
            </a:r>
            <a:r>
              <a:rPr lang="en-US" dirty="0"/>
              <a:t> [PowerPoint presentation]. Workshop on “Health Systems Strengthening for Monitoring Health in the Sustainable </a:t>
            </a:r>
            <a:r>
              <a:rPr lang="en-US"/>
              <a:t>Development Agenda”, </a:t>
            </a:r>
            <a:r>
              <a:rPr lang="en-US" dirty="0"/>
              <a:t>Cairo</a:t>
            </a:r>
            <a:r>
              <a:rPr lang="en-US"/>
              <a:t>, Egypt.</a:t>
            </a:r>
            <a:endParaRPr lang="en-US" dirty="0"/>
          </a:p>
        </p:txBody>
      </p:sp>
    </p:spTree>
    <p:extLst>
      <p:ext uri="{BB962C8B-B14F-4D97-AF65-F5344CB8AC3E}">
        <p14:creationId xmlns:p14="http://schemas.microsoft.com/office/powerpoint/2010/main" val="3011435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803" y="329784"/>
            <a:ext cx="11053997" cy="6382821"/>
          </a:xfrm>
        </p:spPr>
        <p:txBody>
          <a:bodyPr/>
          <a:lstStyle/>
          <a:p>
            <a:pPr marL="0" indent="0">
              <a:buNone/>
            </a:pPr>
            <a:r>
              <a:rPr lang="en-GB" sz="2800" b="1" dirty="0">
                <a:solidFill>
                  <a:srgbClr val="C00000"/>
                </a:solidFill>
              </a:rPr>
              <a:t>Shift 3: From physical ill health to health and well being </a:t>
            </a:r>
            <a:endParaRPr lang="en-US" sz="2800" b="1" dirty="0">
              <a:solidFill>
                <a:srgbClr val="C00000"/>
              </a:solidFill>
            </a:endParaRPr>
          </a:p>
          <a:p>
            <a:pPr marL="0" indent="0">
              <a:buNone/>
            </a:pPr>
            <a:r>
              <a:rPr lang="en-GB" sz="2400" b="1" u="sng" dirty="0"/>
              <a:t>WHO, </a:t>
            </a:r>
            <a:r>
              <a:rPr lang="en-GB" sz="2400" b="1" u="sng" dirty="0" err="1"/>
              <a:t>def</a:t>
            </a:r>
            <a:r>
              <a:rPr lang="en-GB" sz="2400" b="1" u="sng" dirty="0"/>
              <a:t>:</a:t>
            </a:r>
            <a:r>
              <a:rPr lang="en-GB" sz="2400" b="1" dirty="0"/>
              <a:t>   Beyond Physical health</a:t>
            </a:r>
          </a:p>
          <a:p>
            <a:pPr marL="0" indent="0">
              <a:buNone/>
            </a:pPr>
            <a:r>
              <a:rPr lang="en-GB" sz="2400" dirty="0"/>
              <a:t>Focus: Mortality and disease</a:t>
            </a:r>
            <a:endParaRPr lang="en-US" sz="2400" dirty="0"/>
          </a:p>
          <a:p>
            <a:pPr marL="0" indent="0">
              <a:buNone/>
            </a:pPr>
            <a:r>
              <a:rPr lang="en-GB" sz="2400" dirty="0"/>
              <a:t>	   Lend themselves more to medical interventions</a:t>
            </a:r>
            <a:endParaRPr lang="en-US" sz="2400" dirty="0"/>
          </a:p>
          <a:p>
            <a:pPr marL="0" indent="0">
              <a:buNone/>
            </a:pPr>
            <a:r>
              <a:rPr lang="en-GB" sz="2400" b="1" u="sng" dirty="0"/>
              <a:t>More recently</a:t>
            </a:r>
            <a:r>
              <a:rPr lang="en-GB" b="1" u="sng" dirty="0"/>
              <a:t>:</a:t>
            </a:r>
            <a:endParaRPr lang="en-US" b="1" dirty="0"/>
          </a:p>
          <a:p>
            <a:endParaRPr lang="en-US" dirty="0"/>
          </a:p>
        </p:txBody>
      </p:sp>
      <p:sp>
        <p:nvSpPr>
          <p:cNvPr id="4" name="Rectangle 3"/>
          <p:cNvSpPr/>
          <p:nvPr/>
        </p:nvSpPr>
        <p:spPr>
          <a:xfrm>
            <a:off x="569626" y="2696121"/>
            <a:ext cx="11137692" cy="4016484"/>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“It is the Duty of the Government to Create the Adequate </a:t>
            </a:r>
          </a:p>
          <a:p>
            <a:r>
              <a:rPr lang="en-US" sz="2400" dirty="0">
                <a:latin typeface="Arial" panose="020B0604020202020204" pitchFamily="34" charset="0"/>
                <a:cs typeface="Arial" panose="020B0604020202020204" pitchFamily="34" charset="0"/>
              </a:rPr>
              <a:t>Environment for  the Happiness of Individual, Families and Employees”</a:t>
            </a:r>
          </a:p>
          <a:p>
            <a:pPr algn="r">
              <a:spcBef>
                <a:spcPts val="1800"/>
              </a:spcBef>
            </a:pPr>
            <a:r>
              <a:rPr lang="en-US" sz="2400" dirty="0">
                <a:latin typeface="Arial" panose="020B0604020202020204" pitchFamily="34" charset="0"/>
                <a:cs typeface="Arial" panose="020B0604020202020204" pitchFamily="34" charset="0"/>
              </a:rPr>
              <a:t>	Sheikh Mohamed Bin Rashed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UN General Assembly has invited Member States to “Pursue the elaboration of additional measures that better capture the importance of the pursuit of happiness and well-being in development with a view to guide their public  policies” (UN, 2011, P.1)</a:t>
            </a:r>
          </a:p>
          <a:p>
            <a:pPr algn="r"/>
            <a:r>
              <a:rPr lang="en-US" sz="2400" dirty="0"/>
              <a:t>									 </a:t>
            </a:r>
          </a:p>
          <a:p>
            <a:r>
              <a:rPr lang="en-US" sz="2400" dirty="0"/>
              <a:t> </a:t>
            </a:r>
            <a:endParaRPr lang="en-US" sz="2400" b="1" dirty="0"/>
          </a:p>
        </p:txBody>
      </p:sp>
      <p:sp>
        <p:nvSpPr>
          <p:cNvPr id="5" name="TextBox 4"/>
          <p:cNvSpPr txBox="1"/>
          <p:nvPr/>
        </p:nvSpPr>
        <p:spPr>
          <a:xfrm>
            <a:off x="10073390" y="0"/>
            <a:ext cx="1738858" cy="400110"/>
          </a:xfrm>
          <a:prstGeom prst="rect">
            <a:avLst/>
          </a:prstGeom>
          <a:noFill/>
        </p:spPr>
        <p:txBody>
          <a:bodyPr wrap="square" rtlCol="0">
            <a:spAutoFit/>
          </a:bodyPr>
          <a:lstStyle/>
          <a:p>
            <a:r>
              <a:rPr lang="en-US" sz="2000" b="1" dirty="0">
                <a:solidFill>
                  <a:srgbClr val="FF0000"/>
                </a:solidFill>
              </a:rPr>
              <a:t>Shifts</a:t>
            </a:r>
          </a:p>
        </p:txBody>
      </p:sp>
    </p:spTree>
    <p:extLst>
      <p:ext uri="{BB962C8B-B14F-4D97-AF65-F5344CB8AC3E}">
        <p14:creationId xmlns:p14="http://schemas.microsoft.com/office/powerpoint/2010/main" val="4207108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754" y="464695"/>
            <a:ext cx="11662347" cy="5120914"/>
          </a:xfrm>
        </p:spPr>
        <p:txBody>
          <a:bodyPr/>
          <a:lstStyle/>
          <a:p>
            <a:pPr marL="0" indent="0">
              <a:buNone/>
            </a:pPr>
            <a:endParaRPr lang="en-GB" sz="3600" dirty="0"/>
          </a:p>
          <a:p>
            <a:pPr marL="0" indent="0">
              <a:buNone/>
            </a:pPr>
            <a:r>
              <a:rPr lang="en-GB" sz="3600" b="1" dirty="0"/>
              <a:t>SDG Capture these shifts</a:t>
            </a:r>
            <a:r>
              <a:rPr lang="en-GB" sz="3600" dirty="0"/>
              <a:t>:</a:t>
            </a:r>
          </a:p>
          <a:p>
            <a:pPr marL="0" indent="0">
              <a:buNone/>
            </a:pPr>
            <a:endParaRPr lang="en-US" sz="3600" dirty="0"/>
          </a:p>
          <a:p>
            <a:pPr lvl="0">
              <a:spcBef>
                <a:spcPts val="1200"/>
              </a:spcBef>
              <a:buFont typeface="Wingdings" panose="05000000000000000000" pitchFamily="2" charset="2"/>
              <a:buChar char="Ø"/>
            </a:pPr>
            <a:r>
              <a:rPr lang="en-GB" sz="3600" dirty="0"/>
              <a:t>Link between health and other goals (SDH, </a:t>
            </a:r>
            <a:r>
              <a:rPr lang="en-GB" sz="3600" dirty="0" err="1"/>
              <a:t>HiAP</a:t>
            </a:r>
            <a:r>
              <a:rPr lang="en-GB" sz="3600" dirty="0"/>
              <a:t>, ISA)</a:t>
            </a:r>
            <a:endParaRPr lang="en-US" sz="3600" dirty="0"/>
          </a:p>
          <a:p>
            <a:pPr lvl="0">
              <a:spcBef>
                <a:spcPts val="1200"/>
              </a:spcBef>
              <a:buFont typeface="Wingdings" panose="05000000000000000000" pitchFamily="2" charset="2"/>
              <a:buChar char="Ø"/>
            </a:pPr>
            <a:r>
              <a:rPr lang="en-GB" sz="3600" dirty="0"/>
              <a:t>Well being as a goal and outcome measures of  SDG.</a:t>
            </a:r>
            <a:endParaRPr lang="en-US" sz="3600" dirty="0"/>
          </a:p>
          <a:p>
            <a:pPr lvl="0">
              <a:spcBef>
                <a:spcPts val="1200"/>
              </a:spcBef>
              <a:buFont typeface="Wingdings" panose="05000000000000000000" pitchFamily="2" charset="2"/>
              <a:buChar char="Ø"/>
            </a:pPr>
            <a:r>
              <a:rPr lang="en-GB" sz="3600" dirty="0"/>
              <a:t>Responsibility of the state</a:t>
            </a:r>
            <a:r>
              <a:rPr lang="en-GB" dirty="0"/>
              <a:t>: </a:t>
            </a:r>
            <a:r>
              <a:rPr lang="en-GB" sz="3600" dirty="0"/>
              <a:t>inclusive strong  institutions</a:t>
            </a:r>
            <a:r>
              <a:rPr lang="en-GB" dirty="0"/>
              <a:t>.</a:t>
            </a:r>
            <a:endParaRPr lang="en-US" dirty="0"/>
          </a:p>
          <a:p>
            <a:endParaRPr lang="en-US" dirty="0"/>
          </a:p>
        </p:txBody>
      </p:sp>
      <p:sp>
        <p:nvSpPr>
          <p:cNvPr id="4" name="TextBox 3"/>
          <p:cNvSpPr txBox="1"/>
          <p:nvPr/>
        </p:nvSpPr>
        <p:spPr>
          <a:xfrm>
            <a:off x="9608695" y="0"/>
            <a:ext cx="2203553" cy="400110"/>
          </a:xfrm>
          <a:prstGeom prst="rect">
            <a:avLst/>
          </a:prstGeom>
          <a:noFill/>
        </p:spPr>
        <p:txBody>
          <a:bodyPr wrap="square" rtlCol="0">
            <a:spAutoFit/>
          </a:bodyPr>
          <a:lstStyle/>
          <a:p>
            <a:r>
              <a:rPr lang="en-US" sz="2000" b="1" dirty="0">
                <a:solidFill>
                  <a:srgbClr val="FF0000"/>
                </a:solidFill>
              </a:rPr>
              <a:t>I) Shifts &amp; SDG</a:t>
            </a:r>
          </a:p>
        </p:txBody>
      </p:sp>
    </p:spTree>
    <p:extLst>
      <p:ext uri="{BB962C8B-B14F-4D97-AF65-F5344CB8AC3E}">
        <p14:creationId xmlns:p14="http://schemas.microsoft.com/office/powerpoint/2010/main" val="205564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813" y="614597"/>
            <a:ext cx="11617377" cy="5511567"/>
          </a:xfrm>
        </p:spPr>
        <p:txBody>
          <a:bodyPr/>
          <a:lstStyle/>
          <a:p>
            <a:pPr marL="0" indent="0">
              <a:buNone/>
            </a:pPr>
            <a:r>
              <a:rPr lang="en-GB" sz="2800" b="1" dirty="0">
                <a:solidFill>
                  <a:srgbClr val="C00000"/>
                </a:solidFill>
              </a:rPr>
              <a:t>Shift 4: Leaving no one behind: Concern with inequality</a:t>
            </a:r>
          </a:p>
          <a:p>
            <a:pPr marL="0" indent="0">
              <a:buNone/>
            </a:pPr>
            <a:endParaRPr lang="en-US" dirty="0"/>
          </a:p>
          <a:p>
            <a:pPr marL="0" indent="0">
              <a:buNone/>
            </a:pPr>
            <a:r>
              <a:rPr lang="en-US" sz="3200" dirty="0"/>
              <a:t>MDG: Achievements but Uneven and Unfair Dist. of Gains</a:t>
            </a:r>
          </a:p>
          <a:p>
            <a:pPr marL="0" indent="0">
              <a:buNone/>
            </a:pPr>
            <a:r>
              <a:rPr lang="en-US" sz="3200" dirty="0"/>
              <a:t>SDG: Universal, for All</a:t>
            </a:r>
          </a:p>
          <a:p>
            <a:pPr marL="0" indent="0">
              <a:buNone/>
            </a:pPr>
            <a:endParaRPr lang="en-US" dirty="0"/>
          </a:p>
          <a:p>
            <a:pPr marL="0" indent="0">
              <a:buNone/>
            </a:pPr>
            <a:r>
              <a:rPr lang="en-US" dirty="0"/>
              <a:t>	</a:t>
            </a:r>
            <a:r>
              <a:rPr lang="en-US" sz="2800" dirty="0"/>
              <a:t>SDG3: “ensure healthy lives and promote well being FOR ALL”</a:t>
            </a:r>
          </a:p>
          <a:p>
            <a:pPr marL="0" indent="0">
              <a:buNone/>
            </a:pPr>
            <a:r>
              <a:rPr lang="en-US" sz="2800" dirty="0"/>
              <a:t>	SDG5: “achieve gender equality and empower ALL WOMEN AND 			GIRLS”</a:t>
            </a:r>
          </a:p>
          <a:p>
            <a:pPr marL="0" indent="0">
              <a:buNone/>
            </a:pPr>
            <a:r>
              <a:rPr lang="en-US" sz="2800" dirty="0"/>
              <a:t>	SDG10: reducing inequalities within and among countries</a:t>
            </a:r>
          </a:p>
          <a:p>
            <a:pPr marL="0" indent="0">
              <a:buNone/>
            </a:pPr>
            <a:endParaRPr lang="en-US" sz="2800"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12</a:t>
            </a:fld>
            <a:endParaRPr lang="en-US"/>
          </a:p>
        </p:txBody>
      </p:sp>
    </p:spTree>
    <p:extLst>
      <p:ext uri="{BB962C8B-B14F-4D97-AF65-F5344CB8AC3E}">
        <p14:creationId xmlns:p14="http://schemas.microsoft.com/office/powerpoint/2010/main" val="257869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533400"/>
            <a:ext cx="11176000" cy="5410200"/>
          </a:xfrm>
        </p:spPr>
        <p:txBody>
          <a:bodyPr>
            <a:normAutofit fontScale="92500" lnSpcReduction="10000"/>
          </a:bodyPr>
          <a:lstStyle/>
          <a:p>
            <a:pPr marL="0" indent="0" algn="just">
              <a:buNone/>
            </a:pPr>
            <a:r>
              <a:rPr lang="en-US" sz="3600" dirty="0"/>
              <a:t>The human right movement provided the Moral Rationale for the duty of the state and communities to prevent the extra health sufferings whenever feasible. The focus on proximate SDH and the Moral Obligation couched the whole discourse in a social development discourse constrained by the available economic resources and ineffective health system policies. Improvements in health alongside socioeconomic progress convinced policy actors that the </a:t>
            </a:r>
            <a:r>
              <a:rPr lang="en-US" sz="3600" u="sng" dirty="0"/>
              <a:t>combination</a:t>
            </a:r>
            <a:r>
              <a:rPr lang="en-US" sz="3600" dirty="0"/>
              <a:t> of effective socioeconomic policies (development in general)(1) (and targeting)(2) (as well as increasing financing of health system and its efficiency)(3)   is indeed the right way ahead.</a:t>
            </a:r>
          </a:p>
          <a:p>
            <a:pPr marL="0" indent="0">
              <a:buNone/>
            </a:pPr>
            <a:endParaRPr lang="en-US"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13</a:t>
            </a:fld>
            <a:endParaRPr lang="en-US"/>
          </a:p>
        </p:txBody>
      </p:sp>
    </p:spTree>
    <p:extLst>
      <p:ext uri="{BB962C8B-B14F-4D97-AF65-F5344CB8AC3E}">
        <p14:creationId xmlns:p14="http://schemas.microsoft.com/office/powerpoint/2010/main" val="85282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656" y="533401"/>
            <a:ext cx="9432144" cy="1077218"/>
          </a:xfrm>
          <a:prstGeom prst="rect">
            <a:avLst/>
          </a:prstGeom>
          <a:noFill/>
        </p:spPr>
        <p:txBody>
          <a:bodyPr wrap="square" rtlCol="0">
            <a:spAutoFit/>
          </a:bodyPr>
          <a:lstStyle/>
          <a:p>
            <a:r>
              <a:rPr lang="en-US" sz="3200" b="1" dirty="0"/>
              <a:t>Shift 5: From inequality to inequity</a:t>
            </a:r>
          </a:p>
          <a:p>
            <a:r>
              <a:rPr lang="en-US" sz="3200" b="1" dirty="0"/>
              <a:t>II. Difference bet. Inequality to Inequity</a:t>
            </a:r>
          </a:p>
        </p:txBody>
      </p:sp>
      <p:sp>
        <p:nvSpPr>
          <p:cNvPr id="3" name="TextBox 2"/>
          <p:cNvSpPr txBox="1"/>
          <p:nvPr/>
        </p:nvSpPr>
        <p:spPr>
          <a:xfrm>
            <a:off x="344774" y="1850462"/>
            <a:ext cx="11552419" cy="3970318"/>
          </a:xfrm>
          <a:prstGeom prst="rect">
            <a:avLst/>
          </a:prstGeom>
          <a:noFill/>
        </p:spPr>
        <p:txBody>
          <a:bodyPr wrap="square" rtlCol="0">
            <a:spAutoFit/>
          </a:bodyPr>
          <a:lstStyle/>
          <a:p>
            <a:pPr marL="342900" indent="-342900">
              <a:buFont typeface="Wingdings" panose="05000000000000000000" pitchFamily="2" charset="2"/>
              <a:buChar char="§"/>
            </a:pPr>
            <a:r>
              <a:rPr lang="en-US" sz="2800" b="1" dirty="0"/>
              <a:t>Def. of Inequities</a:t>
            </a:r>
            <a:endParaRPr lang="en-US" sz="2800" dirty="0"/>
          </a:p>
          <a:p>
            <a:r>
              <a:rPr lang="en-US" sz="3200" dirty="0"/>
              <a:t>Health Inequities: 	Systematic, Unnecessary, 				   				Avoidable, Unjust, Unfair.</a:t>
            </a:r>
          </a:p>
          <a:p>
            <a:endParaRPr lang="en-US" sz="3200" dirty="0"/>
          </a:p>
          <a:p>
            <a:r>
              <a:rPr lang="en-US" sz="3200" dirty="0"/>
              <a:t>Equity:	The absence of  unfair and avoidable or remediable 			differences among populations or groups defined socially, 		economically, demographically or geographically</a:t>
            </a:r>
          </a:p>
          <a:p>
            <a:endParaRPr lang="en-US" sz="3200" dirty="0"/>
          </a:p>
        </p:txBody>
      </p:sp>
      <p:sp>
        <p:nvSpPr>
          <p:cNvPr id="4" name="Slide Number Placeholder 3"/>
          <p:cNvSpPr>
            <a:spLocks noGrp="1"/>
          </p:cNvSpPr>
          <p:nvPr>
            <p:ph type="sldNum" sz="quarter" idx="12"/>
          </p:nvPr>
        </p:nvSpPr>
        <p:spPr/>
        <p:txBody>
          <a:bodyPr/>
          <a:lstStyle/>
          <a:p>
            <a:fld id="{C48FEC35-6510-4948-B420-F6AD2B2AE975}" type="slidenum">
              <a:rPr lang="en-US" smtClean="0"/>
              <a:t>14</a:t>
            </a:fld>
            <a:endParaRPr lang="en-US"/>
          </a:p>
        </p:txBody>
      </p:sp>
    </p:spTree>
    <p:extLst>
      <p:ext uri="{BB962C8B-B14F-4D97-AF65-F5344CB8AC3E}">
        <p14:creationId xmlns:p14="http://schemas.microsoft.com/office/powerpoint/2010/main" val="279142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15</a:t>
            </a:fld>
            <a:endParaRPr lang="ar-EG" dirty="0"/>
          </a:p>
        </p:txBody>
      </p:sp>
      <p:sp>
        <p:nvSpPr>
          <p:cNvPr id="4" name="TextBox 3"/>
          <p:cNvSpPr txBox="1"/>
          <p:nvPr/>
        </p:nvSpPr>
        <p:spPr>
          <a:xfrm>
            <a:off x="9072331" y="116632"/>
            <a:ext cx="2976331" cy="523220"/>
          </a:xfrm>
          <a:prstGeom prst="rect">
            <a:avLst/>
          </a:prstGeom>
          <a:noFill/>
        </p:spPr>
        <p:txBody>
          <a:bodyPr wrap="square" rtlCol="0">
            <a:spAutoFit/>
          </a:bodyPr>
          <a:lstStyle/>
          <a:p>
            <a:pPr algn="l" rtl="0"/>
            <a:r>
              <a:rPr lang="en-US" sz="1400" b="1" dirty="0">
                <a:solidFill>
                  <a:schemeClr val="accent2"/>
                </a:solidFill>
              </a:rPr>
              <a:t>I)  Moving Focus to SDHE </a:t>
            </a:r>
          </a:p>
          <a:p>
            <a:pPr lvl="0" algn="l" rtl="0"/>
            <a:r>
              <a:rPr lang="en-US" sz="1400" b="1" dirty="0">
                <a:solidFill>
                  <a:schemeClr val="accent2"/>
                </a:solidFill>
              </a:rPr>
              <a:t>      </a:t>
            </a:r>
          </a:p>
        </p:txBody>
      </p:sp>
      <p:sp>
        <p:nvSpPr>
          <p:cNvPr id="5" name="TextBox 4"/>
          <p:cNvSpPr txBox="1"/>
          <p:nvPr/>
        </p:nvSpPr>
        <p:spPr>
          <a:xfrm>
            <a:off x="299803" y="632234"/>
            <a:ext cx="11789523" cy="6555641"/>
          </a:xfrm>
          <a:prstGeom prst="rect">
            <a:avLst/>
          </a:prstGeom>
          <a:noFill/>
        </p:spPr>
        <p:txBody>
          <a:bodyPr wrap="square" rtlCol="0">
            <a:spAutoFit/>
          </a:bodyPr>
          <a:lstStyle/>
          <a:p>
            <a:pPr marL="342900" lvl="0" indent="-342900" algn="l" rtl="0">
              <a:buFont typeface="Wingdings" panose="05000000000000000000" pitchFamily="2" charset="2"/>
              <a:buChar char="§"/>
            </a:pPr>
            <a:r>
              <a:rPr lang="en-US" sz="2400" b="1" u="sng" dirty="0"/>
              <a:t>Human Right  and Justice Framing</a:t>
            </a:r>
            <a:endParaRPr lang="en-US" sz="2400" b="1" dirty="0"/>
          </a:p>
          <a:p>
            <a:r>
              <a:rPr lang="en-US" sz="2400" b="1" u="sng" dirty="0"/>
              <a:t>Human Right </a:t>
            </a:r>
            <a:r>
              <a:rPr lang="en-US" sz="2400" b="1" dirty="0"/>
              <a:t>(Frame Dominating Policies/Actions)</a:t>
            </a:r>
          </a:p>
          <a:p>
            <a:pPr lvl="0" algn="l" rtl="0"/>
            <a:endParaRPr lang="en-US" sz="2400" b="1" u="sng" dirty="0"/>
          </a:p>
          <a:p>
            <a:pPr lvl="0" algn="l" rtl="0"/>
            <a:r>
              <a:rPr lang="en-US" sz="2800" dirty="0"/>
              <a:t>Recent Framing: From Human Right to Unfair Social Arrangements</a:t>
            </a:r>
          </a:p>
          <a:p>
            <a:pPr lvl="0" algn="l" rtl="0">
              <a:spcBef>
                <a:spcPts val="1200"/>
              </a:spcBef>
            </a:pPr>
            <a:r>
              <a:rPr lang="en-US" sz="2800" dirty="0"/>
              <a:t>Health inequalities: Inequalities that can be avoided (with no value 			   		 judgement on the determinants of Inequality)</a:t>
            </a:r>
          </a:p>
          <a:p>
            <a:pPr lvl="0" algn="l" rtl="0">
              <a:spcBef>
                <a:spcPts val="1200"/>
              </a:spcBef>
            </a:pPr>
            <a:r>
              <a:rPr lang="en-US" sz="2800" dirty="0"/>
              <a:t>Inequity Framing: Denial of a Human Right caused by unfair social arrangements 			and can be addressed by Feasible Actions</a:t>
            </a:r>
          </a:p>
          <a:p>
            <a:pPr lvl="0" algn="l" rtl="0">
              <a:spcBef>
                <a:spcPts val="1200"/>
              </a:spcBef>
            </a:pPr>
            <a:r>
              <a:rPr lang="en-US" sz="2800" dirty="0"/>
              <a:t>		</a:t>
            </a:r>
          </a:p>
          <a:p>
            <a:r>
              <a:rPr lang="en-US" sz="2800" b="1" dirty="0"/>
              <a:t>Health Equity Not about the Focus on Health Inequality as an outcome. Health Equity is about a process of Linking Health Inequality with Social Arrangements</a:t>
            </a:r>
          </a:p>
          <a:p>
            <a:r>
              <a:rPr lang="en-US" sz="2800" dirty="0"/>
              <a:t>					</a:t>
            </a:r>
            <a:r>
              <a:rPr lang="en-US" sz="2400" dirty="0"/>
              <a:t>(Amartya Sen, 2002)</a:t>
            </a:r>
          </a:p>
          <a:p>
            <a:pPr lvl="0" algn="l" rtl="0">
              <a:spcBef>
                <a:spcPts val="1200"/>
              </a:spcBef>
            </a:pPr>
            <a:endParaRPr lang="en-US" sz="2800" dirty="0"/>
          </a:p>
        </p:txBody>
      </p:sp>
    </p:spTree>
    <p:extLst>
      <p:ext uri="{BB962C8B-B14F-4D97-AF65-F5344CB8AC3E}">
        <p14:creationId xmlns:p14="http://schemas.microsoft.com/office/powerpoint/2010/main" val="329294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16</a:t>
            </a:fld>
            <a:endParaRPr lang="ar-EG" dirty="0"/>
          </a:p>
        </p:txBody>
      </p:sp>
      <p:sp>
        <p:nvSpPr>
          <p:cNvPr id="5" name="TextBox 4"/>
          <p:cNvSpPr txBox="1"/>
          <p:nvPr/>
        </p:nvSpPr>
        <p:spPr>
          <a:xfrm>
            <a:off x="0" y="1544886"/>
            <a:ext cx="12300213" cy="4985980"/>
          </a:xfrm>
          <a:prstGeom prst="rect">
            <a:avLst/>
          </a:prstGeom>
          <a:noFill/>
        </p:spPr>
        <p:txBody>
          <a:bodyPr wrap="square" rtlCol="0">
            <a:spAutoFit/>
          </a:bodyPr>
          <a:lstStyle/>
          <a:p>
            <a:pPr lvl="0">
              <a:spcBef>
                <a:spcPts val="1200"/>
              </a:spcBef>
            </a:pPr>
            <a:r>
              <a:rPr lang="en-US" sz="2800" b="1" dirty="0"/>
              <a:t>Implications of Inequality: Compassionate Model/ Moral Rationale, Human Right</a:t>
            </a:r>
          </a:p>
          <a:p>
            <a:pPr lvl="0">
              <a:spcBef>
                <a:spcPts val="1200"/>
              </a:spcBef>
            </a:pPr>
            <a:r>
              <a:rPr lang="en-US" sz="2800" dirty="0"/>
              <a:t>Actions:	      Targeting Disadvantaged usually at Proximate </a:t>
            </a:r>
          </a:p>
          <a:p>
            <a:pPr lvl="0">
              <a:spcBef>
                <a:spcPts val="1200"/>
              </a:spcBef>
            </a:pPr>
            <a:r>
              <a:rPr lang="en-US" sz="2800" dirty="0"/>
              <a:t>		       Level </a:t>
            </a:r>
            <a:r>
              <a:rPr lang="en-US" sz="2800" b="1" dirty="0">
                <a:sym typeface="Wingdings"/>
              </a:rPr>
              <a:t>  Socially Sensitive </a:t>
            </a:r>
            <a:r>
              <a:rPr lang="en-US" sz="2800" dirty="0">
                <a:sym typeface="Wingdings"/>
              </a:rPr>
              <a:t>Medical Model</a:t>
            </a:r>
            <a:endParaRPr lang="en-US" sz="2800" dirty="0"/>
          </a:p>
          <a:p>
            <a:pPr algn="l" rtl="0"/>
            <a:endParaRPr lang="en-US" sz="2800" dirty="0"/>
          </a:p>
          <a:p>
            <a:pPr algn="l" rtl="0"/>
            <a:r>
              <a:rPr lang="en-US" sz="2800" dirty="0"/>
              <a:t>Implications of Inequity: Ethical Imperative, Weight of Social Determinants, HE  is a Manifestation of Societal Functioning (Structural Focus)</a:t>
            </a:r>
          </a:p>
          <a:p>
            <a:pPr algn="l" rtl="0"/>
            <a:endParaRPr lang="en-US" sz="2800" dirty="0"/>
          </a:p>
          <a:p>
            <a:pPr algn="l" rtl="0"/>
            <a:endParaRPr lang="en-US" sz="2800" dirty="0"/>
          </a:p>
          <a:p>
            <a:pPr algn="l" rtl="0"/>
            <a:endParaRPr lang="en-US" sz="2800" dirty="0"/>
          </a:p>
          <a:p>
            <a:pPr algn="l" rtl="0"/>
            <a:r>
              <a:rPr lang="en-US" sz="2800" dirty="0"/>
              <a:t>  </a:t>
            </a:r>
          </a:p>
          <a:p>
            <a:pPr algn="l" rtl="0"/>
            <a:endParaRPr lang="en-US" dirty="0"/>
          </a:p>
        </p:txBody>
      </p:sp>
      <p:sp>
        <p:nvSpPr>
          <p:cNvPr id="4" name="TextBox 3"/>
          <p:cNvSpPr txBox="1"/>
          <p:nvPr/>
        </p:nvSpPr>
        <p:spPr>
          <a:xfrm>
            <a:off x="4287187" y="4601980"/>
            <a:ext cx="4197246" cy="523220"/>
          </a:xfrm>
          <a:prstGeom prst="rect">
            <a:avLst/>
          </a:prstGeom>
          <a:noFill/>
        </p:spPr>
        <p:txBody>
          <a:bodyPr wrap="square" rtlCol="0">
            <a:spAutoFit/>
          </a:bodyPr>
          <a:lstStyle/>
          <a:p>
            <a:pPr algn="ctr"/>
            <a:r>
              <a:rPr lang="en-US" sz="2800" b="1" dirty="0"/>
              <a:t>Social Justice Framing</a:t>
            </a:r>
          </a:p>
        </p:txBody>
      </p:sp>
    </p:spTree>
    <p:extLst>
      <p:ext uri="{BB962C8B-B14F-4D97-AF65-F5344CB8AC3E}">
        <p14:creationId xmlns:p14="http://schemas.microsoft.com/office/powerpoint/2010/main" val="385413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EB0B41D-F9A5-45E5-B23E-BCB86E60D7FC}" type="slidenum">
              <a:rPr lang="en-GB" smtClean="0"/>
              <a:t>17</a:t>
            </a:fld>
            <a:endParaRPr lang="en-GB"/>
          </a:p>
        </p:txBody>
      </p:sp>
      <p:sp>
        <p:nvSpPr>
          <p:cNvPr id="4" name="TextBox 3"/>
          <p:cNvSpPr txBox="1"/>
          <p:nvPr/>
        </p:nvSpPr>
        <p:spPr>
          <a:xfrm>
            <a:off x="1349115" y="1813810"/>
            <a:ext cx="9503764" cy="3170099"/>
          </a:xfrm>
          <a:prstGeom prst="rect">
            <a:avLst/>
          </a:prstGeom>
          <a:noFill/>
        </p:spPr>
        <p:txBody>
          <a:bodyPr wrap="square" rtlCol="0">
            <a:spAutoFit/>
          </a:bodyPr>
          <a:lstStyle/>
          <a:p>
            <a:r>
              <a:rPr lang="en-US" sz="4000" dirty="0"/>
              <a:t>Differences in health outcomes that are caused by unfair opportunities and misallocations of power, resources and services are not Inequalities they are Inequities</a:t>
            </a:r>
          </a:p>
        </p:txBody>
      </p:sp>
    </p:spTree>
    <p:extLst>
      <p:ext uri="{BB962C8B-B14F-4D97-AF65-F5344CB8AC3E}">
        <p14:creationId xmlns:p14="http://schemas.microsoft.com/office/powerpoint/2010/main" val="366373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785" y="1334126"/>
            <a:ext cx="11152682" cy="3046988"/>
          </a:xfrm>
          <a:prstGeom prst="rect">
            <a:avLst/>
          </a:prstGeom>
        </p:spPr>
        <p:txBody>
          <a:bodyPr wrap="square">
            <a:spAutoFit/>
          </a:bodyPr>
          <a:lstStyle/>
          <a:p>
            <a:pPr algn="ctr"/>
            <a:r>
              <a:rPr lang="en-US" sz="3200" b="1" dirty="0"/>
              <a:t>Social Justice</a:t>
            </a:r>
          </a:p>
          <a:p>
            <a:pPr algn="ctr"/>
            <a:endParaRPr lang="en-US" sz="3200" dirty="0"/>
          </a:p>
          <a:p>
            <a:pPr algn="just"/>
            <a:r>
              <a:rPr lang="en-US" sz="3200" dirty="0"/>
              <a:t>Social justice Generally refers to the idea of creating a society or institution that is based on the principles of equality and solidarity, that understands and values human rights and that recognizes the dignity of every human being” </a:t>
            </a:r>
            <a:endParaRPr lang="ar-EG" sz="3200" dirty="0"/>
          </a:p>
        </p:txBody>
      </p:sp>
    </p:spTree>
    <p:extLst>
      <p:ext uri="{BB962C8B-B14F-4D97-AF65-F5344CB8AC3E}">
        <p14:creationId xmlns:p14="http://schemas.microsoft.com/office/powerpoint/2010/main" val="87342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itchFamily="34" charset="0"/>
                <a:cs typeface="Arial" pitchFamily="34" charset="0"/>
              </a:rPr>
              <a:t>Social Justice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lgn="r" rtl="1">
              <a:buNone/>
            </a:pPr>
            <a:r>
              <a:rPr lang="en-US" sz="3200" b="1" dirty="0">
                <a:cs typeface="Arial" pitchFamily="34" charset="0"/>
              </a:rPr>
              <a:t> </a:t>
            </a:r>
            <a:r>
              <a:rPr lang="ar-EG" sz="3200" dirty="0">
                <a:cs typeface="Arial" pitchFamily="34" charset="0"/>
              </a:rPr>
              <a:t>المجتمع الذى تغيب فيه العدالة الاجتماعية, لا يمكن تصنيفه بأنة مجتمع متقدم او يتمتع بمستوى مرتفع من التنمية </a:t>
            </a:r>
            <a:endParaRPr lang="en-US" sz="3200" dirty="0">
              <a:cs typeface="Arial" pitchFamily="34" charset="0"/>
            </a:endParaRPr>
          </a:p>
          <a:p>
            <a:pPr algn="r" rtl="1">
              <a:buNone/>
            </a:pPr>
            <a:endParaRPr lang="ar-EG" sz="3200" dirty="0">
              <a:cs typeface="Arial" pitchFamily="34" charset="0"/>
            </a:endParaRPr>
          </a:p>
          <a:p>
            <a:pPr algn="l">
              <a:buNone/>
            </a:pPr>
            <a:r>
              <a:rPr lang="en-US" sz="2800" dirty="0">
                <a:cs typeface="Arial" pitchFamily="34" charset="0"/>
              </a:rPr>
              <a:t>Living in a just society allows fair expansion of choices and fair achievements of potentials </a:t>
            </a:r>
            <a:endParaRPr lang="ar-EG" sz="2800" dirty="0">
              <a:cs typeface="Arial" pitchFamily="34" charset="0"/>
            </a:endParaRPr>
          </a:p>
          <a:p>
            <a:pPr algn="l">
              <a:buNone/>
            </a:pPr>
            <a:r>
              <a:rPr lang="ar-EG" sz="2800" dirty="0">
                <a:cs typeface="Arial" pitchFamily="34" charset="0"/>
              </a:rPr>
              <a:t> </a:t>
            </a:r>
            <a:endParaRPr lang="en-US" sz="2800" dirty="0">
              <a:cs typeface="Arial" pitchFamily="34" charset="0"/>
            </a:endParaRPr>
          </a:p>
          <a:p>
            <a:pPr>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63906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C575-1A3B-41DE-BD0A-31FEE4C28FB2}"/>
              </a:ext>
            </a:extLst>
          </p:cNvPr>
          <p:cNvSpPr>
            <a:spLocks noGrp="1"/>
          </p:cNvSpPr>
          <p:nvPr>
            <p:ph type="title"/>
          </p:nvPr>
        </p:nvSpPr>
        <p:spPr/>
        <p:txBody>
          <a:bodyPr>
            <a:normAutofit/>
          </a:bodyPr>
          <a:lstStyle/>
          <a:p>
            <a:pPr algn="ctr"/>
            <a:r>
              <a:rPr lang="en-GB" sz="3600" dirty="0"/>
              <a:t>Framework of Health Inequity</a:t>
            </a:r>
            <a:br>
              <a:rPr lang="en-US" sz="3600" dirty="0"/>
            </a:br>
            <a:endParaRPr lang="en-GB" sz="3600" dirty="0"/>
          </a:p>
        </p:txBody>
      </p:sp>
      <p:sp>
        <p:nvSpPr>
          <p:cNvPr id="3" name="Content Placeholder 2">
            <a:extLst>
              <a:ext uri="{FF2B5EF4-FFF2-40B4-BE49-F238E27FC236}">
                <a16:creationId xmlns:a16="http://schemas.microsoft.com/office/drawing/2014/main" id="{E5E7CAFF-D282-4948-9C96-8DE936D1452A}"/>
              </a:ext>
            </a:extLst>
          </p:cNvPr>
          <p:cNvSpPr>
            <a:spLocks noGrp="1"/>
          </p:cNvSpPr>
          <p:nvPr>
            <p:ph idx="1"/>
          </p:nvPr>
        </p:nvSpPr>
        <p:spPr/>
        <p:txBody>
          <a:bodyPr/>
          <a:lstStyle/>
          <a:p>
            <a:pPr marL="0" indent="0">
              <a:buNone/>
            </a:pPr>
            <a:r>
              <a:rPr lang="en-GB" sz="3200" u="sng" dirty="0"/>
              <a:t>Objective:</a:t>
            </a:r>
          </a:p>
          <a:p>
            <a:endParaRPr lang="en-US" sz="3200" dirty="0"/>
          </a:p>
          <a:p>
            <a:pPr marL="0" indent="0">
              <a:buNone/>
            </a:pPr>
            <a:r>
              <a:rPr lang="en-GB" sz="3200" dirty="0"/>
              <a:t>To appreciate the importance of measuring inequity and how the framework of Health Inequity can guide investigation of inequity and recommendation of policies.</a:t>
            </a:r>
            <a:endParaRPr lang="en-US" sz="3200" dirty="0"/>
          </a:p>
          <a:p>
            <a:endParaRPr lang="en-GB" dirty="0"/>
          </a:p>
        </p:txBody>
      </p:sp>
    </p:spTree>
    <p:extLst>
      <p:ext uri="{BB962C8B-B14F-4D97-AF65-F5344CB8AC3E}">
        <p14:creationId xmlns:p14="http://schemas.microsoft.com/office/powerpoint/2010/main" val="1707675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20</a:t>
            </a:fld>
            <a:endParaRPr lang="ar-EG" dirty="0"/>
          </a:p>
        </p:txBody>
      </p:sp>
      <p:sp>
        <p:nvSpPr>
          <p:cNvPr id="4" name="TextBox 3"/>
          <p:cNvSpPr txBox="1"/>
          <p:nvPr/>
        </p:nvSpPr>
        <p:spPr>
          <a:xfrm>
            <a:off x="959429" y="1659286"/>
            <a:ext cx="10897211" cy="3970318"/>
          </a:xfrm>
          <a:prstGeom prst="rect">
            <a:avLst/>
          </a:prstGeom>
          <a:noFill/>
        </p:spPr>
        <p:txBody>
          <a:bodyPr wrap="square" rtlCol="0">
            <a:spAutoFit/>
          </a:bodyPr>
          <a:lstStyle/>
          <a:p>
            <a:pPr algn="l"/>
            <a:r>
              <a:rPr lang="en-US" sz="2800" dirty="0"/>
              <a:t>Drivers for HE: Two Entry Points in HE Approach:</a:t>
            </a:r>
          </a:p>
          <a:p>
            <a:pPr algn="l"/>
            <a:r>
              <a:rPr lang="en-US" sz="2800" dirty="0"/>
              <a:t>  </a:t>
            </a:r>
          </a:p>
          <a:p>
            <a:pPr marL="457200" lvl="0" indent="-457200" algn="l" rtl="0">
              <a:buFont typeface="Wingdings" panose="05000000000000000000" pitchFamily="2" charset="2"/>
              <a:buChar char="q"/>
            </a:pPr>
            <a:r>
              <a:rPr lang="en-US" sz="2800" dirty="0"/>
              <a:t>Palliative </a:t>
            </a:r>
            <a:r>
              <a:rPr lang="en-US" sz="2800" dirty="0" err="1"/>
              <a:t>Programes</a:t>
            </a:r>
            <a:r>
              <a:rPr lang="en-US" sz="2800" dirty="0"/>
              <a:t> to Protect Disadvantaged Groups Against Specific Forms of Exposure and Vulnerability Linked to their Socio Economic Status (Dominate/Human Right Framing, Curative)</a:t>
            </a:r>
          </a:p>
          <a:p>
            <a:pPr marL="457200" lvl="0" indent="-457200" algn="l" rtl="0">
              <a:buFont typeface="Wingdings" panose="05000000000000000000" pitchFamily="2" charset="2"/>
              <a:buChar char="q"/>
            </a:pPr>
            <a:r>
              <a:rPr lang="en-US" sz="2800" dirty="0"/>
              <a:t>Alter Patterns of Inequality in Society through Far Reaching Distributive mechanisms.</a:t>
            </a:r>
          </a:p>
          <a:p>
            <a:pPr lvl="0" algn="l" rtl="0"/>
            <a:r>
              <a:rPr lang="en-US" sz="2800" dirty="0"/>
              <a:t>       (cornerstone of Recent Framing)</a:t>
            </a:r>
          </a:p>
          <a:p>
            <a:pPr lvl="0" algn="l" rtl="0"/>
            <a:r>
              <a:rPr lang="en-US" sz="2800" dirty="0"/>
              <a:t>         </a:t>
            </a:r>
            <a:r>
              <a:rPr lang="en-US" sz="2800" b="1" dirty="0"/>
              <a:t>Social Immunization </a:t>
            </a:r>
            <a:r>
              <a:rPr lang="en-US" b="1" dirty="0"/>
              <a:t> </a:t>
            </a:r>
          </a:p>
        </p:txBody>
      </p:sp>
      <p:sp>
        <p:nvSpPr>
          <p:cNvPr id="6" name="TextBox 5"/>
          <p:cNvSpPr txBox="1"/>
          <p:nvPr/>
        </p:nvSpPr>
        <p:spPr>
          <a:xfrm>
            <a:off x="508000" y="685801"/>
            <a:ext cx="11074400" cy="584775"/>
          </a:xfrm>
          <a:prstGeom prst="rect">
            <a:avLst/>
          </a:prstGeom>
          <a:noFill/>
        </p:spPr>
        <p:txBody>
          <a:bodyPr wrap="square" rtlCol="0">
            <a:spAutoFit/>
          </a:bodyPr>
          <a:lstStyle/>
          <a:p>
            <a:r>
              <a:rPr lang="en-US" sz="3200" b="1" dirty="0"/>
              <a:t>Implications of Justice Framing on Policies and Actions</a:t>
            </a:r>
          </a:p>
        </p:txBody>
      </p:sp>
    </p:spTree>
    <p:extLst>
      <p:ext uri="{BB962C8B-B14F-4D97-AF65-F5344CB8AC3E}">
        <p14:creationId xmlns:p14="http://schemas.microsoft.com/office/powerpoint/2010/main" val="1137749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21</a:t>
            </a:fld>
            <a:endParaRPr lang="ar-EG" dirty="0"/>
          </a:p>
        </p:txBody>
      </p:sp>
      <p:sp>
        <p:nvSpPr>
          <p:cNvPr id="4" name="TextBox 3"/>
          <p:cNvSpPr txBox="1"/>
          <p:nvPr/>
        </p:nvSpPr>
        <p:spPr>
          <a:xfrm>
            <a:off x="527381" y="836711"/>
            <a:ext cx="10753195" cy="5262979"/>
          </a:xfrm>
          <a:prstGeom prst="rect">
            <a:avLst/>
          </a:prstGeom>
          <a:noFill/>
        </p:spPr>
        <p:txBody>
          <a:bodyPr wrap="square" rtlCol="0">
            <a:spAutoFit/>
          </a:bodyPr>
          <a:lstStyle/>
          <a:p>
            <a:pPr algn="l"/>
            <a:endParaRPr lang="en-US" sz="2800" b="1" dirty="0"/>
          </a:p>
          <a:p>
            <a:pPr algn="l"/>
            <a:r>
              <a:rPr lang="en-US" sz="2800" b="1" dirty="0"/>
              <a:t>The Equity Approach to Health </a:t>
            </a:r>
          </a:p>
          <a:p>
            <a:pPr algn="l"/>
            <a:r>
              <a:rPr lang="ar-EG" dirty="0"/>
              <a:t> </a:t>
            </a:r>
            <a:endParaRPr lang="en-US" sz="2400" b="1" dirty="0"/>
          </a:p>
          <a:p>
            <a:pPr algn="l">
              <a:lnSpc>
                <a:spcPct val="150000"/>
              </a:lnSpc>
              <a:spcBef>
                <a:spcPts val="600"/>
              </a:spcBef>
            </a:pPr>
            <a:r>
              <a:rPr lang="en-US" sz="2800" dirty="0"/>
              <a:t>Seeks to change the unfair </a:t>
            </a:r>
            <a:r>
              <a:rPr lang="en-US" sz="2800" u="sng" dirty="0"/>
              <a:t>distribution of resources, opportunities, services</a:t>
            </a:r>
            <a:r>
              <a:rPr lang="en-US" sz="2800" dirty="0"/>
              <a:t> as well as </a:t>
            </a:r>
            <a:r>
              <a:rPr lang="en-US" sz="2800" u="sng" dirty="0"/>
              <a:t>power relations</a:t>
            </a:r>
            <a:r>
              <a:rPr lang="en-US" sz="2800" dirty="0"/>
              <a:t>, </a:t>
            </a:r>
            <a:r>
              <a:rPr lang="en-US" sz="2800" u="sng" dirty="0"/>
              <a:t>inclusiveness and voice among social groups</a:t>
            </a:r>
            <a:r>
              <a:rPr lang="en-US" sz="2800" dirty="0"/>
              <a:t>. This approach includes  also a </a:t>
            </a:r>
            <a:r>
              <a:rPr lang="en-US" sz="2800" u="sng" dirty="0"/>
              <a:t>change in the environment of behaviors </a:t>
            </a:r>
            <a:r>
              <a:rPr lang="en-US" sz="2800" dirty="0"/>
              <a:t>to enable those in disadvantaged positions to adopt choices to improve their lives, including their health.</a:t>
            </a:r>
          </a:p>
          <a:p>
            <a:pPr algn="l">
              <a:lnSpc>
                <a:spcPct val="150000"/>
              </a:lnSpc>
              <a:spcBef>
                <a:spcPts val="600"/>
              </a:spcBef>
            </a:pPr>
            <a:r>
              <a:rPr lang="en-US" sz="2800" dirty="0"/>
              <a:t>Combining Two Entry Points </a:t>
            </a:r>
          </a:p>
        </p:txBody>
      </p:sp>
      <p:sp>
        <p:nvSpPr>
          <p:cNvPr id="6" name="TextBox 5"/>
          <p:cNvSpPr txBox="1"/>
          <p:nvPr/>
        </p:nvSpPr>
        <p:spPr>
          <a:xfrm>
            <a:off x="508000" y="685801"/>
            <a:ext cx="11074400" cy="584775"/>
          </a:xfrm>
          <a:prstGeom prst="rect">
            <a:avLst/>
          </a:prstGeom>
          <a:noFill/>
        </p:spPr>
        <p:txBody>
          <a:bodyPr wrap="square" rtlCol="0">
            <a:spAutoFit/>
          </a:bodyPr>
          <a:lstStyle/>
          <a:p>
            <a:r>
              <a:rPr lang="en-US" sz="3200" b="1" dirty="0"/>
              <a:t>Implications of Justice Framing on Policies and Act</a:t>
            </a:r>
            <a:r>
              <a:rPr lang="en-US" sz="2400" b="1" dirty="0"/>
              <a:t>ions</a:t>
            </a:r>
          </a:p>
        </p:txBody>
      </p:sp>
    </p:spTree>
    <p:extLst>
      <p:ext uri="{BB962C8B-B14F-4D97-AF65-F5344CB8AC3E}">
        <p14:creationId xmlns:p14="http://schemas.microsoft.com/office/powerpoint/2010/main" val="736764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636" y="419725"/>
            <a:ext cx="10799164" cy="5165884"/>
          </a:xfrm>
        </p:spPr>
        <p:txBody>
          <a:bodyPr>
            <a:normAutofit/>
          </a:bodyPr>
          <a:lstStyle/>
          <a:p>
            <a:pPr marL="0" indent="0">
              <a:buNone/>
            </a:pPr>
            <a:r>
              <a:rPr lang="en-GB" sz="3800" b="1" dirty="0"/>
              <a:t>III. Framework of health inequity</a:t>
            </a:r>
            <a:endParaRPr lang="en-US" sz="3800" b="1" dirty="0"/>
          </a:p>
          <a:p>
            <a:endParaRPr lang="en-GB" dirty="0"/>
          </a:p>
          <a:p>
            <a:pPr marL="0" indent="0">
              <a:buNone/>
            </a:pPr>
            <a:r>
              <a:rPr lang="en-GB" dirty="0"/>
              <a:t>The framework is a propositional structural that explains the topic under study.</a:t>
            </a:r>
          </a:p>
          <a:p>
            <a:pPr marL="0" indent="0" algn="r" rtl="1">
              <a:buNone/>
            </a:pPr>
            <a:r>
              <a:rPr lang="en-GB" dirty="0"/>
              <a:t>	</a:t>
            </a:r>
            <a:r>
              <a:rPr lang="ar-EG" dirty="0"/>
              <a:t>بناء يتم اقتراحه لشرح الموضوع محل الدراسة</a:t>
            </a:r>
            <a:endParaRPr lang="en-GB" dirty="0"/>
          </a:p>
          <a:p>
            <a:pPr marL="0" indent="0">
              <a:buNone/>
            </a:pPr>
            <a:r>
              <a:rPr lang="en-GB" dirty="0"/>
              <a:t>Provides the theoretical understanding of the topic under investigation</a:t>
            </a:r>
          </a:p>
          <a:p>
            <a:pPr marL="0" indent="0" algn="r" rtl="1">
              <a:buNone/>
            </a:pPr>
            <a:r>
              <a:rPr lang="ar-EG" dirty="0"/>
              <a:t>	عرض للفهم </a:t>
            </a:r>
            <a:r>
              <a:rPr lang="ar-EG" dirty="0" err="1"/>
              <a:t>النظرى</a:t>
            </a:r>
            <a:r>
              <a:rPr lang="ar-EG" dirty="0"/>
              <a:t> للموضوع محل الدراسة</a:t>
            </a:r>
            <a:endParaRPr lang="en-GB" dirty="0"/>
          </a:p>
          <a:p>
            <a:pPr marL="0" indent="0">
              <a:buNone/>
            </a:pPr>
            <a:r>
              <a:rPr lang="en-GB" dirty="0"/>
              <a:t>It assembles what is known or what is being proposed about the relationship among the variables</a:t>
            </a:r>
          </a:p>
          <a:p>
            <a:pPr marL="457200" lvl="1" indent="0" algn="r" rtl="1">
              <a:buNone/>
            </a:pPr>
            <a:r>
              <a:rPr lang="ar-EG" dirty="0"/>
              <a:t>تجميع لما هو معروف أو ما هو مقترح عن العلاقات بين المتغيرات</a:t>
            </a:r>
            <a:endParaRPr lang="en-US" dirty="0"/>
          </a:p>
        </p:txBody>
      </p:sp>
    </p:spTree>
    <p:extLst>
      <p:ext uri="{BB962C8B-B14F-4D97-AF65-F5344CB8AC3E}">
        <p14:creationId xmlns:p14="http://schemas.microsoft.com/office/powerpoint/2010/main" val="258879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185" y="498475"/>
            <a:ext cx="11699631"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59764" y="108730"/>
            <a:ext cx="10769184" cy="389745"/>
          </a:xfrm>
        </p:spPr>
        <p:txBody>
          <a:bodyPr>
            <a:normAutofit fontScale="92500" lnSpcReduction="10000"/>
          </a:bodyPr>
          <a:lstStyle/>
          <a:p>
            <a:pPr marL="0" indent="0">
              <a:buNone/>
            </a:pPr>
            <a:r>
              <a:rPr lang="en-GB" b="1" dirty="0"/>
              <a:t>Framework of Social Determinants of Health Inequality (commonly adopted)</a:t>
            </a:r>
          </a:p>
          <a:p>
            <a:pPr marL="0" indent="0">
              <a:buNone/>
            </a:pPr>
            <a:endParaRPr lang="en-GB" dirty="0"/>
          </a:p>
          <a:p>
            <a:pPr marL="0" indent="0">
              <a:buNone/>
            </a:pPr>
            <a:endParaRPr lang="en-US" dirty="0"/>
          </a:p>
          <a:p>
            <a:endParaRPr lang="en-US" dirty="0"/>
          </a:p>
        </p:txBody>
      </p:sp>
    </p:spTree>
    <p:extLst>
      <p:ext uri="{BB962C8B-B14F-4D97-AF65-F5344CB8AC3E}">
        <p14:creationId xmlns:p14="http://schemas.microsoft.com/office/powerpoint/2010/main" val="263193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764" y="149901"/>
            <a:ext cx="10994036" cy="509666"/>
          </a:xfrm>
        </p:spPr>
        <p:txBody>
          <a:bodyPr>
            <a:normAutofit/>
          </a:bodyPr>
          <a:lstStyle/>
          <a:p>
            <a:pPr marL="0" indent="0">
              <a:buNone/>
            </a:pPr>
            <a:r>
              <a:rPr lang="en-GB" b="1" dirty="0"/>
              <a:t>Framework of Health Inequity</a:t>
            </a:r>
            <a:endParaRPr lang="en-US" b="1"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103" y="805596"/>
            <a:ext cx="8719277" cy="4470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693889" y="5276545"/>
            <a:ext cx="7929796" cy="369332"/>
          </a:xfrm>
          <a:prstGeom prst="rect">
            <a:avLst/>
          </a:prstGeom>
          <a:noFill/>
        </p:spPr>
        <p:txBody>
          <a:bodyPr wrap="square" rtlCol="0">
            <a:spAutoFit/>
          </a:bodyPr>
          <a:lstStyle/>
          <a:p>
            <a:r>
              <a:rPr lang="en-US" b="1" dirty="0"/>
              <a:t>Figure 1: Social Determinants of Health Equity Framework</a:t>
            </a:r>
          </a:p>
        </p:txBody>
      </p:sp>
    </p:spTree>
    <p:extLst>
      <p:ext uri="{BB962C8B-B14F-4D97-AF65-F5344CB8AC3E}">
        <p14:creationId xmlns:p14="http://schemas.microsoft.com/office/powerpoint/2010/main" val="3813986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459" y="1"/>
            <a:ext cx="10529341" cy="494674"/>
          </a:xfrm>
        </p:spPr>
        <p:txBody>
          <a:bodyPr>
            <a:normAutofit fontScale="90000"/>
          </a:bodyPr>
          <a:lstStyle/>
          <a:p>
            <a:r>
              <a:rPr lang="en-US" b="1" dirty="0">
                <a:latin typeface="Arial" panose="020B0604020202020204" pitchFamily="34" charset="0"/>
                <a:cs typeface="Arial" panose="020B0604020202020204" pitchFamily="34" charset="0"/>
              </a:rPr>
              <a:t>Framework of Health System Inequity</a:t>
            </a:r>
          </a:p>
        </p:txBody>
      </p:sp>
      <p:sp>
        <p:nvSpPr>
          <p:cNvPr id="3" name="Content Placeholder 2"/>
          <p:cNvSpPr>
            <a:spLocks noGrp="1"/>
          </p:cNvSpPr>
          <p:nvPr>
            <p:ph idx="1"/>
          </p:nvPr>
        </p:nvSpPr>
        <p:spPr>
          <a:xfrm>
            <a:off x="284813" y="569625"/>
            <a:ext cx="11068987" cy="6145967"/>
          </a:xfrm>
        </p:spPr>
        <p:txBody>
          <a:bodyPr>
            <a:normAutofit/>
          </a:bodyPr>
          <a:lstStyle/>
          <a:p>
            <a:pPr marL="0" indent="0">
              <a:buNone/>
            </a:pPr>
            <a:r>
              <a:rPr lang="en-US" sz="2400" dirty="0"/>
              <a:t>HS is a key SDH: It contributes to health inequalities</a:t>
            </a:r>
          </a:p>
          <a:p>
            <a:pPr marL="0" indent="0">
              <a:buNone/>
            </a:pPr>
            <a:r>
              <a:rPr lang="en-US" sz="2400" dirty="0"/>
              <a:t>			+ prevent and ameliorate inequalities</a:t>
            </a:r>
          </a:p>
          <a:p>
            <a:pPr marL="0" indent="0">
              <a:buNone/>
            </a:pPr>
            <a:r>
              <a:rPr lang="en-US" sz="2400" dirty="0"/>
              <a:t>WHO Operational HS Monitoring Framework</a:t>
            </a:r>
          </a:p>
        </p:txBody>
      </p:sp>
      <p:pic>
        <p:nvPicPr>
          <p:cNvPr id="4" name="Picture 3"/>
          <p:cNvPicPr/>
          <p:nvPr/>
        </p:nvPicPr>
        <p:blipFill rotWithShape="1">
          <a:blip r:embed="rId3"/>
          <a:srcRect b="26383"/>
          <a:stretch/>
        </p:blipFill>
        <p:spPr>
          <a:xfrm>
            <a:off x="1464034" y="1948720"/>
            <a:ext cx="9134008" cy="4362137"/>
          </a:xfrm>
          <a:prstGeom prst="rect">
            <a:avLst/>
          </a:prstGeom>
          <a:ln>
            <a:noFill/>
          </a:ln>
        </p:spPr>
      </p:pic>
      <p:sp>
        <p:nvSpPr>
          <p:cNvPr id="6" name="TextBox 5"/>
          <p:cNvSpPr txBox="1"/>
          <p:nvPr/>
        </p:nvSpPr>
        <p:spPr>
          <a:xfrm>
            <a:off x="2128603" y="6310859"/>
            <a:ext cx="8244589" cy="369332"/>
          </a:xfrm>
          <a:prstGeom prst="rect">
            <a:avLst/>
          </a:prstGeom>
          <a:noFill/>
        </p:spPr>
        <p:txBody>
          <a:bodyPr wrap="square" rtlCol="0">
            <a:spAutoFit/>
          </a:bodyPr>
          <a:lstStyle/>
          <a:p>
            <a:r>
              <a:rPr lang="en-US" b="1" dirty="0"/>
              <a:t>Fairness of the dist. of 4 domains                 SRH Equity</a:t>
            </a:r>
          </a:p>
        </p:txBody>
      </p:sp>
      <p:cxnSp>
        <p:nvCxnSpPr>
          <p:cNvPr id="8" name="Straight Arrow Connector 7"/>
          <p:cNvCxnSpPr/>
          <p:nvPr/>
        </p:nvCxnSpPr>
        <p:spPr>
          <a:xfrm>
            <a:off x="5423936" y="6535073"/>
            <a:ext cx="74950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688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705" y="194872"/>
            <a:ext cx="10904095" cy="5390737"/>
          </a:xfrm>
        </p:spPr>
        <p:txBody>
          <a:bodyPr>
            <a:normAutofit/>
          </a:bodyPr>
          <a:lstStyle/>
          <a:p>
            <a:pPr marL="0" indent="0">
              <a:buNone/>
            </a:pPr>
            <a:r>
              <a:rPr lang="en-GB" sz="3200" b="1" dirty="0"/>
              <a:t>IV. Implications </a:t>
            </a:r>
            <a:endParaRPr lang="en-US" sz="3200" b="1" dirty="0"/>
          </a:p>
          <a:p>
            <a:pPr marL="1371600" lvl="2" indent="-457200">
              <a:buFont typeface="+mj-lt"/>
              <a:buAutoNum type="arabicPeriod"/>
            </a:pPr>
            <a:r>
              <a:rPr lang="en-GB" sz="2800" dirty="0"/>
              <a:t>Research</a:t>
            </a:r>
            <a:endParaRPr lang="en-US" sz="2800" dirty="0"/>
          </a:p>
          <a:p>
            <a:pPr marL="1371600" lvl="2" indent="-457200">
              <a:buFont typeface="+mj-lt"/>
              <a:buAutoNum type="arabicPeriod"/>
            </a:pPr>
            <a:r>
              <a:rPr lang="en-GB" sz="2800" dirty="0"/>
              <a:t> Policy</a:t>
            </a:r>
          </a:p>
          <a:p>
            <a:pPr marL="1371600" lvl="2" indent="-457200">
              <a:buFont typeface="+mj-lt"/>
              <a:buAutoNum type="arabicPeriod"/>
            </a:pPr>
            <a:endParaRPr lang="en-US" sz="2800" dirty="0"/>
          </a:p>
          <a:p>
            <a:pPr marL="457200" indent="-457200">
              <a:buFont typeface="+mj-lt"/>
              <a:buAutoNum type="arabicPeriod"/>
            </a:pPr>
            <a:r>
              <a:rPr lang="en-GB" b="1" u="sng" dirty="0"/>
              <a:t>Research</a:t>
            </a:r>
            <a:endParaRPr lang="en-US" b="1" dirty="0"/>
          </a:p>
          <a:p>
            <a:pPr marL="0" indent="0">
              <a:buNone/>
            </a:pPr>
            <a:r>
              <a:rPr lang="en-US" dirty="0"/>
              <a:t>Implications of HE on Research:</a:t>
            </a:r>
          </a:p>
          <a:p>
            <a:pPr>
              <a:buFontTx/>
              <a:buChar char="-"/>
            </a:pPr>
            <a:r>
              <a:rPr lang="en-US" dirty="0"/>
              <a:t>Framing Research</a:t>
            </a:r>
          </a:p>
          <a:p>
            <a:pPr>
              <a:buFontTx/>
              <a:buChar char="-"/>
            </a:pPr>
            <a:endParaRPr lang="en-US" dirty="0"/>
          </a:p>
          <a:p>
            <a:pPr marL="0" indent="0" algn="ctr">
              <a:buNone/>
            </a:pPr>
            <a:r>
              <a:rPr lang="en-US" b="1" dirty="0"/>
              <a:t>DATA DO NOT TELL A STORY</a:t>
            </a:r>
          </a:p>
          <a:p>
            <a:pPr marL="0" indent="0" algn="ctr">
              <a:buNone/>
            </a:pPr>
            <a:r>
              <a:rPr lang="en-US" b="1" dirty="0"/>
              <a:t>RESEARCHERS DO!</a:t>
            </a:r>
          </a:p>
          <a:p>
            <a:pPr marL="0" indent="0" algn="ctr">
              <a:buNone/>
            </a:pPr>
            <a:endParaRPr lang="en-US" b="1" dirty="0"/>
          </a:p>
        </p:txBody>
      </p:sp>
    </p:spTree>
    <p:extLst>
      <p:ext uri="{BB962C8B-B14F-4D97-AF65-F5344CB8AC3E}">
        <p14:creationId xmlns:p14="http://schemas.microsoft.com/office/powerpoint/2010/main" val="1633807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6" y="389744"/>
            <a:ext cx="11482464" cy="5831174"/>
          </a:xfrm>
        </p:spPr>
        <p:txBody>
          <a:bodyPr>
            <a:normAutofit/>
          </a:bodyPr>
          <a:lstStyle/>
          <a:p>
            <a:pPr marL="0" indent="0">
              <a:buNone/>
            </a:pPr>
            <a:r>
              <a:rPr lang="en-US" sz="3200" b="1" dirty="0"/>
              <a:t>Asking right questions</a:t>
            </a:r>
          </a:p>
          <a:p>
            <a:pPr marL="0" indent="0">
              <a:buNone/>
            </a:pPr>
            <a:endParaRPr lang="en-US" sz="3200" b="1" dirty="0"/>
          </a:p>
          <a:p>
            <a:r>
              <a:rPr lang="en-US" sz="3200" b="1" dirty="0"/>
              <a:t>Why:</a:t>
            </a:r>
            <a:r>
              <a:rPr lang="en-US" sz="3200" dirty="0"/>
              <a:t> Evidence linking Differential Contexts with Different 			Health Outcomes</a:t>
            </a:r>
          </a:p>
          <a:p>
            <a:pPr marL="0" indent="0">
              <a:buNone/>
            </a:pPr>
            <a:r>
              <a:rPr lang="en-US" sz="3200" dirty="0"/>
              <a:t>	     Evidence Linking Current Policies to Differentiated  			Contexts</a:t>
            </a:r>
          </a:p>
          <a:p>
            <a:pPr marL="0" indent="0" algn="ctr">
              <a:buNone/>
            </a:pPr>
            <a:r>
              <a:rPr lang="en-US" sz="3200" b="1" dirty="0"/>
              <a:t>More Importantly</a:t>
            </a:r>
          </a:p>
          <a:p>
            <a:r>
              <a:rPr lang="en-US" sz="3200" b="1" dirty="0"/>
              <a:t>What: </a:t>
            </a:r>
            <a:r>
              <a:rPr lang="en-US" sz="3200" dirty="0"/>
              <a:t>Evidence Demonstrating the Equity Health Impact of 		social Actions</a:t>
            </a:r>
          </a:p>
        </p:txBody>
      </p:sp>
      <p:sp>
        <p:nvSpPr>
          <p:cNvPr id="2" name="TextBox 1"/>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1. Implications on Research</a:t>
            </a:r>
          </a:p>
        </p:txBody>
      </p:sp>
    </p:spTree>
    <p:extLst>
      <p:ext uri="{BB962C8B-B14F-4D97-AF65-F5344CB8AC3E}">
        <p14:creationId xmlns:p14="http://schemas.microsoft.com/office/powerpoint/2010/main" val="2869475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02" y="386569"/>
            <a:ext cx="11638613" cy="5339674"/>
          </a:xfrm>
        </p:spPr>
        <p:txBody>
          <a:bodyPr>
            <a:normAutofit/>
          </a:bodyPr>
          <a:lstStyle/>
          <a:p>
            <a:pPr marL="0" indent="0">
              <a:buNone/>
            </a:pPr>
            <a:r>
              <a:rPr lang="en-US" sz="3200" dirty="0">
                <a:solidFill>
                  <a:schemeClr val="tx1"/>
                </a:solidFill>
              </a:rPr>
              <a:t>WHO (2004) rightly requests research that:</a:t>
            </a:r>
          </a:p>
          <a:p>
            <a:pPr marL="0" indent="0">
              <a:buNone/>
            </a:pPr>
            <a:endParaRPr lang="en-US" sz="3200" dirty="0">
              <a:solidFill>
                <a:schemeClr val="tx1"/>
              </a:solidFill>
            </a:endParaRPr>
          </a:p>
          <a:p>
            <a:pPr marL="457200" lvl="1" indent="0">
              <a:spcBef>
                <a:spcPts val="1800"/>
              </a:spcBef>
              <a:buNone/>
            </a:pPr>
            <a:r>
              <a:rPr lang="en-US" sz="3200" dirty="0">
                <a:solidFill>
                  <a:schemeClr val="tx1"/>
                </a:solidFill>
              </a:rPr>
              <a:t>Goes beyond the behavioral and other individual determinants of illness;</a:t>
            </a:r>
          </a:p>
          <a:p>
            <a:pPr marL="457200" lvl="1" indent="0">
              <a:spcBef>
                <a:spcPts val="1800"/>
              </a:spcBef>
              <a:buNone/>
            </a:pPr>
            <a:r>
              <a:rPr lang="en-US" sz="3200" dirty="0">
                <a:solidFill>
                  <a:schemeClr val="tx1"/>
                </a:solidFill>
              </a:rPr>
              <a:t>Examines the link between proximal and structural (distal determinants of ill health (a link that is often poorly conceptualized and integrated into research); and</a:t>
            </a:r>
          </a:p>
          <a:p>
            <a:pPr marL="457200" lvl="1" indent="0">
              <a:spcBef>
                <a:spcPts val="1800"/>
              </a:spcBef>
              <a:buNone/>
            </a:pPr>
            <a:r>
              <a:rPr lang="en-US" sz="3200" dirty="0">
                <a:solidFill>
                  <a:schemeClr val="tx1"/>
                </a:solidFill>
              </a:rPr>
              <a:t>Explores the institutions and processes that lead to the social allocation of resources </a:t>
            </a:r>
            <a:r>
              <a:rPr lang="en-US" sz="3100" dirty="0">
                <a:solidFill>
                  <a:schemeClr val="tx1"/>
                </a:solidFill>
              </a:rPr>
              <a:t>for health</a:t>
            </a:r>
          </a:p>
          <a:p>
            <a:endParaRPr lang="en-US" sz="2800" dirty="0"/>
          </a:p>
        </p:txBody>
      </p:sp>
      <p:sp>
        <p:nvSpPr>
          <p:cNvPr id="4" name="TextBox 3"/>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1. Implications on Research</a:t>
            </a:r>
          </a:p>
        </p:txBody>
      </p:sp>
    </p:spTree>
    <p:extLst>
      <p:ext uri="{BB962C8B-B14F-4D97-AF65-F5344CB8AC3E}">
        <p14:creationId xmlns:p14="http://schemas.microsoft.com/office/powerpoint/2010/main" val="553869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74" y="369332"/>
            <a:ext cx="11455816" cy="6238407"/>
          </a:xfrm>
        </p:spPr>
        <p:txBody>
          <a:bodyPr>
            <a:noAutofit/>
          </a:bodyPr>
          <a:lstStyle/>
          <a:p>
            <a:pPr marL="0" indent="0">
              <a:buNone/>
            </a:pPr>
            <a:r>
              <a:rPr lang="en-US" sz="2800" dirty="0"/>
              <a:t>This shift in international thinking asks a simple question: Why systematic inequalities in health are occurring? The question, while posed as a research query, is mainly intended to support policies and actions to address the inequitable distribution of health and to contribute to a movement of policy reforms. </a:t>
            </a:r>
          </a:p>
          <a:p>
            <a:pPr marL="0" indent="0">
              <a:buNone/>
            </a:pPr>
            <a:endParaRPr lang="en-US" sz="2800" dirty="0"/>
          </a:p>
          <a:p>
            <a:pPr marL="0" indent="0">
              <a:buNone/>
            </a:pPr>
            <a:r>
              <a:rPr lang="en-US" sz="2800" dirty="0"/>
              <a:t>It is important to note that the question on determinants of health inequalities is not new and has been dealt with in a reasonable number of studies. What is new is the driving question is no more that “why the disadvantaged practice risky health behavior?” but is “why the disadvantage itself is occurring?” The focus now is on the distribution of disadvantage in societies, and the fairness of this distribution. </a:t>
            </a:r>
          </a:p>
          <a:p>
            <a:pPr marL="0" indent="0">
              <a:buNone/>
            </a:pPr>
            <a:endParaRPr lang="en-US" sz="2800" dirty="0"/>
          </a:p>
          <a:p>
            <a:pPr marL="0" indent="0">
              <a:buNone/>
            </a:pPr>
            <a:r>
              <a:rPr lang="en-US" sz="2800" dirty="0"/>
              <a:t>Such a focus in research demonstrates the difference between inequalities and inequities..</a:t>
            </a:r>
          </a:p>
          <a:p>
            <a:pPr marL="0" indent="0">
              <a:buNone/>
            </a:pPr>
            <a:endParaRPr lang="en-US" sz="2700"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29</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1. Implications on Research</a:t>
            </a:r>
          </a:p>
        </p:txBody>
      </p:sp>
    </p:spTree>
    <p:extLst>
      <p:ext uri="{BB962C8B-B14F-4D97-AF65-F5344CB8AC3E}">
        <p14:creationId xmlns:p14="http://schemas.microsoft.com/office/powerpoint/2010/main" val="132109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657" y="659567"/>
            <a:ext cx="11362544" cy="4926042"/>
          </a:xfrm>
        </p:spPr>
        <p:txBody>
          <a:bodyPr/>
          <a:lstStyle/>
          <a:p>
            <a:pPr marL="0" indent="0">
              <a:buNone/>
            </a:pPr>
            <a:r>
              <a:rPr lang="en-GB" sz="3200" b="1" u="sng" dirty="0"/>
              <a:t>Content</a:t>
            </a:r>
          </a:p>
          <a:p>
            <a:pPr marL="0" indent="0">
              <a:buNone/>
            </a:pPr>
            <a:endParaRPr lang="en-US" sz="3200" b="1" dirty="0"/>
          </a:p>
          <a:p>
            <a:pPr marL="571500" lvl="0" indent="-571500">
              <a:buFont typeface="+mj-lt"/>
              <a:buAutoNum type="romanUcPeriod"/>
            </a:pPr>
            <a:r>
              <a:rPr lang="en-GB" sz="3200" dirty="0"/>
              <a:t>Introduce the many shifts in development thinking</a:t>
            </a:r>
            <a:endParaRPr lang="en-US" sz="3200" dirty="0"/>
          </a:p>
          <a:p>
            <a:pPr marL="571500" lvl="0" indent="-571500">
              <a:buFont typeface="+mj-lt"/>
              <a:buAutoNum type="romanUcPeriod"/>
            </a:pPr>
            <a:r>
              <a:rPr lang="en-GB" sz="3200" dirty="0"/>
              <a:t>Clarify the difference between inequality and inequity.</a:t>
            </a:r>
            <a:endParaRPr lang="en-US" sz="3200" dirty="0"/>
          </a:p>
          <a:p>
            <a:pPr marL="571500" lvl="0" indent="-571500">
              <a:buFont typeface="+mj-lt"/>
              <a:buAutoNum type="romanUcPeriod"/>
            </a:pPr>
            <a:r>
              <a:rPr lang="en-GB" sz="3200" dirty="0"/>
              <a:t>Introduce the framework of health inequity (reflecting I +II)</a:t>
            </a:r>
            <a:endParaRPr lang="en-US" sz="3200" dirty="0"/>
          </a:p>
          <a:p>
            <a:pPr marL="571500" lvl="0" indent="-571500">
              <a:buFont typeface="+mj-lt"/>
              <a:buAutoNum type="romanUcPeriod"/>
            </a:pPr>
            <a:r>
              <a:rPr lang="en-GB" sz="3200" dirty="0"/>
              <a:t>Show the relevance of framework in: </a:t>
            </a:r>
            <a:endParaRPr lang="en-US" sz="3200" dirty="0"/>
          </a:p>
          <a:p>
            <a:pPr marL="1028700" lvl="1" indent="-571500">
              <a:buFont typeface="+mj-lt"/>
              <a:buAutoNum type="arabicPeriod"/>
            </a:pPr>
            <a:r>
              <a:rPr lang="en-GB" sz="3100" dirty="0"/>
              <a:t>The analysis of inequity.</a:t>
            </a:r>
            <a:endParaRPr lang="en-US" sz="3100" dirty="0"/>
          </a:p>
          <a:p>
            <a:pPr marL="1028700" lvl="1" indent="-571500">
              <a:buFont typeface="+mj-lt"/>
              <a:buAutoNum type="arabicPeriod"/>
            </a:pPr>
            <a:r>
              <a:rPr lang="en-GB" sz="3100" dirty="0"/>
              <a:t>Drawing policy implications.</a:t>
            </a:r>
            <a:endParaRPr lang="en-US" sz="3100" dirty="0"/>
          </a:p>
          <a:p>
            <a:pPr marL="0" indent="0">
              <a:buNone/>
            </a:pPr>
            <a:r>
              <a:rPr lang="en-US" sz="3200" dirty="0"/>
              <a:t>V. Urgency of action on health inequity in the Arab region</a:t>
            </a:r>
          </a:p>
        </p:txBody>
      </p:sp>
    </p:spTree>
    <p:extLst>
      <p:ext uri="{BB962C8B-B14F-4D97-AF65-F5344CB8AC3E}">
        <p14:creationId xmlns:p14="http://schemas.microsoft.com/office/powerpoint/2010/main" val="3084169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30</a:t>
            </a:fld>
            <a:endParaRPr lang="ar-EG" dirty="0"/>
          </a:p>
        </p:txBody>
      </p:sp>
      <p:sp>
        <p:nvSpPr>
          <p:cNvPr id="5" name="TextBox 4"/>
          <p:cNvSpPr txBox="1"/>
          <p:nvPr/>
        </p:nvSpPr>
        <p:spPr>
          <a:xfrm>
            <a:off x="14990" y="984448"/>
            <a:ext cx="11664619" cy="5816977"/>
          </a:xfrm>
          <a:prstGeom prst="rect">
            <a:avLst/>
          </a:prstGeom>
          <a:noFill/>
        </p:spPr>
        <p:txBody>
          <a:bodyPr wrap="square" rtlCol="0">
            <a:spAutoFit/>
          </a:bodyPr>
          <a:lstStyle/>
          <a:p>
            <a:pPr marL="285750" indent="-285750" algn="l" rtl="0">
              <a:buFont typeface="Wingdings" panose="05000000000000000000" pitchFamily="2" charset="2"/>
              <a:buChar char="q"/>
            </a:pPr>
            <a:r>
              <a:rPr lang="en-US" sz="2400" dirty="0"/>
              <a:t>SDH Movement Should embrace   HE Movement (Fair Social Arrangements, </a:t>
            </a:r>
            <a:r>
              <a:rPr lang="en-US" sz="2400" dirty="0">
                <a:latin typeface="Agency FB"/>
              </a:rPr>
              <a:t>‡</a:t>
            </a:r>
            <a:r>
              <a:rPr lang="en-US" sz="2400" dirty="0"/>
              <a:t> Medical  Monopoly </a:t>
            </a:r>
          </a:p>
          <a:p>
            <a:pPr algn="l" rtl="0"/>
            <a:r>
              <a:rPr lang="en-US" sz="2400" dirty="0"/>
              <a:t>     Development Field Should embrace  HE Movement (Social Success, Structural Drivers, Governance)</a:t>
            </a:r>
          </a:p>
          <a:p>
            <a:pPr algn="l" rtl="0"/>
            <a:endParaRPr lang="en-US" sz="2400" dirty="0"/>
          </a:p>
          <a:p>
            <a:pPr marL="285750" indent="-285750" algn="l" rtl="0">
              <a:buFont typeface="Wingdings" panose="05000000000000000000" pitchFamily="2" charset="2"/>
              <a:buChar char="q"/>
            </a:pPr>
            <a:r>
              <a:rPr lang="en-US" sz="2400" dirty="0"/>
              <a:t>HE is a </a:t>
            </a:r>
            <a:r>
              <a:rPr lang="en-US" sz="2400" b="1" u="sng" dirty="0"/>
              <a:t>Hope</a:t>
            </a:r>
            <a:r>
              <a:rPr lang="en-US" sz="2400" dirty="0"/>
              <a:t> Movement not a </a:t>
            </a:r>
            <a:r>
              <a:rPr lang="en-US" sz="2400" b="1" u="sng" dirty="0"/>
              <a:t>Blame</a:t>
            </a:r>
            <a:r>
              <a:rPr lang="en-US" sz="2400" dirty="0"/>
              <a:t> Movement</a:t>
            </a:r>
          </a:p>
          <a:p>
            <a:pPr algn="l" rtl="0"/>
            <a:r>
              <a:rPr lang="en-US" sz="2400" dirty="0"/>
              <a:t>	It moves Policies from the </a:t>
            </a:r>
            <a:r>
              <a:rPr lang="en-US" sz="2400" b="1" u="sng" dirty="0"/>
              <a:t>Paralyzing Acceptance </a:t>
            </a:r>
            <a:r>
              <a:rPr lang="en-US" sz="2400" dirty="0"/>
              <a:t>that Nothing Could be Done to 	Change Health Inequalities or the Assertion  that we are </a:t>
            </a:r>
            <a:r>
              <a:rPr lang="en-US" sz="2400" b="1" u="sng" dirty="0"/>
              <a:t>doing our Best Within Limited Resources.</a:t>
            </a:r>
          </a:p>
          <a:p>
            <a:pPr algn="l" rtl="0"/>
            <a:endParaRPr lang="en-US" sz="2400" b="1" u="sng" dirty="0"/>
          </a:p>
          <a:p>
            <a:pPr algn="ctr" rtl="0"/>
            <a:r>
              <a:rPr lang="en-US" sz="2400" dirty="0"/>
              <a:t>To</a:t>
            </a:r>
          </a:p>
          <a:p>
            <a:pPr algn="ctr" rtl="0"/>
            <a:endParaRPr lang="en-US" sz="2400" dirty="0"/>
          </a:p>
          <a:p>
            <a:pPr algn="l" rtl="0"/>
            <a:r>
              <a:rPr lang="en-US" sz="2400" dirty="0"/>
              <a:t>	Movement  of Policy Reforms within Existing Resources</a:t>
            </a:r>
          </a:p>
          <a:p>
            <a:pPr algn="l" rtl="0"/>
            <a:r>
              <a:rPr lang="en-US" sz="2400" dirty="0"/>
              <a:t>  	(Whole of Gov. Vision/Commit; </a:t>
            </a:r>
            <a:r>
              <a:rPr lang="en-US" sz="2400" dirty="0" err="1"/>
              <a:t>HEiAP</a:t>
            </a:r>
            <a:r>
              <a:rPr lang="en-US" sz="2400" dirty="0"/>
              <a:t>; ISA; HS reforms, M&amp;E of HE)</a:t>
            </a:r>
          </a:p>
          <a:p>
            <a:pPr algn="ctr" rtl="0"/>
            <a:endParaRPr lang="en-US" b="1" u="sng" dirty="0"/>
          </a:p>
          <a:p>
            <a:pPr algn="l" rtl="0"/>
            <a:endParaRPr lang="en-US" dirty="0"/>
          </a:p>
        </p:txBody>
      </p:sp>
      <p:sp>
        <p:nvSpPr>
          <p:cNvPr id="6" name="TextBox 5"/>
          <p:cNvSpPr txBox="1"/>
          <p:nvPr/>
        </p:nvSpPr>
        <p:spPr>
          <a:xfrm>
            <a:off x="149902" y="522783"/>
            <a:ext cx="11483298" cy="523220"/>
          </a:xfrm>
          <a:prstGeom prst="rect">
            <a:avLst/>
          </a:prstGeom>
          <a:noFill/>
        </p:spPr>
        <p:txBody>
          <a:bodyPr wrap="square" rtlCol="0">
            <a:spAutoFit/>
          </a:bodyPr>
          <a:lstStyle/>
          <a:p>
            <a:r>
              <a:rPr lang="en-US" sz="2800" b="1" dirty="0"/>
              <a:t>Convergence of Health and Development Fields</a:t>
            </a:r>
          </a:p>
        </p:txBody>
      </p:sp>
      <p:sp>
        <p:nvSpPr>
          <p:cNvPr id="7" name="TextBox 6"/>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284611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793" y="184666"/>
            <a:ext cx="11039007" cy="6156173"/>
          </a:xfrm>
        </p:spPr>
        <p:txBody>
          <a:bodyPr>
            <a:normAutofit fontScale="55000" lnSpcReduction="20000"/>
          </a:bodyPr>
          <a:lstStyle/>
          <a:p>
            <a:pPr marL="571500" lvl="2" indent="-571500">
              <a:spcBef>
                <a:spcPts val="1000"/>
              </a:spcBef>
              <a:buFont typeface="+mj-lt"/>
              <a:buAutoNum type="romanUcPeriod" startAt="6"/>
            </a:pPr>
            <a:r>
              <a:rPr lang="en-GB" sz="4900" dirty="0"/>
              <a:t> </a:t>
            </a:r>
            <a:r>
              <a:rPr lang="en-GB" sz="4900" b="1" dirty="0"/>
              <a:t>Policy Implications</a:t>
            </a:r>
            <a:endParaRPr lang="en-GB" sz="4900" dirty="0"/>
          </a:p>
          <a:p>
            <a:pPr marL="514350" lvl="2" indent="-514350">
              <a:spcBef>
                <a:spcPts val="1000"/>
              </a:spcBef>
              <a:buFont typeface="+mj-lt"/>
              <a:buAutoNum type="arabicPeriod"/>
            </a:pPr>
            <a:r>
              <a:rPr lang="en-GB" sz="5500" dirty="0"/>
              <a:t>Equity is a social success</a:t>
            </a:r>
          </a:p>
          <a:p>
            <a:pPr marL="0" lvl="2" indent="0">
              <a:spcBef>
                <a:spcPts val="1000"/>
              </a:spcBef>
              <a:buNone/>
            </a:pPr>
            <a:r>
              <a:rPr lang="en-GB" sz="5500" dirty="0"/>
              <a:t>	Measuring, monitoring, accountability</a:t>
            </a:r>
          </a:p>
          <a:p>
            <a:pPr marL="457200" lvl="2" indent="-457200">
              <a:spcBef>
                <a:spcPts val="1000"/>
              </a:spcBef>
            </a:pPr>
            <a:endParaRPr lang="en-GB" sz="4200" b="1" dirty="0"/>
          </a:p>
          <a:p>
            <a:pPr marL="0" lvl="2" indent="0">
              <a:spcBef>
                <a:spcPts val="1000"/>
              </a:spcBef>
              <a:buNone/>
            </a:pPr>
            <a:r>
              <a:rPr lang="en-US" sz="5900" dirty="0"/>
              <a:t>Push health equity to the forefront of attention and to consider health equity as a social success. Health Equity in All Policies is an expression of the commitment. The systematic monitoring of health inequalities and the tracing of their origin linking them to the performance of political, social and economic forces (causes of the causes) as well as the fairness of these policies (from inequality to inequities) are pre-requisites to demonstrate such country’ commitment.</a:t>
            </a:r>
            <a:endParaRPr lang="en-GB" sz="5900" dirty="0"/>
          </a:p>
          <a:p>
            <a:pPr marL="0" lvl="2" indent="0">
              <a:spcBef>
                <a:spcPts val="1000"/>
              </a:spcBef>
              <a:buNone/>
            </a:pPr>
            <a:endParaRPr lang="en-GB" sz="4900" dirty="0"/>
          </a:p>
          <a:p>
            <a:pPr marL="0" lvl="2" indent="0">
              <a:spcBef>
                <a:spcPts val="1000"/>
              </a:spcBef>
              <a:buNone/>
            </a:pPr>
            <a:r>
              <a:rPr lang="en-GB" sz="2800" dirty="0"/>
              <a:t> </a:t>
            </a:r>
            <a:endParaRPr lang="en-US" sz="2800" dirty="0"/>
          </a:p>
          <a:p>
            <a:endParaRPr lang="en-US" dirty="0"/>
          </a:p>
        </p:txBody>
      </p:sp>
      <p:sp>
        <p:nvSpPr>
          <p:cNvPr id="4" name="TextBox 3"/>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2513953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597" y="524656"/>
            <a:ext cx="10739203" cy="5060953"/>
          </a:xfrm>
        </p:spPr>
        <p:txBody>
          <a:bodyPr/>
          <a:lstStyle/>
          <a:p>
            <a:pPr marL="514350" lvl="2" indent="-514350">
              <a:spcBef>
                <a:spcPts val="1000"/>
              </a:spcBef>
              <a:buFont typeface="+mj-lt"/>
              <a:buAutoNum type="arabicPeriod" startAt="2"/>
            </a:pPr>
            <a:r>
              <a:rPr lang="en-GB" sz="3200" dirty="0"/>
              <a:t>Def of actors and actions</a:t>
            </a:r>
          </a:p>
          <a:p>
            <a:pPr marL="0" lvl="2" indent="0">
              <a:spcBef>
                <a:spcPts val="1000"/>
              </a:spcBef>
              <a:buNone/>
            </a:pPr>
            <a:r>
              <a:rPr lang="en-GB" sz="3200" dirty="0"/>
              <a:t>	From Health Policy to Policies for Health</a:t>
            </a:r>
          </a:p>
          <a:p>
            <a:pPr marL="0" lvl="2" indent="0">
              <a:spcBef>
                <a:spcPts val="1000"/>
              </a:spcBef>
              <a:buNone/>
            </a:pPr>
            <a:r>
              <a:rPr lang="en-GB" sz="3200" dirty="0"/>
              <a:t>	Beyond monopoly of HS</a:t>
            </a:r>
          </a:p>
          <a:p>
            <a:pPr marL="0" lvl="2" indent="0">
              <a:spcBef>
                <a:spcPts val="1000"/>
              </a:spcBef>
              <a:buNone/>
            </a:pPr>
            <a:endParaRPr lang="en-GB" sz="3200" dirty="0"/>
          </a:p>
          <a:p>
            <a:pPr marL="0" lvl="2" indent="0">
              <a:spcBef>
                <a:spcPts val="1000"/>
              </a:spcBef>
              <a:buNone/>
            </a:pPr>
            <a:r>
              <a:rPr lang="en-GB" sz="3200" dirty="0"/>
              <a:t>The need for comprehensive policy reform. Such policy reforms should frame health as a corporate priority in public policies and </a:t>
            </a:r>
            <a:r>
              <a:rPr lang="en-GB" sz="3200" dirty="0" err="1"/>
              <a:t>intersectoral</a:t>
            </a:r>
            <a:r>
              <a:rPr lang="en-GB" sz="3200" dirty="0"/>
              <a:t> actions</a:t>
            </a:r>
            <a:endParaRPr lang="en-US" sz="3200" dirty="0"/>
          </a:p>
          <a:p>
            <a:endParaRPr lang="en-US" dirty="0"/>
          </a:p>
        </p:txBody>
      </p:sp>
    </p:spTree>
    <p:extLst>
      <p:ext uri="{BB962C8B-B14F-4D97-AF65-F5344CB8AC3E}">
        <p14:creationId xmlns:p14="http://schemas.microsoft.com/office/powerpoint/2010/main" val="24960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1"/>
            <a:ext cx="10972800" cy="5592763"/>
          </a:xfrm>
        </p:spPr>
        <p:txBody>
          <a:bodyPr>
            <a:normAutofit/>
          </a:bodyPr>
          <a:lstStyle/>
          <a:p>
            <a:pPr marL="742950" lvl="0" indent="-742950">
              <a:buFont typeface="+mj-lt"/>
              <a:buAutoNum type="arabicPeriod" startAt="3"/>
            </a:pPr>
            <a:r>
              <a:rPr lang="en-US" sz="4000" dirty="0"/>
              <a:t>The concern with health equity is the mandate of the whole development field and the social sectors and cannot be delegated to the health sector alone. Indeed The commitment to SDG is an opportunity for both health and development field to work together (</a:t>
            </a:r>
            <a:r>
              <a:rPr lang="en-US" sz="4000" dirty="0" err="1"/>
              <a:t>HEiAP</a:t>
            </a:r>
            <a:r>
              <a:rPr lang="en-US" sz="4000" dirty="0"/>
              <a:t> and ISA) to achieve both health and other sectoral goals (health is an input and output) through adoption of fair transformative social public policies.</a:t>
            </a:r>
          </a:p>
          <a:p>
            <a:pPr marL="0" indent="0">
              <a:buNone/>
            </a:pPr>
            <a:endParaRPr lang="en-US" sz="4000"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33</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747797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09601"/>
            <a:ext cx="11074400" cy="5516563"/>
          </a:xfrm>
        </p:spPr>
        <p:txBody>
          <a:bodyPr/>
          <a:lstStyle/>
          <a:p>
            <a:pPr marL="0" lvl="0" indent="0">
              <a:buNone/>
            </a:pPr>
            <a:r>
              <a:rPr lang="en-US" sz="4000" dirty="0"/>
              <a:t>Policies and Actions on the social determinants of health. Inequities must embrace all the key sectors of society not just the health sector. Such policies and actions must involve the whole government, civil society and local communities, business, global for a and international agencies. </a:t>
            </a:r>
            <a:r>
              <a:rPr lang="en-US" sz="4000" dirty="0" err="1"/>
              <a:t>Intersectoral</a:t>
            </a:r>
            <a:r>
              <a:rPr lang="en-US" sz="4000" dirty="0"/>
              <a:t> actions are an important modality of work that requires structural, logistical and financial consideration.</a:t>
            </a:r>
          </a:p>
          <a:p>
            <a:pPr marL="0" indent="0">
              <a:buNone/>
            </a:pPr>
            <a:endParaRPr lang="en-US"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34</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2236466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1"/>
            <a:ext cx="10972800" cy="4525963"/>
          </a:xfrm>
        </p:spPr>
        <p:txBody>
          <a:bodyPr/>
          <a:lstStyle/>
          <a:p>
            <a:pPr marL="0" lvl="0" indent="0">
              <a:buNone/>
            </a:pPr>
            <a:endParaRPr lang="en-US" dirty="0"/>
          </a:p>
          <a:p>
            <a:pPr marL="742950" lvl="0" indent="-742950">
              <a:buFont typeface="+mj-lt"/>
              <a:buAutoNum type="arabicPeriod" startAt="4"/>
            </a:pPr>
            <a:r>
              <a:rPr lang="en-US" sz="4000" dirty="0"/>
              <a:t>Health system inequities are part and parcel of social determinants of health but equity in health care is not a proxy for equity in health status. It is necessary but not sufficient.</a:t>
            </a:r>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35</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3259610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09600"/>
            <a:ext cx="10972800" cy="5105400"/>
          </a:xfrm>
        </p:spPr>
        <p:txBody>
          <a:bodyPr>
            <a:normAutofit lnSpcReduction="10000"/>
          </a:bodyPr>
          <a:lstStyle/>
          <a:p>
            <a:pPr marL="742950" lvl="0" indent="-742950">
              <a:buFont typeface="+mj-lt"/>
              <a:buAutoNum type="arabicPeriod" startAt="5"/>
            </a:pPr>
            <a:r>
              <a:rPr lang="en-US" sz="4000" dirty="0"/>
              <a:t>The minister of health and the supporting ministry are critical to global change. They can champion social determinants of health approach at the highest level of society, they can demonstrate effectiveness through good practice, and they can support other ministries in creating policies that promote health equity. The WHO  as the global body for health must do the same on the world stage.</a:t>
            </a:r>
          </a:p>
          <a:p>
            <a:pPr marL="0" indent="0">
              <a:buNone/>
            </a:pPr>
            <a:endParaRPr lang="en-US"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36</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4239947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1684000" cy="5410200"/>
          </a:xfrm>
        </p:spPr>
        <p:txBody>
          <a:bodyPr>
            <a:normAutofit fontScale="25000" lnSpcReduction="20000"/>
          </a:bodyPr>
          <a:lstStyle/>
          <a:p>
            <a:r>
              <a:rPr lang="en-US" sz="11200" dirty="0"/>
              <a:t>This necessitates a new stewardship role of the Ministry of health or even better establishment of a high health council, the stewardship role implies redefinition of role of the body entrusted with health.</a:t>
            </a:r>
          </a:p>
          <a:p>
            <a:pPr marL="0" indent="0">
              <a:buNone/>
            </a:pPr>
            <a:r>
              <a:rPr lang="en-US" sz="11200" dirty="0"/>
              <a:t> </a:t>
            </a:r>
          </a:p>
          <a:p>
            <a:pPr marL="0" indent="0">
              <a:buNone/>
            </a:pPr>
            <a:r>
              <a:rPr lang="en-US" dirty="0"/>
              <a:t> </a:t>
            </a:r>
          </a:p>
          <a:p>
            <a:pPr marL="0" indent="0">
              <a:buNone/>
            </a:pPr>
            <a:r>
              <a:rPr lang="en-US" dirty="0"/>
              <a:t> </a:t>
            </a:r>
          </a:p>
          <a:p>
            <a:pPr marL="0" indent="0">
              <a:buNone/>
            </a:pPr>
            <a:r>
              <a:rPr lang="en-US" sz="9600" b="1" dirty="0"/>
              <a:t>This body is:</a:t>
            </a:r>
          </a:p>
          <a:p>
            <a:pPr marL="0" indent="0">
              <a:buNone/>
            </a:pPr>
            <a:r>
              <a:rPr lang="en-US" sz="9600" b="1" dirty="0"/>
              <a:t> </a:t>
            </a:r>
          </a:p>
          <a:p>
            <a:pPr marL="914400" lvl="2" indent="0">
              <a:buNone/>
            </a:pPr>
            <a:r>
              <a:rPr lang="en-US" sz="9600" b="1" dirty="0"/>
              <a:t>Not only “Producer of health and health care”</a:t>
            </a:r>
          </a:p>
          <a:p>
            <a:pPr marL="0" indent="0" algn="ctr">
              <a:buNone/>
            </a:pPr>
            <a:r>
              <a:rPr lang="en-US" sz="9600" b="1" dirty="0"/>
              <a:t>But</a:t>
            </a:r>
          </a:p>
          <a:p>
            <a:pPr marL="0" indent="0">
              <a:buNone/>
            </a:pPr>
            <a:r>
              <a:rPr lang="en-US" sz="9600" b="1" dirty="0"/>
              <a:t>	            “Purveyor of a wider set of social norms and values”</a:t>
            </a:r>
          </a:p>
          <a:p>
            <a:pPr marL="0" indent="0">
              <a:buNone/>
            </a:pPr>
            <a:r>
              <a:rPr lang="en-US" sz="9600" b="1" dirty="0"/>
              <a:t>This necessitates: </a:t>
            </a:r>
          </a:p>
          <a:p>
            <a:pPr marL="0" indent="0">
              <a:buNone/>
            </a:pPr>
            <a:r>
              <a:rPr lang="en-US" sz="9600" b="1" dirty="0"/>
              <a:t> </a:t>
            </a:r>
          </a:p>
          <a:p>
            <a:pPr marL="914400" lvl="2" indent="0">
              <a:buNone/>
            </a:pPr>
            <a:r>
              <a:rPr lang="en-US" sz="9600" b="1" dirty="0"/>
              <a:t>Monitoring, Analysis, Advocacy</a:t>
            </a:r>
          </a:p>
          <a:p>
            <a:pPr marL="0" indent="0">
              <a:buNone/>
            </a:pPr>
            <a:r>
              <a:rPr lang="en-US" sz="8600" dirty="0"/>
              <a:t> </a:t>
            </a:r>
          </a:p>
          <a:p>
            <a:pPr marL="0" indent="0">
              <a:buNone/>
            </a:pPr>
            <a:r>
              <a:rPr lang="en-US" dirty="0"/>
              <a:t> </a:t>
            </a:r>
          </a:p>
          <a:p>
            <a:pPr marL="0" indent="0">
              <a:buNone/>
            </a:pPr>
            <a:endParaRPr lang="en-US" dirty="0"/>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fld id="{D32E0EE2-A03C-4295-8330-271E48B5ACC5}" type="slidenum">
              <a:rPr lang="en-US" smtClean="0"/>
              <a:t>37</a:t>
            </a:fld>
            <a:endParaRPr lang="en-US"/>
          </a:p>
        </p:txBody>
      </p:sp>
      <p:sp>
        <p:nvSpPr>
          <p:cNvPr id="5" name="TextBox 4"/>
          <p:cNvSpPr txBox="1"/>
          <p:nvPr/>
        </p:nvSpPr>
        <p:spPr>
          <a:xfrm>
            <a:off x="8604354" y="0"/>
            <a:ext cx="3357797" cy="400110"/>
          </a:xfrm>
          <a:prstGeom prst="rect">
            <a:avLst/>
          </a:prstGeom>
          <a:noFill/>
        </p:spPr>
        <p:txBody>
          <a:bodyPr wrap="square" rtlCol="0">
            <a:spAutoFit/>
          </a:bodyPr>
          <a:lstStyle/>
          <a:p>
            <a:r>
              <a:rPr lang="en-US" sz="2000" b="1" dirty="0">
                <a:solidFill>
                  <a:srgbClr val="C00000"/>
                </a:solidFill>
              </a:rPr>
              <a:t>VI 2. Implications on Policy</a:t>
            </a:r>
          </a:p>
        </p:txBody>
      </p:sp>
    </p:spTree>
    <p:extLst>
      <p:ext uri="{BB962C8B-B14F-4D97-AF65-F5344CB8AC3E}">
        <p14:creationId xmlns:p14="http://schemas.microsoft.com/office/powerpoint/2010/main" val="412013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AED99B7-5382-426A-9C8B-68EAD683D8C8}" type="slidenum">
              <a:rPr lang="ar-EG" smtClean="0"/>
              <a:pPr/>
              <a:t>38</a:t>
            </a:fld>
            <a:endParaRPr lang="ar-EG" dirty="0"/>
          </a:p>
        </p:txBody>
      </p:sp>
      <p:sp>
        <p:nvSpPr>
          <p:cNvPr id="5" name="TextBox 4"/>
          <p:cNvSpPr txBox="1"/>
          <p:nvPr/>
        </p:nvSpPr>
        <p:spPr>
          <a:xfrm>
            <a:off x="72455" y="116633"/>
            <a:ext cx="12048661" cy="6032421"/>
          </a:xfrm>
          <a:prstGeom prst="rect">
            <a:avLst/>
          </a:prstGeom>
          <a:noFill/>
        </p:spPr>
        <p:txBody>
          <a:bodyPr wrap="square" rtlCol="0">
            <a:spAutoFit/>
          </a:bodyPr>
          <a:lstStyle/>
          <a:p>
            <a:pPr algn="l"/>
            <a:r>
              <a:rPr lang="en-US" sz="2800" b="1" dirty="0"/>
              <a:t>V. The Urgency of Action on HE in the Arab Region: WHY?</a:t>
            </a:r>
            <a:endParaRPr lang="en-US" sz="2800" dirty="0"/>
          </a:p>
          <a:p>
            <a:pPr algn="l" rtl="0"/>
            <a:r>
              <a:rPr lang="en-US" dirty="0"/>
              <a:t>	</a:t>
            </a:r>
            <a:r>
              <a:rPr lang="en-US" sz="2400" dirty="0"/>
              <a:t>(Rationale, Status, Policies)</a:t>
            </a:r>
          </a:p>
          <a:p>
            <a:pPr algn="l" rtl="0"/>
            <a:r>
              <a:rPr lang="en-US" sz="2400" dirty="0"/>
              <a:t> </a:t>
            </a:r>
          </a:p>
          <a:p>
            <a:pPr marL="457200" lvl="0" indent="-457200" algn="l" rtl="0">
              <a:buFont typeface="+mj-lt"/>
              <a:buAutoNum type="arabicPeriod"/>
            </a:pPr>
            <a:r>
              <a:rPr lang="en-US" sz="2400" b="1" dirty="0"/>
              <a:t> Rationale :	</a:t>
            </a:r>
            <a:r>
              <a:rPr lang="en-US" sz="2400" b="1" u="sng" dirty="0"/>
              <a:t>Individual Level</a:t>
            </a:r>
            <a:endParaRPr lang="en-US" sz="2400" dirty="0"/>
          </a:p>
          <a:p>
            <a:r>
              <a:rPr lang="en-US" sz="2400" b="1" u="sng" dirty="0"/>
              <a:t>Inequity in itself is a Disease </a:t>
            </a:r>
            <a:r>
              <a:rPr lang="en-US" sz="2400" dirty="0"/>
              <a:t>-</a:t>
            </a:r>
            <a:r>
              <a:rPr lang="en-US" sz="2400" dirty="0">
                <a:sym typeface="Wingdings"/>
              </a:rPr>
              <a:t>   </a:t>
            </a:r>
            <a:r>
              <a:rPr lang="en-US" sz="2400" dirty="0"/>
              <a:t>Sufferings, isolation, Frustration, 				        Depression, Aggression</a:t>
            </a:r>
          </a:p>
          <a:p>
            <a:r>
              <a:rPr lang="en-US" sz="2400" dirty="0"/>
              <a:t>H in E are Priority Public Health Conditions</a:t>
            </a:r>
          </a:p>
          <a:p>
            <a:r>
              <a:rPr lang="en-US" sz="2400" b="1" dirty="0"/>
              <a:t>1.    Rationale :	</a:t>
            </a:r>
            <a:r>
              <a:rPr lang="en-US" sz="2400" b="1" u="sng" dirty="0"/>
              <a:t>Societal Level</a:t>
            </a:r>
            <a:endParaRPr lang="en-US" sz="2400" dirty="0"/>
          </a:p>
          <a:p>
            <a:pPr lvl="0" algn="l" rtl="0"/>
            <a:endParaRPr lang="en-US" sz="2400" dirty="0"/>
          </a:p>
          <a:p>
            <a:pPr algn="l" rtl="0"/>
            <a:r>
              <a:rPr lang="en-US" sz="2400" b="1" u="sng" dirty="0"/>
              <a:t>Ethical Imperative :</a:t>
            </a:r>
            <a:r>
              <a:rPr lang="en-US" sz="2400" dirty="0"/>
              <a:t>(grounded in HR &amp; SJ) Denial of a Fundamental Human Right Due to: “Unfair Economic Arrangements, Bad Social Policies, and poor politics” (CSDH, 2008, P.35)</a:t>
            </a:r>
          </a:p>
          <a:p>
            <a:pPr algn="l" rtl="0"/>
            <a:r>
              <a:rPr lang="en-US" sz="2400" b="1" u="sng" dirty="0"/>
              <a:t>Future We Want :</a:t>
            </a:r>
            <a:r>
              <a:rPr lang="en-US" sz="2400" dirty="0"/>
              <a:t>Public Aspirations for Fairness &amp; </a:t>
            </a:r>
            <a:r>
              <a:rPr lang="en-US" sz="2400" dirty="0" err="1"/>
              <a:t>Indusiveress</a:t>
            </a:r>
            <a:r>
              <a:rPr lang="en-US" sz="2400" dirty="0"/>
              <a:t> </a:t>
            </a:r>
          </a:p>
          <a:p>
            <a:pPr algn="l" rtl="0"/>
            <a:r>
              <a:rPr lang="en-US" sz="2400" b="1" u="sng" dirty="0"/>
              <a:t>Threat:</a:t>
            </a:r>
            <a:r>
              <a:rPr lang="en-US" sz="2400" dirty="0"/>
              <a:t>  breaking the fabric of a cohesive society; marginalized, disgruntled  and polarized social groups, threatening security of nations </a:t>
            </a:r>
          </a:p>
          <a:p>
            <a:pPr algn="l" rtl="0"/>
            <a:r>
              <a:rPr lang="en-US" sz="2400" b="1" u="sng" dirty="0"/>
              <a:t>Efficiency</a:t>
            </a:r>
            <a:r>
              <a:rPr lang="en-US" sz="2400" dirty="0"/>
              <a:t>: </a:t>
            </a:r>
            <a:r>
              <a:rPr lang="en-US" sz="2200" dirty="0"/>
              <a:t>Long term, preventable, sustainable, health promotion policies</a:t>
            </a:r>
          </a:p>
          <a:p>
            <a:pPr algn="l" rtl="0"/>
            <a:r>
              <a:rPr lang="en-US" sz="2200" b="1" dirty="0"/>
              <a:t>HE is an Outcome Measure of Development &amp; Social Success</a:t>
            </a:r>
          </a:p>
        </p:txBody>
      </p:sp>
    </p:spTree>
    <p:extLst>
      <p:ext uri="{BB962C8B-B14F-4D97-AF65-F5344CB8AC3E}">
        <p14:creationId xmlns:p14="http://schemas.microsoft.com/office/powerpoint/2010/main" val="416294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469" y="569626"/>
            <a:ext cx="10544331" cy="5015983"/>
          </a:xfrm>
        </p:spPr>
        <p:txBody>
          <a:bodyPr/>
          <a:lstStyle/>
          <a:p>
            <a:pPr marL="514350" indent="-514350">
              <a:buFont typeface="+mj-lt"/>
              <a:buAutoNum type="romanUcPeriod"/>
            </a:pPr>
            <a:endParaRPr lang="en-GB" sz="3200" b="1" dirty="0"/>
          </a:p>
          <a:p>
            <a:pPr marL="514350" indent="-514350">
              <a:buFont typeface="+mj-lt"/>
              <a:buAutoNum type="romanUcPeriod"/>
            </a:pPr>
            <a:r>
              <a:rPr lang="en-GB" sz="3200" b="1" dirty="0"/>
              <a:t>Opening Questions:</a:t>
            </a:r>
          </a:p>
          <a:p>
            <a:pPr marL="0" indent="0">
              <a:buNone/>
            </a:pPr>
            <a:endParaRPr lang="en-US" sz="3200" b="1" dirty="0"/>
          </a:p>
          <a:p>
            <a:pPr marL="0" indent="0">
              <a:buNone/>
            </a:pPr>
            <a:endParaRPr lang="en-US" sz="3200" b="1" dirty="0"/>
          </a:p>
          <a:p>
            <a:pPr lvl="1">
              <a:buFont typeface="Wingdings" panose="05000000000000000000" pitchFamily="2" charset="2"/>
              <a:buChar char="§"/>
            </a:pPr>
            <a:r>
              <a:rPr lang="en-GB" sz="3200" dirty="0"/>
              <a:t>How to improve health in your country?</a:t>
            </a:r>
            <a:endParaRPr lang="en-US" sz="3200" dirty="0"/>
          </a:p>
          <a:p>
            <a:pPr lvl="1">
              <a:buFont typeface="Wingdings" panose="05000000000000000000" pitchFamily="2" charset="2"/>
              <a:buChar char="§"/>
            </a:pPr>
            <a:r>
              <a:rPr lang="en-GB" sz="3200" dirty="0"/>
              <a:t>What is meaning of SDH?</a:t>
            </a:r>
          </a:p>
          <a:p>
            <a:pPr marL="457200" lvl="1" indent="0">
              <a:buNone/>
            </a:pPr>
            <a:endParaRPr lang="en-US" dirty="0"/>
          </a:p>
          <a:p>
            <a:endParaRPr lang="en-US" dirty="0"/>
          </a:p>
        </p:txBody>
      </p:sp>
    </p:spTree>
    <p:extLst>
      <p:ext uri="{BB962C8B-B14F-4D97-AF65-F5344CB8AC3E}">
        <p14:creationId xmlns:p14="http://schemas.microsoft.com/office/powerpoint/2010/main" val="396870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793" y="434714"/>
            <a:ext cx="11287593" cy="6175947"/>
          </a:xfrm>
          <a:ln w="9525">
            <a:solidFill>
              <a:schemeClr val="tx1"/>
            </a:solidFill>
          </a:ln>
        </p:spPr>
        <p:txBody>
          <a:bodyPr>
            <a:noAutofit/>
          </a:bodyPr>
          <a:lstStyle/>
          <a:p>
            <a:pPr marL="0" indent="0">
              <a:buNone/>
            </a:pPr>
            <a:r>
              <a:rPr lang="en-GB" sz="3200" b="1" u="sng" dirty="0"/>
              <a:t>Social Determination of health (historic evolution)</a:t>
            </a:r>
            <a:endParaRPr lang="en-US" sz="3200" b="1" u="sng" dirty="0"/>
          </a:p>
          <a:p>
            <a:pPr marL="0" indent="0">
              <a:buNone/>
            </a:pPr>
            <a:endParaRPr lang="en-GB" sz="3200" dirty="0"/>
          </a:p>
          <a:p>
            <a:pPr marL="457200" lvl="1" indent="0">
              <a:buNone/>
            </a:pPr>
            <a:r>
              <a:rPr lang="en-GB" sz="3200" dirty="0"/>
              <a:t>Health is a social phenomenon</a:t>
            </a:r>
            <a:endParaRPr lang="en-US" sz="3200" dirty="0"/>
          </a:p>
          <a:p>
            <a:pPr marL="0" indent="0">
              <a:buNone/>
            </a:pPr>
            <a:endParaRPr lang="en-GB" sz="2400" b="1" u="sng" dirty="0"/>
          </a:p>
          <a:p>
            <a:pPr marL="0" indent="0">
              <a:buNone/>
            </a:pPr>
            <a:endParaRPr lang="en-GB" sz="2400" b="1" u="sng" dirty="0"/>
          </a:p>
          <a:p>
            <a:pPr marL="0" indent="0">
              <a:buNone/>
            </a:pPr>
            <a:r>
              <a:rPr lang="en-GB" sz="2400" b="1" u="sng" dirty="0"/>
              <a:t>Alma Atta (1978</a:t>
            </a:r>
            <a:r>
              <a:rPr lang="en-GB" sz="2400" dirty="0"/>
              <a:t>)</a:t>
            </a:r>
          </a:p>
          <a:p>
            <a:pPr marL="0" indent="0">
              <a:buNone/>
            </a:pPr>
            <a:endParaRPr lang="en-US" sz="2400" dirty="0"/>
          </a:p>
          <a:p>
            <a:pPr marL="0" lvl="0" indent="0">
              <a:buNone/>
            </a:pPr>
            <a:r>
              <a:rPr lang="en-GB" sz="3200" dirty="0"/>
              <a:t>SDH</a:t>
            </a:r>
            <a:r>
              <a:rPr lang="en-GB" sz="3200" b="1" dirty="0"/>
              <a:t> </a:t>
            </a:r>
            <a:r>
              <a:rPr lang="en-GB" sz="3200" dirty="0"/>
              <a:t>articulated in Alma Atta</a:t>
            </a:r>
          </a:p>
          <a:p>
            <a:pPr marL="0" lvl="0" indent="0">
              <a:buNone/>
            </a:pPr>
            <a:endParaRPr lang="en-US" sz="3200" dirty="0"/>
          </a:p>
          <a:p>
            <a:pPr marL="0" lvl="0" indent="0">
              <a:buNone/>
            </a:pPr>
            <a:r>
              <a:rPr lang="en-GB" sz="3200" dirty="0"/>
              <a:t>PHC: focus on Com.+ behaviour changes + mention of </a:t>
            </a:r>
          </a:p>
          <a:p>
            <a:pPr marL="0" lvl="0" indent="0">
              <a:buNone/>
            </a:pPr>
            <a:r>
              <a:rPr lang="en-GB" sz="3200" dirty="0"/>
              <a:t>	general policies.</a:t>
            </a:r>
          </a:p>
          <a:p>
            <a:pPr marL="457200" lvl="0" indent="-457200">
              <a:buFont typeface="+mj-lt"/>
              <a:buAutoNum type="arabicPeriod"/>
            </a:pPr>
            <a:endParaRPr lang="en-US" sz="3200" dirty="0"/>
          </a:p>
        </p:txBody>
      </p:sp>
      <p:sp>
        <p:nvSpPr>
          <p:cNvPr id="10" name="TextBox 9"/>
          <p:cNvSpPr txBox="1"/>
          <p:nvPr/>
        </p:nvSpPr>
        <p:spPr>
          <a:xfrm>
            <a:off x="10073390" y="0"/>
            <a:ext cx="1738858" cy="400110"/>
          </a:xfrm>
          <a:prstGeom prst="rect">
            <a:avLst/>
          </a:prstGeom>
          <a:noFill/>
        </p:spPr>
        <p:txBody>
          <a:bodyPr wrap="square" rtlCol="0">
            <a:spAutoFit/>
          </a:bodyPr>
          <a:lstStyle/>
          <a:p>
            <a:r>
              <a:rPr lang="en-US" sz="2000" b="1" dirty="0">
                <a:solidFill>
                  <a:srgbClr val="FF0000"/>
                </a:solidFill>
              </a:rPr>
              <a:t>SDH: History</a:t>
            </a:r>
          </a:p>
        </p:txBody>
      </p:sp>
    </p:spTree>
    <p:extLst>
      <p:ext uri="{BB962C8B-B14F-4D97-AF65-F5344CB8AC3E}">
        <p14:creationId xmlns:p14="http://schemas.microsoft.com/office/powerpoint/2010/main" val="382817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783" y="239843"/>
            <a:ext cx="11647357" cy="5345766"/>
          </a:xfrm>
        </p:spPr>
        <p:txBody>
          <a:bodyPr/>
          <a:lstStyle/>
          <a:p>
            <a:pPr lvl="0">
              <a:buFont typeface="Wingdings" panose="05000000000000000000" pitchFamily="2" charset="2"/>
              <a:buChar char="§"/>
            </a:pPr>
            <a:r>
              <a:rPr lang="en-GB" sz="3200" b="1" dirty="0"/>
              <a:t>Implementations:</a:t>
            </a:r>
          </a:p>
          <a:p>
            <a:pPr marL="0" lvl="0" indent="0">
              <a:buNone/>
            </a:pPr>
            <a:endParaRPr lang="en-US" sz="3200" dirty="0"/>
          </a:p>
          <a:p>
            <a:pPr marL="914400" lvl="2" indent="0">
              <a:buNone/>
            </a:pPr>
            <a:r>
              <a:rPr lang="en-GB" sz="2800" dirty="0"/>
              <a:t>Medical model + socially sensitive + behaviour</a:t>
            </a:r>
          </a:p>
          <a:p>
            <a:pPr marL="914400" lvl="2" indent="0">
              <a:buNone/>
            </a:pPr>
            <a:endParaRPr lang="en-GB" sz="2800" dirty="0"/>
          </a:p>
          <a:p>
            <a:pPr marL="457200" lvl="1" indent="0">
              <a:buNone/>
            </a:pPr>
            <a:r>
              <a:rPr lang="en-US" sz="3200" dirty="0"/>
              <a:t>Health is usually treated as a personal issue, emphasizing the modification of individual behavior and choice, without the link that reveals systemic patterns associated with social conditions. This encourages remedial actions focusing on changing individual behavior and life styles rather than social transformations.</a:t>
            </a:r>
          </a:p>
          <a:p>
            <a:pPr marL="457200" lvl="1" indent="0">
              <a:buNone/>
            </a:pPr>
            <a:endParaRPr lang="en-US" sz="3200" dirty="0"/>
          </a:p>
        </p:txBody>
      </p:sp>
      <p:sp>
        <p:nvSpPr>
          <p:cNvPr id="4" name="TextBox 3"/>
          <p:cNvSpPr txBox="1"/>
          <p:nvPr/>
        </p:nvSpPr>
        <p:spPr>
          <a:xfrm>
            <a:off x="10073390" y="0"/>
            <a:ext cx="1738858" cy="400110"/>
          </a:xfrm>
          <a:prstGeom prst="rect">
            <a:avLst/>
          </a:prstGeom>
          <a:noFill/>
        </p:spPr>
        <p:txBody>
          <a:bodyPr wrap="square" rtlCol="0">
            <a:spAutoFit/>
          </a:bodyPr>
          <a:lstStyle/>
          <a:p>
            <a:r>
              <a:rPr lang="en-US" sz="2000" b="1" dirty="0">
                <a:solidFill>
                  <a:srgbClr val="FF0000"/>
                </a:solidFill>
              </a:rPr>
              <a:t>SDH: History</a:t>
            </a:r>
          </a:p>
        </p:txBody>
      </p:sp>
    </p:spTree>
    <p:extLst>
      <p:ext uri="{BB962C8B-B14F-4D97-AF65-F5344CB8AC3E}">
        <p14:creationId xmlns:p14="http://schemas.microsoft.com/office/powerpoint/2010/main" val="3005096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764" y="404734"/>
            <a:ext cx="11242623" cy="5861155"/>
          </a:xfrm>
        </p:spPr>
        <p:txBody>
          <a:bodyPr>
            <a:normAutofit/>
          </a:bodyPr>
          <a:lstStyle/>
          <a:p>
            <a:pPr marL="0" indent="0">
              <a:buNone/>
            </a:pPr>
            <a:endParaRPr lang="en-US" sz="3200" dirty="0"/>
          </a:p>
          <a:p>
            <a:pPr marL="457200" lvl="1" indent="0">
              <a:buNone/>
            </a:pPr>
            <a:r>
              <a:rPr lang="en-US" sz="3100" dirty="0"/>
              <a:t>For example, the focus on education of mothers and their influence on children health has always emphasized the behavioral mechanism linking education to child health.</a:t>
            </a:r>
          </a:p>
          <a:p>
            <a:pPr marL="457200" lvl="1" indent="0">
              <a:buNone/>
            </a:pPr>
            <a:r>
              <a:rPr lang="en-US" sz="3100" dirty="0"/>
              <a:t>As a result, health policies tended to adopt simplistic ineffective strategies for behavioral changes. Such strategies did not recognize the contextual constraints that impede behavioral change and have not paid the needed attention to enabling environments and structural forces.</a:t>
            </a:r>
          </a:p>
          <a:p>
            <a:pPr marL="457200" lvl="1" indent="0">
              <a:buNone/>
            </a:pPr>
            <a:endParaRPr lang="en-US" sz="3100" dirty="0"/>
          </a:p>
          <a:p>
            <a:pPr marL="457200" lvl="1" indent="0">
              <a:buNone/>
            </a:pPr>
            <a:r>
              <a:rPr lang="en-GB" sz="3200" dirty="0"/>
              <a:t>Changing behaviours          change conditions we live in (healthy Choices, Easy Choices)</a:t>
            </a:r>
            <a:endParaRPr lang="en-US" sz="3200" dirty="0"/>
          </a:p>
          <a:p>
            <a:pPr marL="457200" lvl="1" indent="0">
              <a:buNone/>
            </a:pPr>
            <a:endParaRPr lang="en-US" sz="3100" dirty="0"/>
          </a:p>
        </p:txBody>
      </p:sp>
      <p:cxnSp>
        <p:nvCxnSpPr>
          <p:cNvPr id="4" name="Straight Arrow Connector 3"/>
          <p:cNvCxnSpPr/>
          <p:nvPr/>
        </p:nvCxnSpPr>
        <p:spPr>
          <a:xfrm>
            <a:off x="4961744" y="5201588"/>
            <a:ext cx="659567"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073390" y="0"/>
            <a:ext cx="1738858" cy="400110"/>
          </a:xfrm>
          <a:prstGeom prst="rect">
            <a:avLst/>
          </a:prstGeom>
          <a:noFill/>
        </p:spPr>
        <p:txBody>
          <a:bodyPr wrap="square" rtlCol="0">
            <a:spAutoFit/>
          </a:bodyPr>
          <a:lstStyle/>
          <a:p>
            <a:r>
              <a:rPr lang="en-US" sz="2000" b="1" dirty="0">
                <a:solidFill>
                  <a:srgbClr val="FF0000"/>
                </a:solidFill>
              </a:rPr>
              <a:t>SDH: History</a:t>
            </a:r>
          </a:p>
        </p:txBody>
      </p:sp>
    </p:spTree>
    <p:extLst>
      <p:ext uri="{BB962C8B-B14F-4D97-AF65-F5344CB8AC3E}">
        <p14:creationId xmlns:p14="http://schemas.microsoft.com/office/powerpoint/2010/main" val="155161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94675" y="419101"/>
            <a:ext cx="11317913" cy="2339090"/>
          </a:xfrm>
        </p:spPr>
        <p:txBody>
          <a:bodyPr>
            <a:normAutofit/>
          </a:bodyPr>
          <a:lstStyle/>
          <a:p>
            <a:pPr marL="0" indent="0">
              <a:buNone/>
            </a:pPr>
            <a:r>
              <a:rPr lang="en-GB" sz="2800" b="1" dirty="0">
                <a:solidFill>
                  <a:srgbClr val="C00000"/>
                </a:solidFill>
              </a:rPr>
              <a:t>Shift 1: From proximate determinants to structural determinants</a:t>
            </a:r>
            <a:endParaRPr lang="en-US" sz="2800" b="1" dirty="0">
              <a:solidFill>
                <a:srgbClr val="C00000"/>
              </a:solidFill>
            </a:endParaRPr>
          </a:p>
          <a:p>
            <a:pPr marL="0" indent="0">
              <a:buNone/>
            </a:pPr>
            <a:r>
              <a:rPr lang="en-GB" sz="2800" dirty="0"/>
              <a:t>	   Human rights: Responsibility of the state </a:t>
            </a:r>
          </a:p>
          <a:p>
            <a:pPr marL="0" indent="0">
              <a:buNone/>
            </a:pPr>
            <a:r>
              <a:rPr lang="en-GB" sz="2800" dirty="0"/>
              <a:t>	   Moral rational</a:t>
            </a:r>
            <a:endParaRPr lang="en-US" sz="2800" dirty="0"/>
          </a:p>
          <a:p>
            <a:pPr marL="0" indent="0">
              <a:buNone/>
            </a:pPr>
            <a:r>
              <a:rPr lang="en-GB" sz="2800" b="1" dirty="0">
                <a:solidFill>
                  <a:srgbClr val="C00000"/>
                </a:solidFill>
              </a:rPr>
              <a:t>Shift 2: Health in all policies (</a:t>
            </a:r>
            <a:r>
              <a:rPr lang="en-GB" sz="2800" b="1" dirty="0" err="1">
                <a:solidFill>
                  <a:srgbClr val="C00000"/>
                </a:solidFill>
              </a:rPr>
              <a:t>HiAP</a:t>
            </a:r>
            <a:r>
              <a:rPr lang="en-GB" sz="2800" b="1" dirty="0">
                <a:solidFill>
                  <a:srgbClr val="C00000"/>
                </a:solidFill>
              </a:rPr>
              <a:t>)</a:t>
            </a:r>
            <a:endParaRPr lang="en-US" sz="2800" b="1" dirty="0">
              <a:solidFill>
                <a:srgbClr val="C00000"/>
              </a:solidFill>
            </a:endParaRPr>
          </a:p>
        </p:txBody>
      </p:sp>
      <p:sp>
        <p:nvSpPr>
          <p:cNvPr id="7" name="Content Placeholder 2"/>
          <p:cNvSpPr txBox="1">
            <a:spLocks/>
          </p:cNvSpPr>
          <p:nvPr/>
        </p:nvSpPr>
        <p:spPr>
          <a:xfrm>
            <a:off x="434715" y="2743200"/>
            <a:ext cx="10919085" cy="284240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500" kern="1200">
                <a:solidFill>
                  <a:schemeClr val="accent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600" dirty="0"/>
          </a:p>
          <a:p>
            <a:pPr marL="0" indent="0" algn="just">
              <a:buFont typeface="Arial" panose="020B0604020202020204" pitchFamily="34" charset="0"/>
              <a:buNone/>
            </a:pPr>
            <a:r>
              <a:rPr lang="en-US" sz="3600" dirty="0"/>
              <a:t>Rationale </a:t>
            </a:r>
            <a:r>
              <a:rPr lang="en-US" sz="3600" dirty="0" err="1"/>
              <a:t>HiAP</a:t>
            </a:r>
            <a:r>
              <a:rPr lang="en-US" sz="3600" dirty="0"/>
              <a:t> Social policies hold enormous benefits to the well being of individuals. There are studies on industrialized countries that documented as much as 50% impact of social conditions on health status with health care impacting only a much smaller share of our health.</a:t>
            </a:r>
          </a:p>
          <a:p>
            <a:pPr marL="0" indent="0">
              <a:buFont typeface="Arial" panose="020B0604020202020204" pitchFamily="34" charset="0"/>
              <a:buNone/>
            </a:pPr>
            <a:endParaRPr lang="en-US" sz="3600" dirty="0"/>
          </a:p>
          <a:p>
            <a:pPr marL="0" indent="0">
              <a:buFont typeface="Arial" panose="020B0604020202020204" pitchFamily="34" charset="0"/>
              <a:buNone/>
            </a:pPr>
            <a:endParaRPr lang="en-US" sz="3600" dirty="0"/>
          </a:p>
        </p:txBody>
      </p:sp>
      <p:sp>
        <p:nvSpPr>
          <p:cNvPr id="2" name="TextBox 1"/>
          <p:cNvSpPr txBox="1"/>
          <p:nvPr/>
        </p:nvSpPr>
        <p:spPr>
          <a:xfrm>
            <a:off x="9953469" y="104931"/>
            <a:ext cx="1798820" cy="400110"/>
          </a:xfrm>
          <a:prstGeom prst="rect">
            <a:avLst/>
          </a:prstGeom>
          <a:noFill/>
        </p:spPr>
        <p:txBody>
          <a:bodyPr wrap="square" rtlCol="0">
            <a:spAutoFit/>
          </a:bodyPr>
          <a:lstStyle/>
          <a:p>
            <a:r>
              <a:rPr lang="en-US" sz="2000" b="1" dirty="0">
                <a:solidFill>
                  <a:srgbClr val="C00000"/>
                </a:solidFill>
              </a:rPr>
              <a:t>I. Shifts</a:t>
            </a:r>
          </a:p>
        </p:txBody>
      </p:sp>
    </p:spTree>
    <p:extLst>
      <p:ext uri="{BB962C8B-B14F-4D97-AF65-F5344CB8AC3E}">
        <p14:creationId xmlns:p14="http://schemas.microsoft.com/office/powerpoint/2010/main" val="268861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4439" y="464695"/>
            <a:ext cx="10013430" cy="5661469"/>
          </a:xfrm>
        </p:spPr>
        <p:txBody>
          <a:bodyPr>
            <a:normAutofit/>
          </a:bodyPr>
          <a:lstStyle/>
          <a:p>
            <a:pPr algn="r">
              <a:buNone/>
            </a:pPr>
            <a:r>
              <a:rPr lang="en-US" sz="2000" b="1" dirty="0">
                <a:solidFill>
                  <a:srgbClr val="C00000"/>
                </a:solidFill>
              </a:rPr>
              <a:t>1. What is the Meaning of </a:t>
            </a:r>
            <a:r>
              <a:rPr lang="en-US" sz="2000" b="1" dirty="0" err="1">
                <a:solidFill>
                  <a:srgbClr val="C00000"/>
                </a:solidFill>
              </a:rPr>
              <a:t>HiAP</a:t>
            </a:r>
            <a:endParaRPr lang="en-US" sz="2000" b="1" dirty="0">
              <a:solidFill>
                <a:srgbClr val="C00000"/>
              </a:solidFill>
            </a:endParaRPr>
          </a:p>
          <a:p>
            <a:pPr algn="just">
              <a:buNone/>
            </a:pPr>
            <a:endParaRPr lang="en-US" dirty="0"/>
          </a:p>
          <a:p>
            <a:pPr indent="0" algn="just">
              <a:buNone/>
            </a:pPr>
            <a:r>
              <a:rPr lang="en-US" sz="3200" dirty="0"/>
              <a:t>“Health in All Policies (</a:t>
            </a:r>
            <a:r>
              <a:rPr lang="en-US" sz="3200" dirty="0" err="1"/>
              <a:t>HiAP</a:t>
            </a:r>
            <a:r>
              <a:rPr lang="en-US" sz="3200" dirty="0"/>
              <a:t>) is a policy principle to improve population health, addressing factors that reside outside the health system and in policy sectors other than health (</a:t>
            </a:r>
            <a:r>
              <a:rPr lang="en-US" sz="3200" dirty="0" err="1"/>
              <a:t>Sihto</a:t>
            </a:r>
            <a:r>
              <a:rPr lang="en-US" sz="3200" dirty="0"/>
              <a:t>, </a:t>
            </a:r>
            <a:r>
              <a:rPr lang="en-US" sz="3200" dirty="0" err="1"/>
              <a:t>Ollila</a:t>
            </a:r>
            <a:r>
              <a:rPr lang="en-US" sz="3200" dirty="0"/>
              <a:t> &amp; </a:t>
            </a:r>
            <a:r>
              <a:rPr lang="en-US" sz="3200" dirty="0" err="1"/>
              <a:t>Koivusalo</a:t>
            </a:r>
            <a:r>
              <a:rPr lang="en-US" sz="3200" dirty="0"/>
              <a:t>, 2006)”.</a:t>
            </a:r>
          </a:p>
          <a:p>
            <a:pPr lvl="1" indent="0" algn="r">
              <a:buNone/>
            </a:pPr>
            <a:endParaRPr lang="en-US" sz="3200" dirty="0"/>
          </a:p>
        </p:txBody>
      </p:sp>
      <p:sp>
        <p:nvSpPr>
          <p:cNvPr id="4" name="Slide Number Placeholder 3"/>
          <p:cNvSpPr>
            <a:spLocks noGrp="1"/>
          </p:cNvSpPr>
          <p:nvPr>
            <p:ph type="sldNum" sz="quarter" idx="4294967295"/>
          </p:nvPr>
        </p:nvSpPr>
        <p:spPr>
          <a:xfrm>
            <a:off x="8737600" y="6356351"/>
            <a:ext cx="2844800" cy="365125"/>
          </a:xfrm>
          <a:prstGeom prst="rect">
            <a:avLst/>
          </a:prstGeom>
        </p:spPr>
        <p:txBody>
          <a:bodyPr/>
          <a:lstStyle/>
          <a:p>
            <a:fld id="{99FA68A1-D910-4E8B-B519-6167E9E71526}" type="slidenum">
              <a:rPr lang="en-US" smtClean="0"/>
              <a:pPr/>
              <a:t>9</a:t>
            </a:fld>
            <a:endParaRPr lang="en-US"/>
          </a:p>
        </p:txBody>
      </p:sp>
    </p:spTree>
    <p:extLst>
      <p:ext uri="{BB962C8B-B14F-4D97-AF65-F5344CB8AC3E}">
        <p14:creationId xmlns:p14="http://schemas.microsoft.com/office/powerpoint/2010/main" val="3652848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E1DDBAB382AE4CAECF5AC419C9ACDD" ma:contentTypeVersion="0" ma:contentTypeDescription="Create a new document." ma:contentTypeScope="" ma:versionID="ae39f984404734e4c519e7b82838c225">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F3C3C5-4C6C-40DC-982E-12A502772FB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059CC12-EAE8-415C-892A-E8C04962CD83}">
  <ds:schemaRefs>
    <ds:schemaRef ds:uri="http://schemas.microsoft.com/sharepoint/v3/contenttype/forms"/>
  </ds:schemaRefs>
</ds:datastoreItem>
</file>

<file path=customXml/itemProps3.xml><?xml version="1.0" encoding="utf-8"?>
<ds:datastoreItem xmlns:ds="http://schemas.openxmlformats.org/officeDocument/2006/customXml" ds:itemID="{029D9D95-2205-40E6-8038-1985CF300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535</TotalTime>
  <Words>2548</Words>
  <Application>Microsoft Macintosh PowerPoint</Application>
  <PresentationFormat>Widescreen</PresentationFormat>
  <Paragraphs>271</Paragraphs>
  <Slides>38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Agency FB</vt:lpstr>
      <vt:lpstr>Arial</vt:lpstr>
      <vt:lpstr>Arial Black</vt:lpstr>
      <vt:lpstr>Calibri</vt:lpstr>
      <vt:lpstr>Calibri Light</vt:lpstr>
      <vt:lpstr>Wingdings</vt:lpstr>
      <vt:lpstr>Office Theme</vt:lpstr>
      <vt:lpstr>FIRST WORKSHOP ON “HEALTH SYSTEMS STRENGTHENING FOR MONITORING HEALTH IN THE SUSTAINABLE DEVELOPMENT AGENDA”  16-18 September, 2018 Cairo, Egypt </vt:lpstr>
      <vt:lpstr>Framework of Health Inequity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Justice</vt:lpstr>
      <vt:lpstr>PowerPoint Presentation</vt:lpstr>
      <vt:lpstr>PowerPoint Presentation</vt:lpstr>
      <vt:lpstr>PowerPoint Presentation</vt:lpstr>
      <vt:lpstr>PowerPoint Presentation</vt:lpstr>
      <vt:lpstr>PowerPoint Presentation</vt:lpstr>
      <vt:lpstr>Framework of Health System Inequity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mohammed</dc:creator>
  <cp:lastModifiedBy>maryamabouzeid</cp:lastModifiedBy>
  <cp:revision>74</cp:revision>
  <cp:lastPrinted>2018-09-16T08:40:22Z</cp:lastPrinted>
  <dcterms:created xsi:type="dcterms:W3CDTF">2018-09-09T21:10:30Z</dcterms:created>
  <dcterms:modified xsi:type="dcterms:W3CDTF">2023-10-12T19:03:18Z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0x01010026E1DDBAB382AE4CAECF5AC419C9ACDD</vt:lpwstr>
  </property>
</Properties>
</file>