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98" r:id="rId2"/>
    <p:sldId id="257" r:id="rId3"/>
    <p:sldId id="261" r:id="rId4"/>
    <p:sldId id="300" r:id="rId5"/>
    <p:sldId id="259" r:id="rId6"/>
    <p:sldId id="260" r:id="rId7"/>
    <p:sldId id="301" r:id="rId8"/>
    <p:sldId id="299" r:id="rId9"/>
    <p:sldId id="265" r:id="rId10"/>
    <p:sldId id="266" r:id="rId11"/>
    <p:sldId id="267" r:id="rId12"/>
    <p:sldId id="302"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91"/>
    <p:restoredTop sz="95304"/>
  </p:normalViewPr>
  <p:slideViewPr>
    <p:cSldViewPr snapToGrid="0" snapToObjects="1">
      <p:cViewPr varScale="1">
        <p:scale>
          <a:sx n="52" d="100"/>
          <a:sy n="52" d="100"/>
        </p:scale>
        <p:origin x="224" y="1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6D5717-08F6-B748-BCB1-9E97619D5CC3}" type="datetimeFigureOut">
              <a:rPr lang="en-US" smtClean="0"/>
              <a:t>10/12/23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B4C0C-AD39-AB40-A6FB-9BF974250119}" type="slidenum">
              <a:rPr lang="en-US" smtClean="0"/>
              <a:t>‹#›</a:t>
            </a:fld>
            <a:endParaRPr lang="en-US"/>
          </a:p>
        </p:txBody>
      </p:sp>
    </p:spTree>
    <p:extLst>
      <p:ext uri="{BB962C8B-B14F-4D97-AF65-F5344CB8AC3E}">
        <p14:creationId xmlns:p14="http://schemas.microsoft.com/office/powerpoint/2010/main" val="3340115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FA732-1C9F-8143-95AF-A9E3ED5276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BC6FBE-D848-704E-875D-BF45FBED35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C302BF-07F1-FE4B-87A6-AE32DF7CCA18}"/>
              </a:ext>
            </a:extLst>
          </p:cNvPr>
          <p:cNvSpPr>
            <a:spLocks noGrp="1"/>
          </p:cNvSpPr>
          <p:nvPr>
            <p:ph type="dt" sz="half" idx="10"/>
          </p:nvPr>
        </p:nvSpPr>
        <p:spPr/>
        <p:txBody>
          <a:bodyPr/>
          <a:lstStyle/>
          <a:p>
            <a:fld id="{E42420EE-DC04-A34C-9D02-B34FA5C935D8}" type="datetime1">
              <a:rPr lang="en-US" smtClean="0"/>
              <a:t>10/12/23</a:t>
            </a:fld>
            <a:endParaRPr lang="en-US"/>
          </a:p>
        </p:txBody>
      </p:sp>
      <p:sp>
        <p:nvSpPr>
          <p:cNvPr id="5" name="Footer Placeholder 4">
            <a:extLst>
              <a:ext uri="{FF2B5EF4-FFF2-40B4-BE49-F238E27FC236}">
                <a16:creationId xmlns:a16="http://schemas.microsoft.com/office/drawing/2014/main" id="{9986DE40-482F-0F43-84D1-BD5B775D7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C6CF1B-E37C-8047-8478-935AD7635B06}"/>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337586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52C21-E290-0A4E-BD27-E9CD5F4C31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E0E11A-17F9-BE4D-9305-748ED0C9AD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82C26-E1E7-514E-8816-1EAAC4910C55}"/>
              </a:ext>
            </a:extLst>
          </p:cNvPr>
          <p:cNvSpPr>
            <a:spLocks noGrp="1"/>
          </p:cNvSpPr>
          <p:nvPr>
            <p:ph type="dt" sz="half" idx="10"/>
          </p:nvPr>
        </p:nvSpPr>
        <p:spPr/>
        <p:txBody>
          <a:bodyPr/>
          <a:lstStyle/>
          <a:p>
            <a:fld id="{5A7BC94F-50C9-5849-AD0E-F6B4AFA7C5AD}" type="datetime1">
              <a:rPr lang="en-US" smtClean="0"/>
              <a:t>10/12/23</a:t>
            </a:fld>
            <a:endParaRPr lang="en-US"/>
          </a:p>
        </p:txBody>
      </p:sp>
      <p:sp>
        <p:nvSpPr>
          <p:cNvPr id="5" name="Footer Placeholder 4">
            <a:extLst>
              <a:ext uri="{FF2B5EF4-FFF2-40B4-BE49-F238E27FC236}">
                <a16:creationId xmlns:a16="http://schemas.microsoft.com/office/drawing/2014/main" id="{342FC99E-3311-FF46-AF07-2C2794EEC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7CDBE-1340-9242-8D1B-C7F4CD4321D6}"/>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249865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B03F9E-8A30-5544-B61D-31A1D347B9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1A5DDA-620F-FA43-B2EE-3193B94944F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72F1A1-BC32-4E40-84C4-8B064D8F6EC1}"/>
              </a:ext>
            </a:extLst>
          </p:cNvPr>
          <p:cNvSpPr>
            <a:spLocks noGrp="1"/>
          </p:cNvSpPr>
          <p:nvPr>
            <p:ph type="dt" sz="half" idx="10"/>
          </p:nvPr>
        </p:nvSpPr>
        <p:spPr/>
        <p:txBody>
          <a:bodyPr/>
          <a:lstStyle/>
          <a:p>
            <a:fld id="{53EA5B56-FE05-0F40-87AA-9702256F0206}" type="datetime1">
              <a:rPr lang="en-US" smtClean="0"/>
              <a:t>10/12/23</a:t>
            </a:fld>
            <a:endParaRPr lang="en-US"/>
          </a:p>
        </p:txBody>
      </p:sp>
      <p:sp>
        <p:nvSpPr>
          <p:cNvPr id="5" name="Footer Placeholder 4">
            <a:extLst>
              <a:ext uri="{FF2B5EF4-FFF2-40B4-BE49-F238E27FC236}">
                <a16:creationId xmlns:a16="http://schemas.microsoft.com/office/drawing/2014/main" id="{755F0A6F-3386-AC47-8BCF-0019123626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A9CD0A-56DD-8745-A047-1C054E409CD9}"/>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1287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964A4-1507-1148-930F-BA9DDF635E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FDE4C-3F86-E647-B015-5192273BF89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FC3158-CB21-4947-9772-FC172F63B6C6}"/>
              </a:ext>
            </a:extLst>
          </p:cNvPr>
          <p:cNvSpPr>
            <a:spLocks noGrp="1"/>
          </p:cNvSpPr>
          <p:nvPr>
            <p:ph type="dt" sz="half" idx="10"/>
          </p:nvPr>
        </p:nvSpPr>
        <p:spPr/>
        <p:txBody>
          <a:bodyPr/>
          <a:lstStyle/>
          <a:p>
            <a:fld id="{93A7CE1C-76C3-3446-9640-3C2EA4747D99}" type="datetime1">
              <a:rPr lang="en-US" smtClean="0"/>
              <a:t>10/12/23</a:t>
            </a:fld>
            <a:endParaRPr lang="en-US"/>
          </a:p>
        </p:txBody>
      </p:sp>
      <p:sp>
        <p:nvSpPr>
          <p:cNvPr id="5" name="Footer Placeholder 4">
            <a:extLst>
              <a:ext uri="{FF2B5EF4-FFF2-40B4-BE49-F238E27FC236}">
                <a16:creationId xmlns:a16="http://schemas.microsoft.com/office/drawing/2014/main" id="{D5E67E53-F19B-1A47-8A29-099F43605E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090B21-3E7A-C74F-BF69-C8076299B9B0}"/>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17852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D44A2-A7FE-7249-9051-D9552E7B0D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AB9CB7-40E4-C349-8367-7EC99960B6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3655256-6D36-3A40-8CBA-72AE0471E5C8}"/>
              </a:ext>
            </a:extLst>
          </p:cNvPr>
          <p:cNvSpPr>
            <a:spLocks noGrp="1"/>
          </p:cNvSpPr>
          <p:nvPr>
            <p:ph type="dt" sz="half" idx="10"/>
          </p:nvPr>
        </p:nvSpPr>
        <p:spPr/>
        <p:txBody>
          <a:bodyPr/>
          <a:lstStyle/>
          <a:p>
            <a:fld id="{3FC3DEF3-1EE6-FC44-9AB5-2440BBB96418}" type="datetime1">
              <a:rPr lang="en-US" smtClean="0"/>
              <a:t>10/12/23</a:t>
            </a:fld>
            <a:endParaRPr lang="en-US"/>
          </a:p>
        </p:txBody>
      </p:sp>
      <p:sp>
        <p:nvSpPr>
          <p:cNvPr id="5" name="Footer Placeholder 4">
            <a:extLst>
              <a:ext uri="{FF2B5EF4-FFF2-40B4-BE49-F238E27FC236}">
                <a16:creationId xmlns:a16="http://schemas.microsoft.com/office/drawing/2014/main" id="{46FBA710-D2BB-3B4A-9918-D3D1A99C6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5ED485-1C50-6E4C-B9D9-81BDC10F9294}"/>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324382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813D-486E-2442-B4C8-B94334C6A1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CDA337-2585-3A4C-8043-9A858E2EA7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E5071D-153B-1345-8B7A-9D0AADB0FE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2653B0-8E11-754B-86FF-836FB144648C}"/>
              </a:ext>
            </a:extLst>
          </p:cNvPr>
          <p:cNvSpPr>
            <a:spLocks noGrp="1"/>
          </p:cNvSpPr>
          <p:nvPr>
            <p:ph type="dt" sz="half" idx="10"/>
          </p:nvPr>
        </p:nvSpPr>
        <p:spPr/>
        <p:txBody>
          <a:bodyPr/>
          <a:lstStyle/>
          <a:p>
            <a:fld id="{E0E4ADF5-19C6-5F40-8E94-44F42AF2B47F}" type="datetime1">
              <a:rPr lang="en-US" smtClean="0"/>
              <a:t>10/12/23</a:t>
            </a:fld>
            <a:endParaRPr lang="en-US"/>
          </a:p>
        </p:txBody>
      </p:sp>
      <p:sp>
        <p:nvSpPr>
          <p:cNvPr id="6" name="Footer Placeholder 5">
            <a:extLst>
              <a:ext uri="{FF2B5EF4-FFF2-40B4-BE49-F238E27FC236}">
                <a16:creationId xmlns:a16="http://schemas.microsoft.com/office/drawing/2014/main" id="{35632B7D-3266-FC4D-8135-594E83C94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49D9BD-83D6-E743-9588-ADFBAC58EA5A}"/>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328366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315CA-2F21-D646-BF7C-76347D050B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4233EE-D3D0-3B41-B1C8-8A14B7D099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7E1DEB-443F-F84E-8D6F-F1887A2959F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22A627-43C9-2845-B44C-57D48EEEBC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064133-1FCD-F94B-802F-A379DA588C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CFA5AB-B1D7-004E-83AA-336DEEF72F7C}"/>
              </a:ext>
            </a:extLst>
          </p:cNvPr>
          <p:cNvSpPr>
            <a:spLocks noGrp="1"/>
          </p:cNvSpPr>
          <p:nvPr>
            <p:ph type="dt" sz="half" idx="10"/>
          </p:nvPr>
        </p:nvSpPr>
        <p:spPr/>
        <p:txBody>
          <a:bodyPr/>
          <a:lstStyle/>
          <a:p>
            <a:fld id="{1F50856F-71D5-B644-BEAA-3784B94E3E7B}" type="datetime1">
              <a:rPr lang="en-US" smtClean="0"/>
              <a:t>10/12/23</a:t>
            </a:fld>
            <a:endParaRPr lang="en-US"/>
          </a:p>
        </p:txBody>
      </p:sp>
      <p:sp>
        <p:nvSpPr>
          <p:cNvPr id="8" name="Footer Placeholder 7">
            <a:extLst>
              <a:ext uri="{FF2B5EF4-FFF2-40B4-BE49-F238E27FC236}">
                <a16:creationId xmlns:a16="http://schemas.microsoft.com/office/drawing/2014/main" id="{ED1FAF83-33B3-8940-8949-0819227D82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D08686-6163-304F-B227-B5B5BB6A4543}"/>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240919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C140-2ECB-D349-921B-58A95D534D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4B00DE-67BD-4840-8ECA-F564D8485CA9}"/>
              </a:ext>
            </a:extLst>
          </p:cNvPr>
          <p:cNvSpPr>
            <a:spLocks noGrp="1"/>
          </p:cNvSpPr>
          <p:nvPr>
            <p:ph type="dt" sz="half" idx="10"/>
          </p:nvPr>
        </p:nvSpPr>
        <p:spPr/>
        <p:txBody>
          <a:bodyPr/>
          <a:lstStyle/>
          <a:p>
            <a:fld id="{B9993ADC-8D0A-D24E-88D3-BB31171E1D8F}" type="datetime1">
              <a:rPr lang="en-US" smtClean="0"/>
              <a:t>10/12/23</a:t>
            </a:fld>
            <a:endParaRPr lang="en-US"/>
          </a:p>
        </p:txBody>
      </p:sp>
      <p:sp>
        <p:nvSpPr>
          <p:cNvPr id="4" name="Footer Placeholder 3">
            <a:extLst>
              <a:ext uri="{FF2B5EF4-FFF2-40B4-BE49-F238E27FC236}">
                <a16:creationId xmlns:a16="http://schemas.microsoft.com/office/drawing/2014/main" id="{21CE1943-3321-4449-BE08-FDF13F00B5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331DDF-BEE4-1843-B2E6-B4183F94ED50}"/>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414649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A3DD59-4E21-8E43-BB55-98048D88B774}"/>
              </a:ext>
            </a:extLst>
          </p:cNvPr>
          <p:cNvSpPr>
            <a:spLocks noGrp="1"/>
          </p:cNvSpPr>
          <p:nvPr>
            <p:ph type="dt" sz="half" idx="10"/>
          </p:nvPr>
        </p:nvSpPr>
        <p:spPr/>
        <p:txBody>
          <a:bodyPr/>
          <a:lstStyle/>
          <a:p>
            <a:fld id="{6BF50037-B4F6-0643-BD84-9160407A946A}" type="datetime1">
              <a:rPr lang="en-US" smtClean="0"/>
              <a:t>10/12/23</a:t>
            </a:fld>
            <a:endParaRPr lang="en-US"/>
          </a:p>
        </p:txBody>
      </p:sp>
      <p:sp>
        <p:nvSpPr>
          <p:cNvPr id="3" name="Footer Placeholder 2">
            <a:extLst>
              <a:ext uri="{FF2B5EF4-FFF2-40B4-BE49-F238E27FC236}">
                <a16:creationId xmlns:a16="http://schemas.microsoft.com/office/drawing/2014/main" id="{A9A55C90-2731-0F44-99BE-ADD071F23C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01E912-CBA7-0D41-B7C7-9FC68C92F9E2}"/>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1723616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A2734-D18A-7A41-94B4-B0C6431E5B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5B15E0-5BE8-8341-AEC0-4A4823DA09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5ACFCE-C766-D34E-AA11-3FA8F5869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C3FB57-54AF-B048-A9BA-19929E5124E3}"/>
              </a:ext>
            </a:extLst>
          </p:cNvPr>
          <p:cNvSpPr>
            <a:spLocks noGrp="1"/>
          </p:cNvSpPr>
          <p:nvPr>
            <p:ph type="dt" sz="half" idx="10"/>
          </p:nvPr>
        </p:nvSpPr>
        <p:spPr/>
        <p:txBody>
          <a:bodyPr/>
          <a:lstStyle/>
          <a:p>
            <a:fld id="{D2FBD48D-D67F-B84C-B42E-59A33DEA9080}" type="datetime1">
              <a:rPr lang="en-US" smtClean="0"/>
              <a:t>10/12/23</a:t>
            </a:fld>
            <a:endParaRPr lang="en-US"/>
          </a:p>
        </p:txBody>
      </p:sp>
      <p:sp>
        <p:nvSpPr>
          <p:cNvPr id="6" name="Footer Placeholder 5">
            <a:extLst>
              <a:ext uri="{FF2B5EF4-FFF2-40B4-BE49-F238E27FC236}">
                <a16:creationId xmlns:a16="http://schemas.microsoft.com/office/drawing/2014/main" id="{AD4AE869-0C38-5B4B-98B8-E8C93F51DC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62C8C9-C7B1-224E-A35F-D65D00263B00}"/>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158488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5B08A-5AE8-ED44-ADFD-AACAD53AB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0FF273-9E97-394E-9B2F-CAD85EC514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D99179-A8FB-494C-B656-E3DF955AD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B8A32C-4349-A44D-8DF4-CB07834307EA}"/>
              </a:ext>
            </a:extLst>
          </p:cNvPr>
          <p:cNvSpPr>
            <a:spLocks noGrp="1"/>
          </p:cNvSpPr>
          <p:nvPr>
            <p:ph type="dt" sz="half" idx="10"/>
          </p:nvPr>
        </p:nvSpPr>
        <p:spPr/>
        <p:txBody>
          <a:bodyPr/>
          <a:lstStyle/>
          <a:p>
            <a:fld id="{05F40320-900F-B54D-863D-F79900ECBC65}" type="datetime1">
              <a:rPr lang="en-US" smtClean="0"/>
              <a:t>10/12/23</a:t>
            </a:fld>
            <a:endParaRPr lang="en-US"/>
          </a:p>
        </p:txBody>
      </p:sp>
      <p:sp>
        <p:nvSpPr>
          <p:cNvPr id="6" name="Footer Placeholder 5">
            <a:extLst>
              <a:ext uri="{FF2B5EF4-FFF2-40B4-BE49-F238E27FC236}">
                <a16:creationId xmlns:a16="http://schemas.microsoft.com/office/drawing/2014/main" id="{011F51A2-F561-C048-B117-AD2390259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4C4B74-EE2F-E94C-9A33-C9F86404FF41}"/>
              </a:ext>
            </a:extLst>
          </p:cNvPr>
          <p:cNvSpPr>
            <a:spLocks noGrp="1"/>
          </p:cNvSpPr>
          <p:nvPr>
            <p:ph type="sldNum" sz="quarter" idx="12"/>
          </p:nvPr>
        </p:nvSpPr>
        <p:spPr/>
        <p:txBody>
          <a:bodyPr/>
          <a:lstStyle/>
          <a:p>
            <a:fld id="{4EDCB3ED-314D-B94F-9566-0CF65720B86B}" type="slidenum">
              <a:rPr lang="en-US" smtClean="0"/>
              <a:t>‹#›</a:t>
            </a:fld>
            <a:endParaRPr lang="en-US"/>
          </a:p>
        </p:txBody>
      </p:sp>
    </p:spTree>
    <p:extLst>
      <p:ext uri="{BB962C8B-B14F-4D97-AF65-F5344CB8AC3E}">
        <p14:creationId xmlns:p14="http://schemas.microsoft.com/office/powerpoint/2010/main" val="161154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9AE420-4A81-AD4E-BD32-3A1F261264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FBA1C6-1C69-0C41-BB34-57B295FA7F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5D4A25-F089-1E48-A8A3-36D1D65395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FA751-1C1F-0441-A6A1-B34B11CA4094}" type="datetime1">
              <a:rPr lang="en-US" smtClean="0"/>
              <a:t>10/12/23</a:t>
            </a:fld>
            <a:endParaRPr lang="en-US"/>
          </a:p>
        </p:txBody>
      </p:sp>
      <p:sp>
        <p:nvSpPr>
          <p:cNvPr id="5" name="Footer Placeholder 4">
            <a:extLst>
              <a:ext uri="{FF2B5EF4-FFF2-40B4-BE49-F238E27FC236}">
                <a16:creationId xmlns:a16="http://schemas.microsoft.com/office/drawing/2014/main" id="{6D117B59-6FA7-6846-B291-72751538E6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D3D1AB-20D1-6B4E-A1BE-811AF921B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CB3ED-314D-B94F-9566-0CF65720B86B}" type="slidenum">
              <a:rPr lang="en-US" smtClean="0"/>
              <a:t>‹#›</a:t>
            </a:fld>
            <a:endParaRPr lang="en-US"/>
          </a:p>
        </p:txBody>
      </p:sp>
    </p:spTree>
    <p:extLst>
      <p:ext uri="{BB962C8B-B14F-4D97-AF65-F5344CB8AC3E}">
        <p14:creationId xmlns:p14="http://schemas.microsoft.com/office/powerpoint/2010/main" val="1905248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F16B-47F6-2441-8317-F29F725C757D}"/>
              </a:ext>
            </a:extLst>
          </p:cNvPr>
          <p:cNvSpPr>
            <a:spLocks noGrp="1"/>
          </p:cNvSpPr>
          <p:nvPr>
            <p:ph type="ctrTitle"/>
          </p:nvPr>
        </p:nvSpPr>
        <p:spPr/>
        <p:txBody>
          <a:bodyPr/>
          <a:lstStyle/>
          <a:p>
            <a:pPr algn="ctr" defTabSz="914400" rtl="0" eaLnBrk="1" latinLnBrk="0" hangingPunct="1">
              <a:lnSpc>
                <a:spcPct val="90000"/>
              </a:lnSpc>
              <a:spcBef>
                <a:spcPct val="0"/>
              </a:spcBef>
              <a:buNone/>
            </a:pPr>
            <a:r>
              <a:rPr lang="en-US" dirty="0"/>
              <a:t>Frameworks and actions on Maternal Mortality</a:t>
            </a:r>
          </a:p>
        </p:txBody>
      </p:sp>
      <p:sp>
        <p:nvSpPr>
          <p:cNvPr id="3" name="Subtitle 2">
            <a:extLst>
              <a:ext uri="{FF2B5EF4-FFF2-40B4-BE49-F238E27FC236}">
                <a16:creationId xmlns:a16="http://schemas.microsoft.com/office/drawing/2014/main" id="{5DB3D499-2D6C-4840-89FC-E7907167E5B0}"/>
              </a:ext>
            </a:extLst>
          </p:cNvPr>
          <p:cNvSpPr>
            <a:spLocks noGrp="1"/>
          </p:cNvSpPr>
          <p:nvPr>
            <p:ph type="subTitle" idx="1"/>
          </p:nvPr>
        </p:nvSpPr>
        <p:spPr/>
        <p:txBody>
          <a:bodyPr>
            <a:normAutofit fontScale="85000" lnSpcReduction="20000"/>
          </a:bodyPr>
          <a:lstStyle/>
          <a:p>
            <a:r>
              <a:rPr lang="en-US" dirty="0"/>
              <a:t> Consultation  Meeting on “ Mainstreaming a  Social Determinants of Health  Equity Framing in Actions to Address Maternal Mortality”</a:t>
            </a:r>
          </a:p>
          <a:p>
            <a:r>
              <a:rPr lang="en-US" dirty="0"/>
              <a:t>23-24 July 2023</a:t>
            </a:r>
          </a:p>
          <a:p>
            <a:r>
              <a:rPr lang="en-US" dirty="0"/>
              <a:t>Amman, Jordan</a:t>
            </a:r>
          </a:p>
          <a:p>
            <a:r>
              <a:rPr lang="en-US" dirty="0"/>
              <a:t>Prof. </a:t>
            </a:r>
            <a:r>
              <a:rPr lang="en-US" dirty="0" err="1"/>
              <a:t>Hoda</a:t>
            </a:r>
            <a:r>
              <a:rPr lang="en-US" dirty="0"/>
              <a:t> Rashad</a:t>
            </a:r>
          </a:p>
        </p:txBody>
      </p:sp>
      <p:sp>
        <p:nvSpPr>
          <p:cNvPr id="4" name="Slide Number Placeholder 3">
            <a:extLst>
              <a:ext uri="{FF2B5EF4-FFF2-40B4-BE49-F238E27FC236}">
                <a16:creationId xmlns:a16="http://schemas.microsoft.com/office/drawing/2014/main" id="{6C79044D-AFF0-044E-942D-A8D7F698C909}"/>
              </a:ext>
            </a:extLst>
          </p:cNvPr>
          <p:cNvSpPr>
            <a:spLocks noGrp="1"/>
          </p:cNvSpPr>
          <p:nvPr>
            <p:ph type="sldNum" sz="quarter" idx="12"/>
          </p:nvPr>
        </p:nvSpPr>
        <p:spPr/>
        <p:txBody>
          <a:bodyPr/>
          <a:lstStyle/>
          <a:p>
            <a:fld id="{4EDCB3ED-314D-B94F-9566-0CF65720B86B}" type="slidenum">
              <a:rPr lang="en-US" smtClean="0"/>
              <a:t>1</a:t>
            </a:fld>
            <a:endParaRPr lang="en-US"/>
          </a:p>
        </p:txBody>
      </p:sp>
      <p:sp>
        <p:nvSpPr>
          <p:cNvPr id="5" name="TextBox 4">
            <a:extLst>
              <a:ext uri="{FF2B5EF4-FFF2-40B4-BE49-F238E27FC236}">
                <a16:creationId xmlns:a16="http://schemas.microsoft.com/office/drawing/2014/main" id="{70758161-623E-A24C-B902-D532025F7172}"/>
              </a:ext>
            </a:extLst>
          </p:cNvPr>
          <p:cNvSpPr txBox="1"/>
          <p:nvPr/>
        </p:nvSpPr>
        <p:spPr>
          <a:xfrm>
            <a:off x="274320" y="5349875"/>
            <a:ext cx="7458891" cy="1200329"/>
          </a:xfrm>
          <a:prstGeom prst="rect">
            <a:avLst/>
          </a:prstGeom>
          <a:noFill/>
        </p:spPr>
        <p:txBody>
          <a:bodyPr wrap="square" rtlCol="0">
            <a:spAutoFit/>
          </a:bodyPr>
          <a:lstStyle/>
          <a:p>
            <a:r>
              <a:rPr lang="en-US" dirty="0"/>
              <a:t>Citation:</a:t>
            </a:r>
          </a:p>
          <a:p>
            <a:r>
              <a:rPr lang="en-US" dirty="0"/>
              <a:t>Rashad, H. (2023, July 23-24). </a:t>
            </a:r>
            <a:r>
              <a:rPr lang="en-US" i="1" dirty="0"/>
              <a:t>Frameworks and actions on Maternal Mortality</a:t>
            </a:r>
            <a:r>
              <a:rPr lang="en-US" dirty="0"/>
              <a:t> [PowerPoint presentation]. Consultation Meeting on “Mainstreaming a Social Determinants of Health Equity”, Amman, Jordan.</a:t>
            </a:r>
          </a:p>
        </p:txBody>
      </p:sp>
    </p:spTree>
    <p:extLst>
      <p:ext uri="{BB962C8B-B14F-4D97-AF65-F5344CB8AC3E}">
        <p14:creationId xmlns:p14="http://schemas.microsoft.com/office/powerpoint/2010/main" val="3180515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8BA104-1691-BC43-A4FA-7963045F81D5}"/>
              </a:ext>
            </a:extLst>
          </p:cNvPr>
          <p:cNvSpPr>
            <a:spLocks noGrp="1"/>
          </p:cNvSpPr>
          <p:nvPr>
            <p:ph idx="1"/>
          </p:nvPr>
        </p:nvSpPr>
        <p:spPr/>
        <p:txBody>
          <a:bodyPr/>
          <a:lstStyle/>
          <a:p>
            <a:pPr marL="0" indent="0">
              <a:buNone/>
            </a:pPr>
            <a:r>
              <a:rPr lang="en-US" dirty="0"/>
              <a:t>- The contributing causes are mainly governed by risks during pregnancy and pre-conception phases. The social determinants of these risks influence MM. The larger the contributions of preexisting conditions to MM the more important the social determinants and social interventions in addressing MM. </a:t>
            </a:r>
          </a:p>
          <a:p>
            <a:endParaRPr lang="en-US" dirty="0"/>
          </a:p>
        </p:txBody>
      </p:sp>
      <p:sp>
        <p:nvSpPr>
          <p:cNvPr id="2" name="Slide Number Placeholder 1">
            <a:extLst>
              <a:ext uri="{FF2B5EF4-FFF2-40B4-BE49-F238E27FC236}">
                <a16:creationId xmlns:a16="http://schemas.microsoft.com/office/drawing/2014/main" id="{0E53E3CB-ACC2-9A4B-87FE-086D9440C17D}"/>
              </a:ext>
            </a:extLst>
          </p:cNvPr>
          <p:cNvSpPr>
            <a:spLocks noGrp="1"/>
          </p:cNvSpPr>
          <p:nvPr>
            <p:ph type="sldNum" sz="quarter" idx="12"/>
          </p:nvPr>
        </p:nvSpPr>
        <p:spPr/>
        <p:txBody>
          <a:bodyPr/>
          <a:lstStyle/>
          <a:p>
            <a:fld id="{4EDCB3ED-314D-B94F-9566-0CF65720B86B}" type="slidenum">
              <a:rPr lang="en-US" smtClean="0"/>
              <a:t>10</a:t>
            </a:fld>
            <a:endParaRPr lang="en-US"/>
          </a:p>
        </p:txBody>
      </p:sp>
    </p:spTree>
    <p:extLst>
      <p:ext uri="{BB962C8B-B14F-4D97-AF65-F5344CB8AC3E}">
        <p14:creationId xmlns:p14="http://schemas.microsoft.com/office/powerpoint/2010/main" val="1494009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804D2A-AABD-F948-A7F5-DB51E5ECF558}"/>
              </a:ext>
            </a:extLst>
          </p:cNvPr>
          <p:cNvSpPr>
            <a:spLocks noGrp="1"/>
          </p:cNvSpPr>
          <p:nvPr>
            <p:ph idx="1"/>
          </p:nvPr>
        </p:nvSpPr>
        <p:spPr/>
        <p:txBody>
          <a:bodyPr/>
          <a:lstStyle/>
          <a:p>
            <a:pPr marL="0" indent="0">
              <a:buNone/>
            </a:pPr>
            <a:r>
              <a:rPr lang="en-US" dirty="0"/>
              <a:t>- WHO classification is drawn upon to identify the type of causes (obstetric or non-obstetric), lending themselves to medical interventions, that need to be addressed. The recommended priority interventions are skilled attendance at birth and emergency referrals. This is justified by the weight of obstetric causes and the unexpected sudden occurrence of obstetric complications in causing MM.</a:t>
            </a:r>
          </a:p>
          <a:p>
            <a:pPr marL="0" indent="0">
              <a:buNone/>
            </a:pPr>
            <a:endParaRPr lang="en-US" dirty="0"/>
          </a:p>
        </p:txBody>
      </p:sp>
      <p:sp>
        <p:nvSpPr>
          <p:cNvPr id="2" name="Slide Number Placeholder 1">
            <a:extLst>
              <a:ext uri="{FF2B5EF4-FFF2-40B4-BE49-F238E27FC236}">
                <a16:creationId xmlns:a16="http://schemas.microsoft.com/office/drawing/2014/main" id="{24A3A24F-31A4-E34C-8B40-3C1F7A9CE1AB}"/>
              </a:ext>
            </a:extLst>
          </p:cNvPr>
          <p:cNvSpPr>
            <a:spLocks noGrp="1"/>
          </p:cNvSpPr>
          <p:nvPr>
            <p:ph type="sldNum" sz="quarter" idx="12"/>
          </p:nvPr>
        </p:nvSpPr>
        <p:spPr/>
        <p:txBody>
          <a:bodyPr/>
          <a:lstStyle/>
          <a:p>
            <a:fld id="{4EDCB3ED-314D-B94F-9566-0CF65720B86B}" type="slidenum">
              <a:rPr lang="en-US" smtClean="0"/>
              <a:t>11</a:t>
            </a:fld>
            <a:endParaRPr lang="en-US"/>
          </a:p>
        </p:txBody>
      </p:sp>
    </p:spTree>
    <p:extLst>
      <p:ext uri="{BB962C8B-B14F-4D97-AF65-F5344CB8AC3E}">
        <p14:creationId xmlns:p14="http://schemas.microsoft.com/office/powerpoint/2010/main" val="942795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49E88-D321-524A-9880-A34D3590F2D5}"/>
              </a:ext>
            </a:extLst>
          </p:cNvPr>
          <p:cNvSpPr>
            <a:spLocks noGrp="1"/>
          </p:cNvSpPr>
          <p:nvPr>
            <p:ph type="title"/>
          </p:nvPr>
        </p:nvSpPr>
        <p:spPr/>
        <p:txBody>
          <a:bodyPr/>
          <a:lstStyle/>
          <a:p>
            <a:r>
              <a:rPr lang="en-US" dirty="0"/>
              <a:t>Pathways in HS Framework</a:t>
            </a:r>
          </a:p>
        </p:txBody>
      </p:sp>
      <p:sp>
        <p:nvSpPr>
          <p:cNvPr id="3" name="Content Placeholder 2">
            <a:extLst>
              <a:ext uri="{FF2B5EF4-FFF2-40B4-BE49-F238E27FC236}">
                <a16:creationId xmlns:a16="http://schemas.microsoft.com/office/drawing/2014/main" id="{A97306AD-E28D-FC47-B59A-63BE6DBFCE93}"/>
              </a:ext>
            </a:extLst>
          </p:cNvPr>
          <p:cNvSpPr>
            <a:spLocks noGrp="1"/>
          </p:cNvSpPr>
          <p:nvPr>
            <p:ph idx="1"/>
          </p:nvPr>
        </p:nvSpPr>
        <p:spPr/>
        <p:txBody>
          <a:bodyPr/>
          <a:lstStyle/>
          <a:p>
            <a:pPr marL="0" indent="0">
              <a:buNone/>
            </a:pPr>
            <a:r>
              <a:rPr lang="en-US" dirty="0"/>
              <a:t>- The three delays model (figure 1.a) is widely utilized to describe the determinants of timely utilization of quality delivery care. Social determinants in this model are “socially mediated” medical determinants.  They mainly govern decision to utilize delivery care facility (delay I) and access to such utilization (delay II).  Delay III is mainly explained by quality of delivery services.</a:t>
            </a:r>
          </a:p>
          <a:p>
            <a:pPr marL="0" indent="0">
              <a:buNone/>
            </a:pPr>
            <a:endParaRPr lang="en-US" dirty="0"/>
          </a:p>
        </p:txBody>
      </p:sp>
      <p:sp>
        <p:nvSpPr>
          <p:cNvPr id="4" name="Slide Number Placeholder 3">
            <a:extLst>
              <a:ext uri="{FF2B5EF4-FFF2-40B4-BE49-F238E27FC236}">
                <a16:creationId xmlns:a16="http://schemas.microsoft.com/office/drawing/2014/main" id="{33C0C404-EB12-6B4D-B5C4-B68A93045985}"/>
              </a:ext>
            </a:extLst>
          </p:cNvPr>
          <p:cNvSpPr>
            <a:spLocks noGrp="1"/>
          </p:cNvSpPr>
          <p:nvPr>
            <p:ph type="sldNum" sz="quarter" idx="12"/>
          </p:nvPr>
        </p:nvSpPr>
        <p:spPr/>
        <p:txBody>
          <a:bodyPr/>
          <a:lstStyle/>
          <a:p>
            <a:fld id="{4EDCB3ED-314D-B94F-9566-0CF65720B86B}" type="slidenum">
              <a:rPr lang="en-US" smtClean="0"/>
              <a:t>12</a:t>
            </a:fld>
            <a:endParaRPr lang="en-US"/>
          </a:p>
        </p:txBody>
      </p:sp>
    </p:spTree>
    <p:extLst>
      <p:ext uri="{BB962C8B-B14F-4D97-AF65-F5344CB8AC3E}">
        <p14:creationId xmlns:p14="http://schemas.microsoft.com/office/powerpoint/2010/main" val="3251078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0BED9-86CA-424A-8903-758788C47A9F}"/>
              </a:ext>
            </a:extLst>
          </p:cNvPr>
          <p:cNvSpPr>
            <a:spLocks noGrp="1"/>
          </p:cNvSpPr>
          <p:nvPr>
            <p:ph type="title"/>
          </p:nvPr>
        </p:nvSpPr>
        <p:spPr>
          <a:xfrm>
            <a:off x="0" y="-33354"/>
            <a:ext cx="12192000" cy="1325563"/>
          </a:xfrm>
        </p:spPr>
        <p:txBody>
          <a:bodyPr>
            <a:normAutofit/>
          </a:bodyPr>
          <a:lstStyle/>
          <a:p>
            <a:r>
              <a:rPr lang="en-US" sz="3600" dirty="0"/>
              <a:t>FIGURE (1.a): Health System Related Framework for Phase III: Three Delays Model.</a:t>
            </a:r>
          </a:p>
        </p:txBody>
      </p:sp>
      <p:sp>
        <p:nvSpPr>
          <p:cNvPr id="3" name="Slide Number Placeholder 2">
            <a:extLst>
              <a:ext uri="{FF2B5EF4-FFF2-40B4-BE49-F238E27FC236}">
                <a16:creationId xmlns:a16="http://schemas.microsoft.com/office/drawing/2014/main" id="{D8C207CF-72F2-8844-B85E-76358DE00964}"/>
              </a:ext>
            </a:extLst>
          </p:cNvPr>
          <p:cNvSpPr>
            <a:spLocks noGrp="1"/>
          </p:cNvSpPr>
          <p:nvPr>
            <p:ph type="sldNum" sz="quarter" idx="12"/>
          </p:nvPr>
        </p:nvSpPr>
        <p:spPr/>
        <p:txBody>
          <a:bodyPr/>
          <a:lstStyle/>
          <a:p>
            <a:fld id="{4EDCB3ED-314D-B94F-9566-0CF65720B86B}" type="slidenum">
              <a:rPr lang="en-US" smtClean="0"/>
              <a:t>13</a:t>
            </a:fld>
            <a:endParaRPr lang="en-US"/>
          </a:p>
        </p:txBody>
      </p:sp>
      <p:grpSp>
        <p:nvGrpSpPr>
          <p:cNvPr id="5" name="Group 4">
            <a:extLst>
              <a:ext uri="{FF2B5EF4-FFF2-40B4-BE49-F238E27FC236}">
                <a16:creationId xmlns:a16="http://schemas.microsoft.com/office/drawing/2014/main" id="{B92E31F4-3795-A14A-91C1-619CBA6AD406}"/>
              </a:ext>
            </a:extLst>
          </p:cNvPr>
          <p:cNvGrpSpPr/>
          <p:nvPr/>
        </p:nvGrpSpPr>
        <p:grpSpPr>
          <a:xfrm>
            <a:off x="2761083" y="1101013"/>
            <a:ext cx="6669834" cy="5594201"/>
            <a:chOff x="1376266" y="1187374"/>
            <a:chExt cx="6669834" cy="5594201"/>
          </a:xfrm>
        </p:grpSpPr>
        <p:sp>
          <p:nvSpPr>
            <p:cNvPr id="6" name="Rectangle 5">
              <a:extLst>
                <a:ext uri="{FF2B5EF4-FFF2-40B4-BE49-F238E27FC236}">
                  <a16:creationId xmlns:a16="http://schemas.microsoft.com/office/drawing/2014/main" id="{9DF8A954-F442-A546-B446-40869DE09E65}"/>
                </a:ext>
              </a:extLst>
            </p:cNvPr>
            <p:cNvSpPr/>
            <p:nvPr/>
          </p:nvSpPr>
          <p:spPr>
            <a:xfrm>
              <a:off x="1376268" y="1187374"/>
              <a:ext cx="2553477" cy="6904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Factors Affecting</a:t>
              </a:r>
            </a:p>
            <a:p>
              <a:pPr algn="ctr"/>
              <a:r>
                <a:rPr lang="en-US" dirty="0"/>
                <a:t>Utilization and Outcome</a:t>
              </a:r>
            </a:p>
          </p:txBody>
        </p:sp>
        <p:sp>
          <p:nvSpPr>
            <p:cNvPr id="7" name="Rectangle 6">
              <a:extLst>
                <a:ext uri="{FF2B5EF4-FFF2-40B4-BE49-F238E27FC236}">
                  <a16:creationId xmlns:a16="http://schemas.microsoft.com/office/drawing/2014/main" id="{D8763DB7-81C5-CA4F-9D5D-7ABBACB47DE2}"/>
                </a:ext>
              </a:extLst>
            </p:cNvPr>
            <p:cNvSpPr/>
            <p:nvPr/>
          </p:nvSpPr>
          <p:spPr>
            <a:xfrm>
              <a:off x="1376267" y="2191953"/>
              <a:ext cx="2553477" cy="1282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Socioeconomic/</a:t>
              </a:r>
            </a:p>
            <a:p>
              <a:pPr algn="ctr"/>
              <a:r>
                <a:rPr lang="en-US" dirty="0"/>
                <a:t>Cultural</a:t>
              </a:r>
            </a:p>
            <a:p>
              <a:pPr algn="ctr"/>
              <a:r>
                <a:rPr lang="en-US" dirty="0"/>
                <a:t>Factors</a:t>
              </a:r>
            </a:p>
          </p:txBody>
        </p:sp>
        <p:sp>
          <p:nvSpPr>
            <p:cNvPr id="8" name="Rectangle 7">
              <a:extLst>
                <a:ext uri="{FF2B5EF4-FFF2-40B4-BE49-F238E27FC236}">
                  <a16:creationId xmlns:a16="http://schemas.microsoft.com/office/drawing/2014/main" id="{C1CA6E9D-A89D-F447-BE22-72CF974DC8EE}"/>
                </a:ext>
              </a:extLst>
            </p:cNvPr>
            <p:cNvSpPr/>
            <p:nvPr/>
          </p:nvSpPr>
          <p:spPr>
            <a:xfrm>
              <a:off x="1376266" y="3857330"/>
              <a:ext cx="2553477" cy="1282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Accessibility</a:t>
              </a:r>
            </a:p>
            <a:p>
              <a:pPr algn="ctr"/>
              <a:r>
                <a:rPr lang="en-US" dirty="0"/>
                <a:t>Of</a:t>
              </a:r>
            </a:p>
            <a:p>
              <a:pPr algn="ctr"/>
              <a:r>
                <a:rPr lang="en-US" dirty="0"/>
                <a:t>Facilities</a:t>
              </a:r>
            </a:p>
          </p:txBody>
        </p:sp>
        <p:sp>
          <p:nvSpPr>
            <p:cNvPr id="9" name="Rectangle 8">
              <a:extLst>
                <a:ext uri="{FF2B5EF4-FFF2-40B4-BE49-F238E27FC236}">
                  <a16:creationId xmlns:a16="http://schemas.microsoft.com/office/drawing/2014/main" id="{EC9C4D14-8D49-1B48-88B4-95DB38CB8158}"/>
                </a:ext>
              </a:extLst>
            </p:cNvPr>
            <p:cNvSpPr/>
            <p:nvPr/>
          </p:nvSpPr>
          <p:spPr>
            <a:xfrm>
              <a:off x="1376266" y="5480753"/>
              <a:ext cx="2553477" cy="1282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Quality of Care</a:t>
              </a:r>
            </a:p>
          </p:txBody>
        </p:sp>
        <p:sp>
          <p:nvSpPr>
            <p:cNvPr id="10" name="Rectangle 9">
              <a:extLst>
                <a:ext uri="{FF2B5EF4-FFF2-40B4-BE49-F238E27FC236}">
                  <a16:creationId xmlns:a16="http://schemas.microsoft.com/office/drawing/2014/main" id="{6F4E5907-C0D7-E14D-9294-E34A951FA0D1}"/>
                </a:ext>
              </a:extLst>
            </p:cNvPr>
            <p:cNvSpPr/>
            <p:nvPr/>
          </p:nvSpPr>
          <p:spPr>
            <a:xfrm>
              <a:off x="5492623" y="1187375"/>
              <a:ext cx="2553477" cy="6904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Phases of Delay</a:t>
              </a:r>
            </a:p>
          </p:txBody>
        </p:sp>
        <p:sp>
          <p:nvSpPr>
            <p:cNvPr id="11" name="Rectangle 10">
              <a:extLst>
                <a:ext uri="{FF2B5EF4-FFF2-40B4-BE49-F238E27FC236}">
                  <a16:creationId xmlns:a16="http://schemas.microsoft.com/office/drawing/2014/main" id="{2E46CF65-1845-B544-AB72-36DD42C2F89D}"/>
                </a:ext>
              </a:extLst>
            </p:cNvPr>
            <p:cNvSpPr/>
            <p:nvPr/>
          </p:nvSpPr>
          <p:spPr>
            <a:xfrm>
              <a:off x="5492623" y="2191953"/>
              <a:ext cx="2553477" cy="1282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Phase I:</a:t>
              </a:r>
            </a:p>
            <a:p>
              <a:pPr algn="ctr"/>
              <a:r>
                <a:rPr lang="en-US" dirty="0"/>
                <a:t>Deciding to Seek</a:t>
              </a:r>
            </a:p>
            <a:p>
              <a:pPr algn="ctr"/>
              <a:r>
                <a:rPr lang="en-US" dirty="0"/>
                <a:t>Care</a:t>
              </a:r>
            </a:p>
          </p:txBody>
        </p:sp>
        <p:sp>
          <p:nvSpPr>
            <p:cNvPr id="12" name="Rectangle 11">
              <a:extLst>
                <a:ext uri="{FF2B5EF4-FFF2-40B4-BE49-F238E27FC236}">
                  <a16:creationId xmlns:a16="http://schemas.microsoft.com/office/drawing/2014/main" id="{49BCBD81-2080-E947-BD0A-62AC5974514F}"/>
                </a:ext>
              </a:extLst>
            </p:cNvPr>
            <p:cNvSpPr/>
            <p:nvPr/>
          </p:nvSpPr>
          <p:spPr>
            <a:xfrm>
              <a:off x="5492623" y="3857330"/>
              <a:ext cx="2553477" cy="1282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Phase II:</a:t>
              </a:r>
            </a:p>
            <a:p>
              <a:pPr algn="ctr"/>
              <a:r>
                <a:rPr lang="en-US" dirty="0"/>
                <a:t>Identifying and</a:t>
              </a:r>
            </a:p>
            <a:p>
              <a:pPr algn="ctr"/>
              <a:r>
                <a:rPr lang="en-US" dirty="0"/>
                <a:t>Reaching Medical</a:t>
              </a:r>
            </a:p>
            <a:p>
              <a:pPr algn="ctr"/>
              <a:r>
                <a:rPr lang="en-US" dirty="0"/>
                <a:t>Facility</a:t>
              </a:r>
            </a:p>
          </p:txBody>
        </p:sp>
        <p:sp>
          <p:nvSpPr>
            <p:cNvPr id="13" name="Rectangle 12">
              <a:extLst>
                <a:ext uri="{FF2B5EF4-FFF2-40B4-BE49-F238E27FC236}">
                  <a16:creationId xmlns:a16="http://schemas.microsoft.com/office/drawing/2014/main" id="{99DEE331-3429-AB42-BBF5-F20EA335B9D2}"/>
                </a:ext>
              </a:extLst>
            </p:cNvPr>
            <p:cNvSpPr/>
            <p:nvPr/>
          </p:nvSpPr>
          <p:spPr>
            <a:xfrm>
              <a:off x="5492623" y="5499539"/>
              <a:ext cx="2553477" cy="1282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Phase III:</a:t>
              </a:r>
            </a:p>
            <a:p>
              <a:pPr algn="ctr"/>
              <a:r>
                <a:rPr lang="en-US" dirty="0"/>
                <a:t>Receiving Adequate</a:t>
              </a:r>
            </a:p>
            <a:p>
              <a:pPr algn="ctr"/>
              <a:r>
                <a:rPr lang="en-US" dirty="0"/>
                <a:t>and Appropriate</a:t>
              </a:r>
            </a:p>
            <a:p>
              <a:pPr algn="ctr"/>
              <a:r>
                <a:rPr lang="en-US" dirty="0"/>
                <a:t>Treatment</a:t>
              </a:r>
            </a:p>
          </p:txBody>
        </p:sp>
        <p:sp>
          <p:nvSpPr>
            <p:cNvPr id="14" name="Down Arrow 13">
              <a:extLst>
                <a:ext uri="{FF2B5EF4-FFF2-40B4-BE49-F238E27FC236}">
                  <a16:creationId xmlns:a16="http://schemas.microsoft.com/office/drawing/2014/main" id="{F358EC27-C6FC-CB43-8C89-9D3DF6A398EB}"/>
                </a:ext>
              </a:extLst>
            </p:cNvPr>
            <p:cNvSpPr/>
            <p:nvPr/>
          </p:nvSpPr>
          <p:spPr>
            <a:xfrm>
              <a:off x="6414797" y="3497157"/>
              <a:ext cx="709127" cy="3370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a:extLst>
                <a:ext uri="{FF2B5EF4-FFF2-40B4-BE49-F238E27FC236}">
                  <a16:creationId xmlns:a16="http://schemas.microsoft.com/office/drawing/2014/main" id="{9BE8C90C-D0E6-274E-85E6-BAFCF5B8F4EF}"/>
                </a:ext>
              </a:extLst>
            </p:cNvPr>
            <p:cNvSpPr/>
            <p:nvPr/>
          </p:nvSpPr>
          <p:spPr>
            <a:xfrm>
              <a:off x="6414796" y="5143748"/>
              <a:ext cx="709127" cy="3370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6EACED7B-60ED-6E46-9AD8-8D06A3F545E8}"/>
                </a:ext>
              </a:extLst>
            </p:cNvPr>
            <p:cNvGrpSpPr/>
            <p:nvPr/>
          </p:nvGrpSpPr>
          <p:grpSpPr>
            <a:xfrm>
              <a:off x="3929743" y="4312232"/>
              <a:ext cx="1432252" cy="372234"/>
              <a:chOff x="3929743" y="4312232"/>
              <a:chExt cx="1432252" cy="372234"/>
            </a:xfrm>
          </p:grpSpPr>
          <p:sp>
            <p:nvSpPr>
              <p:cNvPr id="27" name="Triangle 26">
                <a:extLst>
                  <a:ext uri="{FF2B5EF4-FFF2-40B4-BE49-F238E27FC236}">
                    <a16:creationId xmlns:a16="http://schemas.microsoft.com/office/drawing/2014/main" id="{2ABAA1E0-551B-0443-B630-8BFD0B22612A}"/>
                  </a:ext>
                </a:extLst>
              </p:cNvPr>
              <p:cNvSpPr/>
              <p:nvPr/>
            </p:nvSpPr>
            <p:spPr>
              <a:xfrm rot="5400000">
                <a:off x="5023477" y="4345947"/>
                <a:ext cx="372234" cy="304803"/>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70CBFAD8-F622-5E46-96EE-040032DE4ECB}"/>
                  </a:ext>
                </a:extLst>
              </p:cNvPr>
              <p:cNvCxnSpPr>
                <a:cxnSpLocks/>
                <a:stCxn id="27" idx="3"/>
                <a:endCxn id="8" idx="3"/>
              </p:cNvCxnSpPr>
              <p:nvPr/>
            </p:nvCxnSpPr>
            <p:spPr>
              <a:xfrm flipH="1" flipV="1">
                <a:off x="3929743" y="4498348"/>
                <a:ext cx="1127450" cy="1"/>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17" name="Group 16">
              <a:extLst>
                <a:ext uri="{FF2B5EF4-FFF2-40B4-BE49-F238E27FC236}">
                  <a16:creationId xmlns:a16="http://schemas.microsoft.com/office/drawing/2014/main" id="{2A79CC2A-3971-7442-8530-717373753CEC}"/>
                </a:ext>
              </a:extLst>
            </p:cNvPr>
            <p:cNvGrpSpPr/>
            <p:nvPr/>
          </p:nvGrpSpPr>
          <p:grpSpPr>
            <a:xfrm>
              <a:off x="3939042" y="6093196"/>
              <a:ext cx="1432252" cy="372234"/>
              <a:chOff x="3929743" y="4312232"/>
              <a:chExt cx="1432252" cy="372234"/>
            </a:xfrm>
          </p:grpSpPr>
          <p:sp>
            <p:nvSpPr>
              <p:cNvPr id="25" name="Triangle 24">
                <a:extLst>
                  <a:ext uri="{FF2B5EF4-FFF2-40B4-BE49-F238E27FC236}">
                    <a16:creationId xmlns:a16="http://schemas.microsoft.com/office/drawing/2014/main" id="{811A64C6-3470-D441-BE8C-1E0F629A42B8}"/>
                  </a:ext>
                </a:extLst>
              </p:cNvPr>
              <p:cNvSpPr/>
              <p:nvPr/>
            </p:nvSpPr>
            <p:spPr>
              <a:xfrm rot="5400000">
                <a:off x="5023477" y="4345947"/>
                <a:ext cx="372234" cy="304803"/>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92373469-AC1A-4049-8B11-7C06B832E518}"/>
                  </a:ext>
                </a:extLst>
              </p:cNvPr>
              <p:cNvCxnSpPr>
                <a:cxnSpLocks/>
                <a:stCxn id="25" idx="3"/>
              </p:cNvCxnSpPr>
              <p:nvPr/>
            </p:nvCxnSpPr>
            <p:spPr>
              <a:xfrm flipH="1" flipV="1">
                <a:off x="3929743" y="4498348"/>
                <a:ext cx="1127450" cy="1"/>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18" name="Group 17">
              <a:extLst>
                <a:ext uri="{FF2B5EF4-FFF2-40B4-BE49-F238E27FC236}">
                  <a16:creationId xmlns:a16="http://schemas.microsoft.com/office/drawing/2014/main" id="{A69EF4A8-48C4-7B4B-9E53-4A8B2ADE2D3B}"/>
                </a:ext>
              </a:extLst>
            </p:cNvPr>
            <p:cNvGrpSpPr/>
            <p:nvPr/>
          </p:nvGrpSpPr>
          <p:grpSpPr>
            <a:xfrm>
              <a:off x="3951836" y="2483737"/>
              <a:ext cx="1432252" cy="372234"/>
              <a:chOff x="3929743" y="4312232"/>
              <a:chExt cx="1432252" cy="372234"/>
            </a:xfrm>
          </p:grpSpPr>
          <p:sp>
            <p:nvSpPr>
              <p:cNvPr id="23" name="Triangle 22">
                <a:extLst>
                  <a:ext uri="{FF2B5EF4-FFF2-40B4-BE49-F238E27FC236}">
                    <a16:creationId xmlns:a16="http://schemas.microsoft.com/office/drawing/2014/main" id="{12BDE477-ADFB-E542-831E-AEC663087868}"/>
                  </a:ext>
                </a:extLst>
              </p:cNvPr>
              <p:cNvSpPr/>
              <p:nvPr/>
            </p:nvSpPr>
            <p:spPr>
              <a:xfrm rot="5400000">
                <a:off x="5023477" y="4345947"/>
                <a:ext cx="372234" cy="304803"/>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D21FC121-74BC-7441-8862-FD97AE7A286F}"/>
                  </a:ext>
                </a:extLst>
              </p:cNvPr>
              <p:cNvCxnSpPr>
                <a:cxnSpLocks/>
                <a:stCxn id="23" idx="3"/>
              </p:cNvCxnSpPr>
              <p:nvPr/>
            </p:nvCxnSpPr>
            <p:spPr>
              <a:xfrm flipH="1" flipV="1">
                <a:off x="3929743" y="4498348"/>
                <a:ext cx="1127450" cy="1"/>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19" name="Straight Connector 18">
              <a:extLst>
                <a:ext uri="{FF2B5EF4-FFF2-40B4-BE49-F238E27FC236}">
                  <a16:creationId xmlns:a16="http://schemas.microsoft.com/office/drawing/2014/main" id="{38378BB3-6F57-8141-82E9-7615B54EF207}"/>
                </a:ext>
              </a:extLst>
            </p:cNvPr>
            <p:cNvCxnSpPr>
              <a:cxnSpLocks/>
            </p:cNvCxnSpPr>
            <p:nvPr/>
          </p:nvCxnSpPr>
          <p:spPr>
            <a:xfrm flipH="1">
              <a:off x="3948404" y="3539614"/>
              <a:ext cx="1320287" cy="2716811"/>
            </a:xfrm>
            <a:prstGeom prst="line">
              <a:avLst/>
            </a:prstGeom>
            <a:ln w="28575"/>
          </p:spPr>
          <p:style>
            <a:lnRef idx="1">
              <a:schemeClr val="dk1"/>
            </a:lnRef>
            <a:fillRef idx="0">
              <a:schemeClr val="dk1"/>
            </a:fillRef>
            <a:effectRef idx="0">
              <a:schemeClr val="dk1"/>
            </a:effectRef>
            <a:fontRef idx="minor">
              <a:schemeClr val="tx1"/>
            </a:fontRef>
          </p:style>
        </p:cxnSp>
        <p:sp>
          <p:nvSpPr>
            <p:cNvPr id="20" name="Triangle 19">
              <a:extLst>
                <a:ext uri="{FF2B5EF4-FFF2-40B4-BE49-F238E27FC236}">
                  <a16:creationId xmlns:a16="http://schemas.microsoft.com/office/drawing/2014/main" id="{885E0D63-936F-D549-8B45-4F1AA64C6B07}"/>
                </a:ext>
              </a:extLst>
            </p:cNvPr>
            <p:cNvSpPr/>
            <p:nvPr/>
          </p:nvSpPr>
          <p:spPr>
            <a:xfrm rot="1617027">
              <a:off x="5175880" y="3246544"/>
              <a:ext cx="372234" cy="304803"/>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07940774-7045-1942-948E-52C1F999D764}"/>
                </a:ext>
              </a:extLst>
            </p:cNvPr>
            <p:cNvCxnSpPr>
              <a:cxnSpLocks/>
            </p:cNvCxnSpPr>
            <p:nvPr/>
          </p:nvCxnSpPr>
          <p:spPr>
            <a:xfrm flipH="1">
              <a:off x="3967066" y="3052567"/>
              <a:ext cx="1301625" cy="1441399"/>
            </a:xfrm>
            <a:prstGeom prst="line">
              <a:avLst/>
            </a:prstGeom>
            <a:ln w="28575"/>
          </p:spPr>
          <p:style>
            <a:lnRef idx="1">
              <a:schemeClr val="dk1"/>
            </a:lnRef>
            <a:fillRef idx="0">
              <a:schemeClr val="dk1"/>
            </a:fillRef>
            <a:effectRef idx="0">
              <a:schemeClr val="dk1"/>
            </a:effectRef>
            <a:fontRef idx="minor">
              <a:schemeClr val="tx1"/>
            </a:fontRef>
          </p:style>
        </p:cxnSp>
        <p:sp>
          <p:nvSpPr>
            <p:cNvPr id="22" name="Triangle 21">
              <a:extLst>
                <a:ext uri="{FF2B5EF4-FFF2-40B4-BE49-F238E27FC236}">
                  <a16:creationId xmlns:a16="http://schemas.microsoft.com/office/drawing/2014/main" id="{0BF083FF-D582-EB4D-AB25-14FA9FABACA1}"/>
                </a:ext>
              </a:extLst>
            </p:cNvPr>
            <p:cNvSpPr/>
            <p:nvPr/>
          </p:nvSpPr>
          <p:spPr>
            <a:xfrm rot="1617027">
              <a:off x="5136933" y="2827718"/>
              <a:ext cx="372234" cy="304803"/>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2550504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D3B856-F461-314F-A6FB-EF31A57B0CE5}"/>
              </a:ext>
            </a:extLst>
          </p:cNvPr>
          <p:cNvSpPr>
            <a:spLocks noGrp="1"/>
          </p:cNvSpPr>
          <p:nvPr>
            <p:ph idx="1"/>
          </p:nvPr>
        </p:nvSpPr>
        <p:spPr/>
        <p:txBody>
          <a:bodyPr/>
          <a:lstStyle/>
          <a:p>
            <a:pPr marL="0" indent="0">
              <a:buNone/>
            </a:pPr>
            <a:r>
              <a:rPr lang="en-US" dirty="0"/>
              <a:t>- The health care related frameworks do not allow adequate attention to the separate pathways of influence of social determinants on MM. They relegate social determinants as those influencing the utilization, access and quality of medical interventions. They encourage the adoption of “ socially sensitive” medical actions.</a:t>
            </a:r>
          </a:p>
        </p:txBody>
      </p:sp>
      <p:sp>
        <p:nvSpPr>
          <p:cNvPr id="2" name="Slide Number Placeholder 1">
            <a:extLst>
              <a:ext uri="{FF2B5EF4-FFF2-40B4-BE49-F238E27FC236}">
                <a16:creationId xmlns:a16="http://schemas.microsoft.com/office/drawing/2014/main" id="{FC3485BA-9086-0245-85D1-AD3F718F3F6F}"/>
              </a:ext>
            </a:extLst>
          </p:cNvPr>
          <p:cNvSpPr>
            <a:spLocks noGrp="1"/>
          </p:cNvSpPr>
          <p:nvPr>
            <p:ph type="sldNum" sz="quarter" idx="12"/>
          </p:nvPr>
        </p:nvSpPr>
        <p:spPr/>
        <p:txBody>
          <a:bodyPr/>
          <a:lstStyle/>
          <a:p>
            <a:fld id="{4EDCB3ED-314D-B94F-9566-0CF65720B86B}" type="slidenum">
              <a:rPr lang="en-US" smtClean="0"/>
              <a:t>14</a:t>
            </a:fld>
            <a:endParaRPr lang="en-US"/>
          </a:p>
        </p:txBody>
      </p:sp>
    </p:spTree>
    <p:extLst>
      <p:ext uri="{BB962C8B-B14F-4D97-AF65-F5344CB8AC3E}">
        <p14:creationId xmlns:p14="http://schemas.microsoft.com/office/powerpoint/2010/main" val="2597656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A28E13-E409-7C49-ACEF-6F0FEF3C06C0}"/>
              </a:ext>
            </a:extLst>
          </p:cNvPr>
          <p:cNvSpPr>
            <a:spLocks noGrp="1"/>
          </p:cNvSpPr>
          <p:nvPr>
            <p:ph idx="1"/>
          </p:nvPr>
        </p:nvSpPr>
        <p:spPr/>
        <p:txBody>
          <a:bodyPr/>
          <a:lstStyle/>
          <a:p>
            <a:pPr marL="0" indent="0">
              <a:buNone/>
            </a:pPr>
            <a:r>
              <a:rPr lang="en-US" dirty="0"/>
              <a:t>- The difficulty of assessing the role of contributing causes, antenatal practices and pre-conception risks in influencing MM supports the neglect of underlying social determinants in shaping MM.</a:t>
            </a:r>
          </a:p>
        </p:txBody>
      </p:sp>
      <p:sp>
        <p:nvSpPr>
          <p:cNvPr id="2" name="Slide Number Placeholder 1">
            <a:extLst>
              <a:ext uri="{FF2B5EF4-FFF2-40B4-BE49-F238E27FC236}">
                <a16:creationId xmlns:a16="http://schemas.microsoft.com/office/drawing/2014/main" id="{858FF9C3-E5AB-974E-A11B-137E993D13C2}"/>
              </a:ext>
            </a:extLst>
          </p:cNvPr>
          <p:cNvSpPr>
            <a:spLocks noGrp="1"/>
          </p:cNvSpPr>
          <p:nvPr>
            <p:ph type="sldNum" sz="quarter" idx="12"/>
          </p:nvPr>
        </p:nvSpPr>
        <p:spPr/>
        <p:txBody>
          <a:bodyPr/>
          <a:lstStyle/>
          <a:p>
            <a:fld id="{4EDCB3ED-314D-B94F-9566-0CF65720B86B}" type="slidenum">
              <a:rPr lang="en-US" smtClean="0"/>
              <a:t>15</a:t>
            </a:fld>
            <a:endParaRPr lang="en-US"/>
          </a:p>
        </p:txBody>
      </p:sp>
    </p:spTree>
    <p:extLst>
      <p:ext uri="{BB962C8B-B14F-4D97-AF65-F5344CB8AC3E}">
        <p14:creationId xmlns:p14="http://schemas.microsoft.com/office/powerpoint/2010/main" val="3037161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74D6EB-CBEC-7B4D-83EC-9A68A24515D1}"/>
              </a:ext>
            </a:extLst>
          </p:cNvPr>
          <p:cNvSpPr>
            <a:spLocks noGrp="1"/>
          </p:cNvSpPr>
          <p:nvPr>
            <p:ph idx="1"/>
          </p:nvPr>
        </p:nvSpPr>
        <p:spPr/>
        <p:txBody>
          <a:bodyPr/>
          <a:lstStyle/>
          <a:p>
            <a:pPr marL="0" indent="0">
              <a:buNone/>
            </a:pPr>
            <a:r>
              <a:rPr lang="en-US" dirty="0"/>
              <a:t>- The social determinants introduced in this framework are minimum set. They capture the importance of situating health system utilization and performance within the social context that impede or support such performance. The social context is usually defined by individual .and community level characteristics. These are used to guide socially sensitive medical and health system interventions.</a:t>
            </a:r>
          </a:p>
        </p:txBody>
      </p:sp>
      <p:sp>
        <p:nvSpPr>
          <p:cNvPr id="2" name="Slide Number Placeholder 1">
            <a:extLst>
              <a:ext uri="{FF2B5EF4-FFF2-40B4-BE49-F238E27FC236}">
                <a16:creationId xmlns:a16="http://schemas.microsoft.com/office/drawing/2014/main" id="{99B3BF40-5921-2042-AE71-A8D2437A472F}"/>
              </a:ext>
            </a:extLst>
          </p:cNvPr>
          <p:cNvSpPr>
            <a:spLocks noGrp="1"/>
          </p:cNvSpPr>
          <p:nvPr>
            <p:ph type="sldNum" sz="quarter" idx="12"/>
          </p:nvPr>
        </p:nvSpPr>
        <p:spPr/>
        <p:txBody>
          <a:bodyPr/>
          <a:lstStyle/>
          <a:p>
            <a:fld id="{4EDCB3ED-314D-B94F-9566-0CF65720B86B}" type="slidenum">
              <a:rPr lang="en-US" smtClean="0"/>
              <a:t>16</a:t>
            </a:fld>
            <a:endParaRPr lang="en-US"/>
          </a:p>
        </p:txBody>
      </p:sp>
    </p:spTree>
    <p:extLst>
      <p:ext uri="{BB962C8B-B14F-4D97-AF65-F5344CB8AC3E}">
        <p14:creationId xmlns:p14="http://schemas.microsoft.com/office/powerpoint/2010/main" val="2646909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6D61AE-0874-CD40-AD38-1A5409E6B3F9}"/>
              </a:ext>
            </a:extLst>
          </p:cNvPr>
          <p:cNvSpPr>
            <a:spLocks noGrp="1"/>
          </p:cNvSpPr>
          <p:nvPr>
            <p:ph idx="1"/>
          </p:nvPr>
        </p:nvSpPr>
        <p:spPr/>
        <p:txBody>
          <a:bodyPr/>
          <a:lstStyle/>
          <a:p>
            <a:pPr marL="0" indent="0">
              <a:buNone/>
            </a:pPr>
            <a:r>
              <a:rPr lang="en-US" dirty="0"/>
              <a:t>- Key social determinants in health system related frameworks are those operating at individual levels such as awareness, command of financial resources, women autonomy in decision making for health service utilization, as well as community level support that includes transportation services, roads, financial systems of support, …etc.</a:t>
            </a:r>
          </a:p>
        </p:txBody>
      </p:sp>
      <p:sp>
        <p:nvSpPr>
          <p:cNvPr id="2" name="Slide Number Placeholder 1">
            <a:extLst>
              <a:ext uri="{FF2B5EF4-FFF2-40B4-BE49-F238E27FC236}">
                <a16:creationId xmlns:a16="http://schemas.microsoft.com/office/drawing/2014/main" id="{EFA3D180-ED2C-1C4B-8F36-6BC061950B29}"/>
              </a:ext>
            </a:extLst>
          </p:cNvPr>
          <p:cNvSpPr>
            <a:spLocks noGrp="1"/>
          </p:cNvSpPr>
          <p:nvPr>
            <p:ph type="sldNum" sz="quarter" idx="12"/>
          </p:nvPr>
        </p:nvSpPr>
        <p:spPr/>
        <p:txBody>
          <a:bodyPr/>
          <a:lstStyle/>
          <a:p>
            <a:fld id="{4EDCB3ED-314D-B94F-9566-0CF65720B86B}" type="slidenum">
              <a:rPr lang="en-US" smtClean="0"/>
              <a:t>17</a:t>
            </a:fld>
            <a:endParaRPr lang="en-US"/>
          </a:p>
        </p:txBody>
      </p:sp>
    </p:spTree>
    <p:extLst>
      <p:ext uri="{BB962C8B-B14F-4D97-AF65-F5344CB8AC3E}">
        <p14:creationId xmlns:p14="http://schemas.microsoft.com/office/powerpoint/2010/main" val="1304969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C0C443-D7D7-0C4B-A647-2F735B79DE97}"/>
              </a:ext>
            </a:extLst>
          </p:cNvPr>
          <p:cNvSpPr>
            <a:spLocks noGrp="1"/>
          </p:cNvSpPr>
          <p:nvPr>
            <p:ph idx="1"/>
          </p:nvPr>
        </p:nvSpPr>
        <p:spPr/>
        <p:txBody>
          <a:bodyPr/>
          <a:lstStyle/>
          <a:p>
            <a:pPr marL="0" indent="0">
              <a:buNone/>
            </a:pPr>
            <a:r>
              <a:rPr lang="en-US" dirty="0"/>
              <a:t>- Evidence based analysis, using both quantitative and qualitative approaches, is used to identify contextualized challenges and actions.</a:t>
            </a:r>
          </a:p>
        </p:txBody>
      </p:sp>
      <p:sp>
        <p:nvSpPr>
          <p:cNvPr id="2" name="Slide Number Placeholder 1">
            <a:extLst>
              <a:ext uri="{FF2B5EF4-FFF2-40B4-BE49-F238E27FC236}">
                <a16:creationId xmlns:a16="http://schemas.microsoft.com/office/drawing/2014/main" id="{17B8E7CA-F5D8-B149-90FD-072ED5E07F59}"/>
              </a:ext>
            </a:extLst>
          </p:cNvPr>
          <p:cNvSpPr>
            <a:spLocks noGrp="1"/>
          </p:cNvSpPr>
          <p:nvPr>
            <p:ph type="sldNum" sz="quarter" idx="12"/>
          </p:nvPr>
        </p:nvSpPr>
        <p:spPr/>
        <p:txBody>
          <a:bodyPr/>
          <a:lstStyle/>
          <a:p>
            <a:fld id="{4EDCB3ED-314D-B94F-9566-0CF65720B86B}" type="slidenum">
              <a:rPr lang="en-US" smtClean="0"/>
              <a:t>18</a:t>
            </a:fld>
            <a:endParaRPr lang="en-US"/>
          </a:p>
        </p:txBody>
      </p:sp>
    </p:spTree>
    <p:extLst>
      <p:ext uri="{BB962C8B-B14F-4D97-AF65-F5344CB8AC3E}">
        <p14:creationId xmlns:p14="http://schemas.microsoft.com/office/powerpoint/2010/main" val="3037490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5749E-61EB-2747-9E99-5319566963D2}"/>
              </a:ext>
            </a:extLst>
          </p:cNvPr>
          <p:cNvSpPr>
            <a:spLocks noGrp="1"/>
          </p:cNvSpPr>
          <p:nvPr>
            <p:ph type="title"/>
          </p:nvPr>
        </p:nvSpPr>
        <p:spPr/>
        <p:txBody>
          <a:bodyPr/>
          <a:lstStyle/>
          <a:p>
            <a:r>
              <a:rPr lang="en-US" dirty="0"/>
              <a:t>SD MM Frameworks</a:t>
            </a:r>
          </a:p>
        </p:txBody>
      </p:sp>
      <p:sp>
        <p:nvSpPr>
          <p:cNvPr id="3" name="Content Placeholder 2">
            <a:extLst>
              <a:ext uri="{FF2B5EF4-FFF2-40B4-BE49-F238E27FC236}">
                <a16:creationId xmlns:a16="http://schemas.microsoft.com/office/drawing/2014/main" id="{D779D25B-E92F-944C-B523-471B51B1F810}"/>
              </a:ext>
            </a:extLst>
          </p:cNvPr>
          <p:cNvSpPr>
            <a:spLocks noGrp="1"/>
          </p:cNvSpPr>
          <p:nvPr>
            <p:ph idx="1"/>
          </p:nvPr>
        </p:nvSpPr>
        <p:spPr/>
        <p:txBody>
          <a:bodyPr/>
          <a:lstStyle/>
          <a:p>
            <a:pPr>
              <a:buFontTx/>
              <a:buChar char="-"/>
            </a:pPr>
            <a:r>
              <a:rPr lang="en-US" dirty="0"/>
              <a:t>Trajectory of Development, Human Rights, HS approaches</a:t>
            </a:r>
          </a:p>
          <a:p>
            <a:pPr>
              <a:buFontTx/>
              <a:buChar char="-"/>
            </a:pPr>
            <a:r>
              <a:rPr lang="en-US" dirty="0"/>
              <a:t>Obstetric transition phenomena</a:t>
            </a:r>
          </a:p>
          <a:p>
            <a:pPr>
              <a:buFontTx/>
              <a:buChar char="-"/>
            </a:pPr>
            <a:r>
              <a:rPr lang="en-US" dirty="0"/>
              <a:t>Life Cycle &amp; Multilevel Frameworks</a:t>
            </a:r>
          </a:p>
          <a:p>
            <a:pPr>
              <a:buFontTx/>
              <a:buChar char="-"/>
            </a:pPr>
            <a:endParaRPr lang="en-US" dirty="0"/>
          </a:p>
        </p:txBody>
      </p:sp>
      <p:sp>
        <p:nvSpPr>
          <p:cNvPr id="4" name="Slide Number Placeholder 3">
            <a:extLst>
              <a:ext uri="{FF2B5EF4-FFF2-40B4-BE49-F238E27FC236}">
                <a16:creationId xmlns:a16="http://schemas.microsoft.com/office/drawing/2014/main" id="{975B2F12-7734-A64B-A641-5AB473703D14}"/>
              </a:ext>
            </a:extLst>
          </p:cNvPr>
          <p:cNvSpPr>
            <a:spLocks noGrp="1"/>
          </p:cNvSpPr>
          <p:nvPr>
            <p:ph type="sldNum" sz="quarter" idx="12"/>
          </p:nvPr>
        </p:nvSpPr>
        <p:spPr/>
        <p:txBody>
          <a:bodyPr/>
          <a:lstStyle/>
          <a:p>
            <a:fld id="{4EDCB3ED-314D-B94F-9566-0CF65720B86B}" type="slidenum">
              <a:rPr lang="en-US" smtClean="0"/>
              <a:t>19</a:t>
            </a:fld>
            <a:endParaRPr lang="en-US"/>
          </a:p>
        </p:txBody>
      </p:sp>
    </p:spTree>
    <p:extLst>
      <p:ext uri="{BB962C8B-B14F-4D97-AF65-F5344CB8AC3E}">
        <p14:creationId xmlns:p14="http://schemas.microsoft.com/office/powerpoint/2010/main" val="1013820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10B0A-734D-3A45-806C-6C569D04E5F6}"/>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94B1519C-DAB5-944A-A66B-4A7E0B50F98D}"/>
              </a:ext>
            </a:extLst>
          </p:cNvPr>
          <p:cNvSpPr>
            <a:spLocks noGrp="1"/>
          </p:cNvSpPr>
          <p:nvPr>
            <p:ph idx="1"/>
          </p:nvPr>
        </p:nvSpPr>
        <p:spPr/>
        <p:txBody>
          <a:bodyPr/>
          <a:lstStyle/>
          <a:p>
            <a:pPr lvl="0">
              <a:buFontTx/>
              <a:buChar char="-"/>
            </a:pPr>
            <a:r>
              <a:rPr lang="en-US" dirty="0"/>
              <a:t>Discuss and Agree on Priority Social Determinants, Identified in the Literature, Influencing Level and Trends of Maternal Mortality.</a:t>
            </a:r>
          </a:p>
          <a:p>
            <a:pPr lvl="0">
              <a:buFontTx/>
              <a:buChar char="-"/>
            </a:pPr>
            <a:r>
              <a:rPr lang="en-US" dirty="0"/>
              <a:t>Discuss and Agree on Priority Social Determinants, Identified in the Literature, Shaping Maternal Mortality Inequities.</a:t>
            </a:r>
          </a:p>
          <a:p>
            <a:pPr lvl="0">
              <a:buFontTx/>
              <a:buChar char="-"/>
            </a:pPr>
            <a:r>
              <a:rPr lang="en-US" dirty="0"/>
              <a:t>Discuss and Agree on Priority Social Determinants That Are Particularly Relevant to Jordan.</a:t>
            </a:r>
          </a:p>
        </p:txBody>
      </p:sp>
      <p:sp>
        <p:nvSpPr>
          <p:cNvPr id="4" name="Slide Number Placeholder 3">
            <a:extLst>
              <a:ext uri="{FF2B5EF4-FFF2-40B4-BE49-F238E27FC236}">
                <a16:creationId xmlns:a16="http://schemas.microsoft.com/office/drawing/2014/main" id="{2DA906AA-7883-FF4F-8047-C7E1A3CD1B4C}"/>
              </a:ext>
            </a:extLst>
          </p:cNvPr>
          <p:cNvSpPr>
            <a:spLocks noGrp="1"/>
          </p:cNvSpPr>
          <p:nvPr>
            <p:ph type="sldNum" sz="quarter" idx="12"/>
          </p:nvPr>
        </p:nvSpPr>
        <p:spPr/>
        <p:txBody>
          <a:bodyPr/>
          <a:lstStyle/>
          <a:p>
            <a:fld id="{4EDCB3ED-314D-B94F-9566-0CF65720B86B}" type="slidenum">
              <a:rPr lang="en-US" smtClean="0"/>
              <a:t>2</a:t>
            </a:fld>
            <a:endParaRPr lang="en-US"/>
          </a:p>
        </p:txBody>
      </p:sp>
    </p:spTree>
    <p:extLst>
      <p:ext uri="{BB962C8B-B14F-4D97-AF65-F5344CB8AC3E}">
        <p14:creationId xmlns:p14="http://schemas.microsoft.com/office/powerpoint/2010/main" val="1401204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1E5EE-8AC2-4E45-A96F-0B5BBA7028F4}"/>
              </a:ext>
            </a:extLst>
          </p:cNvPr>
          <p:cNvSpPr>
            <a:spLocks noGrp="1"/>
          </p:cNvSpPr>
          <p:nvPr>
            <p:ph type="title"/>
          </p:nvPr>
        </p:nvSpPr>
        <p:spPr/>
        <p:txBody>
          <a:bodyPr/>
          <a:lstStyle/>
          <a:p>
            <a:r>
              <a:rPr lang="en-US" dirty="0"/>
              <a:t>Life Cycle Framework</a:t>
            </a:r>
          </a:p>
        </p:txBody>
      </p:sp>
      <p:sp>
        <p:nvSpPr>
          <p:cNvPr id="3" name="Content Placeholder 2">
            <a:extLst>
              <a:ext uri="{FF2B5EF4-FFF2-40B4-BE49-F238E27FC236}">
                <a16:creationId xmlns:a16="http://schemas.microsoft.com/office/drawing/2014/main" id="{62961E0C-189D-4D42-A263-60F70F8B0DC6}"/>
              </a:ext>
            </a:extLst>
          </p:cNvPr>
          <p:cNvSpPr>
            <a:spLocks noGrp="1"/>
          </p:cNvSpPr>
          <p:nvPr>
            <p:ph idx="1"/>
          </p:nvPr>
        </p:nvSpPr>
        <p:spPr/>
        <p:txBody>
          <a:bodyPr>
            <a:normAutofit lnSpcReduction="10000"/>
          </a:bodyPr>
          <a:lstStyle/>
          <a:p>
            <a:pPr>
              <a:buFontTx/>
              <a:buChar char="-"/>
            </a:pPr>
            <a:r>
              <a:rPr lang="en-US" dirty="0"/>
              <a:t>Why Did </a:t>
            </a:r>
            <a:r>
              <a:rPr lang="en-US" dirty="0" err="1"/>
              <a:t>Mrs</a:t>
            </a:r>
            <a:r>
              <a:rPr lang="en-US" dirty="0"/>
              <a:t> X Die</a:t>
            </a:r>
          </a:p>
          <a:p>
            <a:pPr>
              <a:buFontTx/>
              <a:buChar char="-"/>
            </a:pPr>
            <a:r>
              <a:rPr lang="en-US" dirty="0"/>
              <a:t>“ High maternal mortality rate are an indication not only of poor functioning health system, but also of deep seated gender inequalities that leave women with limited control over decision making and that restrict their access to social support, economic opportunities and health care. These gender inequalities manifest early in life; girls born into poverty are more vulnerable to child marriage and exploitation, such as sex trafficking or forced labor.  Adolescent girls frequently lack the power to decide whether contraceptive is used during sex, or whether sex takes place at all.  This places them at high risk for early pregnancy and its resulting complications”.</a:t>
            </a:r>
          </a:p>
          <a:p>
            <a:endParaRPr lang="en-US" dirty="0"/>
          </a:p>
          <a:p>
            <a:endParaRPr lang="en-US" dirty="0"/>
          </a:p>
        </p:txBody>
      </p:sp>
      <p:sp>
        <p:nvSpPr>
          <p:cNvPr id="4" name="Slide Number Placeholder 3">
            <a:extLst>
              <a:ext uri="{FF2B5EF4-FFF2-40B4-BE49-F238E27FC236}">
                <a16:creationId xmlns:a16="http://schemas.microsoft.com/office/drawing/2014/main" id="{FCF8C545-12DB-E94D-8263-D3275AEED8CC}"/>
              </a:ext>
            </a:extLst>
          </p:cNvPr>
          <p:cNvSpPr>
            <a:spLocks noGrp="1"/>
          </p:cNvSpPr>
          <p:nvPr>
            <p:ph type="sldNum" sz="quarter" idx="12"/>
          </p:nvPr>
        </p:nvSpPr>
        <p:spPr/>
        <p:txBody>
          <a:bodyPr/>
          <a:lstStyle/>
          <a:p>
            <a:fld id="{4EDCB3ED-314D-B94F-9566-0CF65720B86B}" type="slidenum">
              <a:rPr lang="en-US" smtClean="0"/>
              <a:t>20</a:t>
            </a:fld>
            <a:endParaRPr lang="en-US"/>
          </a:p>
        </p:txBody>
      </p:sp>
    </p:spTree>
    <p:extLst>
      <p:ext uri="{BB962C8B-B14F-4D97-AF65-F5344CB8AC3E}">
        <p14:creationId xmlns:p14="http://schemas.microsoft.com/office/powerpoint/2010/main" val="2704767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934BD-294A-B34C-89FE-67A1F27DF566}"/>
              </a:ext>
            </a:extLst>
          </p:cNvPr>
          <p:cNvSpPr>
            <a:spLocks noGrp="1"/>
          </p:cNvSpPr>
          <p:nvPr>
            <p:ph type="title"/>
          </p:nvPr>
        </p:nvSpPr>
        <p:spPr/>
        <p:txBody>
          <a:bodyPr/>
          <a:lstStyle/>
          <a:p>
            <a:r>
              <a:rPr lang="en-US" dirty="0"/>
              <a:t>Multilevel Framework</a:t>
            </a:r>
          </a:p>
        </p:txBody>
      </p:sp>
      <p:sp>
        <p:nvSpPr>
          <p:cNvPr id="3" name="Content Placeholder 2">
            <a:extLst>
              <a:ext uri="{FF2B5EF4-FFF2-40B4-BE49-F238E27FC236}">
                <a16:creationId xmlns:a16="http://schemas.microsoft.com/office/drawing/2014/main" id="{999FACBE-2654-EE4C-9068-BF318DE8E007}"/>
              </a:ext>
            </a:extLst>
          </p:cNvPr>
          <p:cNvSpPr>
            <a:spLocks noGrp="1"/>
          </p:cNvSpPr>
          <p:nvPr>
            <p:ph idx="1"/>
          </p:nvPr>
        </p:nvSpPr>
        <p:spPr/>
        <p:txBody>
          <a:bodyPr/>
          <a:lstStyle/>
          <a:p>
            <a:pPr marL="0" indent="0">
              <a:buNone/>
            </a:pPr>
            <a:r>
              <a:rPr lang="en-US" dirty="0"/>
              <a:t>“ The characteristics of individual women like age, number of previous pregnancies, and education level play a role in determining whether they seek appropriate services, but the underlying factors influencing health behavior operate at inter-related levels of social influence: family and peers, the community in which women live and the health system available to them, wider cultural norms, the legal and policy environment and overarching government structures (UNDP, 2001. p.2).</a:t>
            </a:r>
          </a:p>
        </p:txBody>
      </p:sp>
      <p:sp>
        <p:nvSpPr>
          <p:cNvPr id="4" name="Slide Number Placeholder 3">
            <a:extLst>
              <a:ext uri="{FF2B5EF4-FFF2-40B4-BE49-F238E27FC236}">
                <a16:creationId xmlns:a16="http://schemas.microsoft.com/office/drawing/2014/main" id="{CA263A31-2D94-F743-8A82-20038FF1436D}"/>
              </a:ext>
            </a:extLst>
          </p:cNvPr>
          <p:cNvSpPr>
            <a:spLocks noGrp="1"/>
          </p:cNvSpPr>
          <p:nvPr>
            <p:ph type="sldNum" sz="quarter" idx="12"/>
          </p:nvPr>
        </p:nvSpPr>
        <p:spPr/>
        <p:txBody>
          <a:bodyPr/>
          <a:lstStyle/>
          <a:p>
            <a:fld id="{4EDCB3ED-314D-B94F-9566-0CF65720B86B}" type="slidenum">
              <a:rPr lang="en-US" smtClean="0"/>
              <a:t>21</a:t>
            </a:fld>
            <a:endParaRPr lang="en-US"/>
          </a:p>
        </p:txBody>
      </p:sp>
    </p:spTree>
    <p:extLst>
      <p:ext uri="{BB962C8B-B14F-4D97-AF65-F5344CB8AC3E}">
        <p14:creationId xmlns:p14="http://schemas.microsoft.com/office/powerpoint/2010/main" val="983567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C8544-72CF-D446-AF39-8EC238BF0187}"/>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3600" kern="1200" dirty="0">
                <a:solidFill>
                  <a:schemeClr val="tx1"/>
                </a:solidFill>
                <a:latin typeface="+mj-lt"/>
                <a:ea typeface="+mj-ea"/>
                <a:cs typeface="+mj-cs"/>
              </a:rPr>
              <a:t>Figure 2: Conceptual framework - SDH of Maternal Health</a:t>
            </a:r>
          </a:p>
        </p:txBody>
      </p:sp>
      <p:pic>
        <p:nvPicPr>
          <p:cNvPr id="4" name="Content Placeholder 4">
            <a:extLst>
              <a:ext uri="{FF2B5EF4-FFF2-40B4-BE49-F238E27FC236}">
                <a16:creationId xmlns:a16="http://schemas.microsoft.com/office/drawing/2014/main" id="{9249FF19-E687-5642-9EB1-6E2584419D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1" y="1234300"/>
            <a:ext cx="7756826" cy="5623700"/>
          </a:xfrm>
          <a:prstGeom prst="rect">
            <a:avLst/>
          </a:prstGeom>
        </p:spPr>
      </p:pic>
      <p:sp>
        <p:nvSpPr>
          <p:cNvPr id="3" name="Slide Number Placeholder 2">
            <a:extLst>
              <a:ext uri="{FF2B5EF4-FFF2-40B4-BE49-F238E27FC236}">
                <a16:creationId xmlns:a16="http://schemas.microsoft.com/office/drawing/2014/main" id="{6A73E232-4D8B-5A4A-BBBF-8AF5E30A7FC1}"/>
              </a:ext>
            </a:extLst>
          </p:cNvPr>
          <p:cNvSpPr>
            <a:spLocks noGrp="1"/>
          </p:cNvSpPr>
          <p:nvPr>
            <p:ph type="sldNum" sz="quarter" idx="12"/>
          </p:nvPr>
        </p:nvSpPr>
        <p:spPr/>
        <p:txBody>
          <a:bodyPr/>
          <a:lstStyle/>
          <a:p>
            <a:fld id="{4EDCB3ED-314D-B94F-9566-0CF65720B86B}" type="slidenum">
              <a:rPr lang="en-US" smtClean="0"/>
              <a:t>22</a:t>
            </a:fld>
            <a:endParaRPr lang="en-US"/>
          </a:p>
        </p:txBody>
      </p:sp>
    </p:spTree>
    <p:extLst>
      <p:ext uri="{BB962C8B-B14F-4D97-AF65-F5344CB8AC3E}">
        <p14:creationId xmlns:p14="http://schemas.microsoft.com/office/powerpoint/2010/main" val="602772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3A10D-EA3C-2B41-9A5D-39390DB871B4}"/>
              </a:ext>
            </a:extLst>
          </p:cNvPr>
          <p:cNvSpPr>
            <a:spLocks noGrp="1"/>
          </p:cNvSpPr>
          <p:nvPr>
            <p:ph type="title"/>
          </p:nvPr>
        </p:nvSpPr>
        <p:spPr/>
        <p:txBody>
          <a:bodyPr/>
          <a:lstStyle/>
          <a:p>
            <a:r>
              <a:rPr lang="en-US" dirty="0"/>
              <a:t>Pathways of Influence</a:t>
            </a:r>
          </a:p>
        </p:txBody>
      </p:sp>
      <p:sp>
        <p:nvSpPr>
          <p:cNvPr id="3" name="Content Placeholder 2">
            <a:extLst>
              <a:ext uri="{FF2B5EF4-FFF2-40B4-BE49-F238E27FC236}">
                <a16:creationId xmlns:a16="http://schemas.microsoft.com/office/drawing/2014/main" id="{F34B45A4-D50A-0F41-BD02-6A19D8489DE1}"/>
              </a:ext>
            </a:extLst>
          </p:cNvPr>
          <p:cNvSpPr>
            <a:spLocks noGrp="1"/>
          </p:cNvSpPr>
          <p:nvPr>
            <p:ph idx="1"/>
          </p:nvPr>
        </p:nvSpPr>
        <p:spPr/>
        <p:txBody>
          <a:bodyPr/>
          <a:lstStyle/>
          <a:p>
            <a:pPr>
              <a:buFontTx/>
              <a:buChar char="-"/>
            </a:pPr>
            <a:r>
              <a:rPr lang="en-US" dirty="0"/>
              <a:t>Utilization of HS</a:t>
            </a:r>
          </a:p>
          <a:p>
            <a:pPr>
              <a:buFontTx/>
              <a:buChar char="-"/>
            </a:pPr>
            <a:r>
              <a:rPr lang="en-US" dirty="0"/>
              <a:t>The same framework could be used to emphasize the pathway (behavioral and environmental risk factors) resulting in poor reproductive health, anemia, and other diseases. Figure (2,a) provides such a framework.</a:t>
            </a:r>
          </a:p>
          <a:p>
            <a:endParaRPr lang="en-US" dirty="0"/>
          </a:p>
        </p:txBody>
      </p:sp>
      <p:sp>
        <p:nvSpPr>
          <p:cNvPr id="4" name="Slide Number Placeholder 3">
            <a:extLst>
              <a:ext uri="{FF2B5EF4-FFF2-40B4-BE49-F238E27FC236}">
                <a16:creationId xmlns:a16="http://schemas.microsoft.com/office/drawing/2014/main" id="{035F9E70-A328-7C47-9873-B9F77B98C3EA}"/>
              </a:ext>
            </a:extLst>
          </p:cNvPr>
          <p:cNvSpPr>
            <a:spLocks noGrp="1"/>
          </p:cNvSpPr>
          <p:nvPr>
            <p:ph type="sldNum" sz="quarter" idx="12"/>
          </p:nvPr>
        </p:nvSpPr>
        <p:spPr/>
        <p:txBody>
          <a:bodyPr/>
          <a:lstStyle/>
          <a:p>
            <a:fld id="{4EDCB3ED-314D-B94F-9566-0CF65720B86B}" type="slidenum">
              <a:rPr lang="en-US" smtClean="0"/>
              <a:t>23</a:t>
            </a:fld>
            <a:endParaRPr lang="en-US"/>
          </a:p>
        </p:txBody>
      </p:sp>
    </p:spTree>
    <p:extLst>
      <p:ext uri="{BB962C8B-B14F-4D97-AF65-F5344CB8AC3E}">
        <p14:creationId xmlns:p14="http://schemas.microsoft.com/office/powerpoint/2010/main" val="919791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F8116-BE6D-FC44-B201-F117B0202CA6}"/>
              </a:ext>
            </a:extLst>
          </p:cNvPr>
          <p:cNvSpPr>
            <a:spLocks noGrp="1"/>
          </p:cNvSpPr>
          <p:nvPr>
            <p:ph type="title"/>
          </p:nvPr>
        </p:nvSpPr>
        <p:spPr>
          <a:xfrm>
            <a:off x="0" y="-28762"/>
            <a:ext cx="10515600" cy="727075"/>
          </a:xfrm>
        </p:spPr>
        <p:txBody>
          <a:bodyPr>
            <a:normAutofit/>
          </a:bodyPr>
          <a:lstStyle/>
          <a:p>
            <a:r>
              <a:rPr lang="en-US" sz="3600" dirty="0"/>
              <a:t>Figure 2A: SDH Framework</a:t>
            </a:r>
          </a:p>
        </p:txBody>
      </p:sp>
      <p:sp>
        <p:nvSpPr>
          <p:cNvPr id="34" name="TextBox 33">
            <a:extLst>
              <a:ext uri="{FF2B5EF4-FFF2-40B4-BE49-F238E27FC236}">
                <a16:creationId xmlns:a16="http://schemas.microsoft.com/office/drawing/2014/main" id="{BA445AC7-9D2D-F944-9E4D-81805433A2C2}"/>
              </a:ext>
            </a:extLst>
          </p:cNvPr>
          <p:cNvSpPr txBox="1"/>
          <p:nvPr/>
        </p:nvSpPr>
        <p:spPr>
          <a:xfrm>
            <a:off x="4006526" y="1405623"/>
            <a:ext cx="2223960" cy="5262979"/>
          </a:xfrm>
          <a:prstGeom prst="rect">
            <a:avLst/>
          </a:prstGeom>
          <a:noFill/>
          <a:ln w="19050">
            <a:solidFill>
              <a:srgbClr val="FF0000"/>
            </a:solidFill>
          </a:ln>
        </p:spPr>
        <p:txBody>
          <a:bodyPr wrap="square" rtlCol="0">
            <a:spAutoFit/>
          </a:bodyPr>
          <a:lstStyle/>
          <a:p>
            <a:pPr algn="ctr"/>
            <a:r>
              <a:rPr lang="en-US" sz="1600" u="sng" dirty="0">
                <a:solidFill>
                  <a:srgbClr val="FF0000"/>
                </a:solidFill>
                <a:latin typeface="Arial "/>
                <a:cs typeface="Arial" panose="020B0604020202020204" pitchFamily="34" charset="0"/>
              </a:rPr>
              <a:t>Reproductive Risks</a:t>
            </a:r>
          </a:p>
          <a:p>
            <a:r>
              <a:rPr lang="en-US" sz="1600" dirty="0">
                <a:solidFill>
                  <a:srgbClr val="FF0000"/>
                </a:solidFill>
                <a:latin typeface="Arial "/>
                <a:cs typeface="Arial" panose="020B0604020202020204" pitchFamily="34" charset="0"/>
              </a:rPr>
              <a:t>FGM/C</a:t>
            </a:r>
          </a:p>
          <a:p>
            <a:r>
              <a:rPr lang="en-US" sz="1600" dirty="0">
                <a:solidFill>
                  <a:srgbClr val="FF0000"/>
                </a:solidFill>
                <a:latin typeface="Arial "/>
                <a:cs typeface="Arial" panose="020B0604020202020204" pitchFamily="34" charset="0"/>
              </a:rPr>
              <a:t>Consanguinity</a:t>
            </a:r>
          </a:p>
          <a:p>
            <a:r>
              <a:rPr lang="en-US" sz="1600" dirty="0">
                <a:solidFill>
                  <a:srgbClr val="FF0000"/>
                </a:solidFill>
                <a:latin typeface="Arial "/>
                <a:cs typeface="Arial" panose="020B0604020202020204" pitchFamily="34" charset="0"/>
              </a:rPr>
              <a:t>Early age at marriage</a:t>
            </a:r>
          </a:p>
          <a:p>
            <a:r>
              <a:rPr lang="en-US" sz="1600" dirty="0">
                <a:solidFill>
                  <a:srgbClr val="FF0000"/>
                </a:solidFill>
                <a:latin typeface="Arial "/>
                <a:cs typeface="Arial" panose="020B0604020202020204" pitchFamily="34" charset="0"/>
              </a:rPr>
              <a:t>Adolescent childbearing</a:t>
            </a:r>
          </a:p>
          <a:p>
            <a:r>
              <a:rPr lang="en-US" sz="1600" dirty="0">
                <a:solidFill>
                  <a:srgbClr val="FF0000"/>
                </a:solidFill>
                <a:latin typeface="Arial "/>
                <a:cs typeface="Arial" panose="020B0604020202020204" pitchFamily="34" charset="0"/>
              </a:rPr>
              <a:t>High parity</a:t>
            </a:r>
          </a:p>
          <a:p>
            <a:pPr algn="ctr"/>
            <a:r>
              <a:rPr lang="en-US" sz="1600" u="sng" dirty="0">
                <a:solidFill>
                  <a:srgbClr val="FF0000"/>
                </a:solidFill>
                <a:latin typeface="Arial "/>
                <a:cs typeface="Arial" panose="020B0604020202020204" pitchFamily="34" charset="0"/>
              </a:rPr>
              <a:t>FP Risks</a:t>
            </a:r>
          </a:p>
          <a:p>
            <a:r>
              <a:rPr lang="en-US" sz="1600" dirty="0">
                <a:solidFill>
                  <a:srgbClr val="FF0000"/>
                </a:solidFill>
                <a:latin typeface="Arial "/>
                <a:cs typeface="Arial" panose="020B0604020202020204" pitchFamily="34" charset="0"/>
              </a:rPr>
              <a:t>Awareness &amp; acceptance</a:t>
            </a:r>
          </a:p>
          <a:p>
            <a:r>
              <a:rPr lang="en-US" sz="1600" dirty="0">
                <a:solidFill>
                  <a:srgbClr val="FF0000"/>
                </a:solidFill>
                <a:latin typeface="Arial "/>
                <a:cs typeface="Arial" panose="020B0604020202020204" pitchFamily="34" charset="0"/>
              </a:rPr>
              <a:t>Unmet need </a:t>
            </a:r>
          </a:p>
          <a:p>
            <a:r>
              <a:rPr lang="en-US" sz="1600" dirty="0">
                <a:solidFill>
                  <a:srgbClr val="FF0000"/>
                </a:solidFill>
                <a:latin typeface="Arial "/>
                <a:cs typeface="Arial" panose="020B0604020202020204" pitchFamily="34" charset="0"/>
              </a:rPr>
              <a:t>Unintended pregnancy</a:t>
            </a:r>
          </a:p>
          <a:p>
            <a:pPr algn="ctr"/>
            <a:r>
              <a:rPr lang="en-US" sz="1600" u="sng" dirty="0">
                <a:solidFill>
                  <a:srgbClr val="FF0000"/>
                </a:solidFill>
                <a:latin typeface="Arial "/>
                <a:cs typeface="Arial" panose="020B0604020202020204" pitchFamily="34" charset="0"/>
              </a:rPr>
              <a:t>Gender health risks</a:t>
            </a:r>
          </a:p>
          <a:p>
            <a:r>
              <a:rPr lang="en-US" sz="1600" dirty="0">
                <a:solidFill>
                  <a:srgbClr val="FF0000"/>
                </a:solidFill>
                <a:latin typeface="Arial "/>
                <a:cs typeface="Arial" panose="020B0604020202020204" pitchFamily="34" charset="0"/>
              </a:rPr>
              <a:t>Gender-based violence</a:t>
            </a:r>
          </a:p>
          <a:p>
            <a:r>
              <a:rPr lang="en-US" sz="1600" dirty="0">
                <a:solidFill>
                  <a:srgbClr val="FF0000"/>
                </a:solidFill>
                <a:latin typeface="Arial "/>
                <a:cs typeface="Arial" panose="020B0604020202020204" pitchFamily="34" charset="0"/>
              </a:rPr>
              <a:t>Gender norms</a:t>
            </a:r>
          </a:p>
          <a:p>
            <a:pPr algn="ctr"/>
            <a:r>
              <a:rPr lang="en-US" sz="1600" u="sng" dirty="0">
                <a:solidFill>
                  <a:srgbClr val="FF0000"/>
                </a:solidFill>
                <a:latin typeface="Arial "/>
                <a:cs typeface="Arial" panose="020B0604020202020204" pitchFamily="34" charset="0"/>
              </a:rPr>
              <a:t>Other health risks</a:t>
            </a:r>
          </a:p>
          <a:p>
            <a:r>
              <a:rPr lang="en-US" sz="1600" dirty="0">
                <a:solidFill>
                  <a:srgbClr val="FF0000"/>
                </a:solidFill>
                <a:latin typeface="Arial "/>
                <a:cs typeface="Arial" panose="020B0604020202020204" pitchFamily="34" charset="0"/>
              </a:rPr>
              <a:t>Nutrition</a:t>
            </a:r>
          </a:p>
          <a:p>
            <a:r>
              <a:rPr lang="en-US" sz="1600" dirty="0">
                <a:solidFill>
                  <a:srgbClr val="FF0000"/>
                </a:solidFill>
                <a:latin typeface="Arial "/>
                <a:cs typeface="Arial" panose="020B0604020202020204" pitchFamily="34" charset="0"/>
              </a:rPr>
              <a:t>Harmful behavior </a:t>
            </a:r>
          </a:p>
          <a:p>
            <a:r>
              <a:rPr lang="en-US" sz="1600" dirty="0">
                <a:solidFill>
                  <a:srgbClr val="FF0000"/>
                </a:solidFill>
                <a:latin typeface="Arial "/>
                <a:cs typeface="Arial" panose="020B0604020202020204" pitchFamily="34" charset="0"/>
              </a:rPr>
              <a:t>Biological</a:t>
            </a:r>
          </a:p>
        </p:txBody>
      </p:sp>
      <p:sp>
        <p:nvSpPr>
          <p:cNvPr id="35" name="TextBox 34">
            <a:extLst>
              <a:ext uri="{FF2B5EF4-FFF2-40B4-BE49-F238E27FC236}">
                <a16:creationId xmlns:a16="http://schemas.microsoft.com/office/drawing/2014/main" id="{620D5802-A2CA-DE49-85D8-20C567E558FD}"/>
              </a:ext>
            </a:extLst>
          </p:cNvPr>
          <p:cNvSpPr txBox="1"/>
          <p:nvPr/>
        </p:nvSpPr>
        <p:spPr>
          <a:xfrm>
            <a:off x="2351804" y="1731669"/>
            <a:ext cx="1375437" cy="3139321"/>
          </a:xfrm>
          <a:prstGeom prst="rect">
            <a:avLst/>
          </a:prstGeom>
          <a:noFill/>
          <a:ln w="19050">
            <a:solidFill>
              <a:srgbClr val="FF0000"/>
            </a:solidFill>
          </a:ln>
        </p:spPr>
        <p:txBody>
          <a:bodyPr wrap="square" rtlCol="0">
            <a:spAutoFit/>
          </a:bodyPr>
          <a:lstStyle/>
          <a:p>
            <a:endParaRPr lang="en-US" dirty="0">
              <a:solidFill>
                <a:srgbClr val="FF0000"/>
              </a:solidFill>
              <a:latin typeface="Arial "/>
              <a:cs typeface="Arial" panose="020B0604020202020204" pitchFamily="34" charset="0"/>
            </a:endParaRPr>
          </a:p>
          <a:p>
            <a:endParaRPr lang="en-US" dirty="0">
              <a:solidFill>
                <a:srgbClr val="FF0000"/>
              </a:solidFill>
              <a:latin typeface="Arial "/>
              <a:cs typeface="Arial" panose="020B0604020202020204" pitchFamily="34" charset="0"/>
            </a:endParaRPr>
          </a:p>
          <a:p>
            <a:r>
              <a:rPr lang="en-US" dirty="0">
                <a:solidFill>
                  <a:srgbClr val="FF0000"/>
                </a:solidFill>
                <a:latin typeface="Arial "/>
                <a:cs typeface="Arial" panose="020B0604020202020204" pitchFamily="34" charset="0"/>
              </a:rPr>
              <a:t>Community Attributes</a:t>
            </a:r>
          </a:p>
          <a:p>
            <a:endParaRPr lang="en-US" dirty="0">
              <a:solidFill>
                <a:srgbClr val="FF0000"/>
              </a:solidFill>
              <a:latin typeface="Arial "/>
              <a:cs typeface="Arial" panose="020B0604020202020204" pitchFamily="34" charset="0"/>
            </a:endParaRPr>
          </a:p>
          <a:p>
            <a:endParaRPr lang="en-US" dirty="0">
              <a:solidFill>
                <a:srgbClr val="FF0000"/>
              </a:solidFill>
              <a:latin typeface="Arial "/>
              <a:cs typeface="Arial" panose="020B0604020202020204" pitchFamily="34" charset="0"/>
            </a:endParaRPr>
          </a:p>
          <a:p>
            <a:endParaRPr lang="en-US" dirty="0">
              <a:solidFill>
                <a:srgbClr val="FF0000"/>
              </a:solidFill>
              <a:latin typeface="Arial "/>
              <a:cs typeface="Arial" panose="020B0604020202020204" pitchFamily="34" charset="0"/>
            </a:endParaRPr>
          </a:p>
          <a:p>
            <a:r>
              <a:rPr lang="en-US" dirty="0">
                <a:solidFill>
                  <a:srgbClr val="FF0000"/>
                </a:solidFill>
                <a:latin typeface="Arial "/>
                <a:cs typeface="Arial" panose="020B0604020202020204" pitchFamily="34" charset="0"/>
              </a:rPr>
              <a:t>Individual Attributes</a:t>
            </a:r>
          </a:p>
          <a:p>
            <a:endParaRPr lang="en-US" dirty="0">
              <a:solidFill>
                <a:srgbClr val="FF0000"/>
              </a:solidFill>
              <a:latin typeface="Arial "/>
              <a:cs typeface="Arial" panose="020B0604020202020204" pitchFamily="34" charset="0"/>
            </a:endParaRPr>
          </a:p>
          <a:p>
            <a:endParaRPr lang="en-US" dirty="0">
              <a:solidFill>
                <a:srgbClr val="FF0000"/>
              </a:solidFill>
              <a:latin typeface="Arial "/>
              <a:cs typeface="Arial" panose="020B0604020202020204" pitchFamily="34" charset="0"/>
            </a:endParaRPr>
          </a:p>
        </p:txBody>
      </p:sp>
      <p:cxnSp>
        <p:nvCxnSpPr>
          <p:cNvPr id="36" name="Straight Arrow Connector 35">
            <a:extLst>
              <a:ext uri="{FF2B5EF4-FFF2-40B4-BE49-F238E27FC236}">
                <a16:creationId xmlns:a16="http://schemas.microsoft.com/office/drawing/2014/main" id="{CF5C8CEA-7BCD-BB41-9860-C3A55094DF4C}"/>
              </a:ext>
            </a:extLst>
          </p:cNvPr>
          <p:cNvCxnSpPr>
            <a:cxnSpLocks/>
          </p:cNvCxnSpPr>
          <p:nvPr/>
        </p:nvCxnSpPr>
        <p:spPr>
          <a:xfrm>
            <a:off x="3655797" y="3029669"/>
            <a:ext cx="350729"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7D0F60DE-0CA5-BC41-AD1A-91E67A13DAF1}"/>
              </a:ext>
            </a:extLst>
          </p:cNvPr>
          <p:cNvCxnSpPr>
            <a:cxnSpLocks/>
          </p:cNvCxnSpPr>
          <p:nvPr/>
        </p:nvCxnSpPr>
        <p:spPr>
          <a:xfrm flipV="1">
            <a:off x="3039522" y="4870990"/>
            <a:ext cx="0" cy="1873574"/>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B5A9A26-C5D4-0E49-AC0B-AFA3E42A890E}"/>
              </a:ext>
            </a:extLst>
          </p:cNvPr>
          <p:cNvCxnSpPr>
            <a:cxnSpLocks/>
          </p:cNvCxnSpPr>
          <p:nvPr/>
        </p:nvCxnSpPr>
        <p:spPr>
          <a:xfrm>
            <a:off x="3039522" y="6744564"/>
            <a:ext cx="6342473"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1C1D42DF-B16E-A24B-BF12-9ECFD2C0CBA2}"/>
              </a:ext>
            </a:extLst>
          </p:cNvPr>
          <p:cNvSpPr txBox="1"/>
          <p:nvPr/>
        </p:nvSpPr>
        <p:spPr>
          <a:xfrm>
            <a:off x="3343985" y="516513"/>
            <a:ext cx="3549041" cy="923330"/>
          </a:xfrm>
          <a:prstGeom prst="rect">
            <a:avLst/>
          </a:prstGeom>
          <a:noFill/>
        </p:spPr>
        <p:txBody>
          <a:bodyPr wrap="square" rtlCol="0">
            <a:spAutoFit/>
          </a:bodyPr>
          <a:lstStyle/>
          <a:p>
            <a:pPr algn="ctr"/>
            <a:r>
              <a:rPr lang="en-US" b="1" dirty="0">
                <a:latin typeface="Arial "/>
                <a:cs typeface="Arial" panose="020B0604020202020204" pitchFamily="34" charset="0"/>
              </a:rPr>
              <a:t>Risk factors</a:t>
            </a:r>
          </a:p>
          <a:p>
            <a:pPr algn="ctr"/>
            <a:r>
              <a:rPr lang="en-US" b="1" dirty="0">
                <a:latin typeface="Arial "/>
                <a:cs typeface="Arial" panose="020B0604020202020204" pitchFamily="34" charset="0"/>
              </a:rPr>
              <a:t>Life course</a:t>
            </a:r>
          </a:p>
          <a:p>
            <a:pPr algn="ctr"/>
            <a:r>
              <a:rPr lang="en-US" b="1" dirty="0">
                <a:latin typeface="Arial "/>
                <a:cs typeface="Arial" panose="020B0604020202020204" pitchFamily="34" charset="0"/>
              </a:rPr>
              <a:t>“Why did Mrs. X die”</a:t>
            </a:r>
          </a:p>
        </p:txBody>
      </p:sp>
      <p:sp>
        <p:nvSpPr>
          <p:cNvPr id="40" name="TextBox 39">
            <a:extLst>
              <a:ext uri="{FF2B5EF4-FFF2-40B4-BE49-F238E27FC236}">
                <a16:creationId xmlns:a16="http://schemas.microsoft.com/office/drawing/2014/main" id="{594CDA1B-03E5-4B4B-B6EE-E76F47AA789A}"/>
              </a:ext>
            </a:extLst>
          </p:cNvPr>
          <p:cNvSpPr txBox="1"/>
          <p:nvPr/>
        </p:nvSpPr>
        <p:spPr>
          <a:xfrm>
            <a:off x="95599" y="698314"/>
            <a:ext cx="2024594" cy="923330"/>
          </a:xfrm>
          <a:prstGeom prst="rect">
            <a:avLst/>
          </a:prstGeom>
          <a:noFill/>
        </p:spPr>
        <p:txBody>
          <a:bodyPr wrap="square" rtlCol="0">
            <a:spAutoFit/>
          </a:bodyPr>
          <a:lstStyle/>
          <a:p>
            <a:pPr algn="ctr"/>
            <a:r>
              <a:rPr lang="en-US" b="1" dirty="0">
                <a:latin typeface="Arial "/>
                <a:cs typeface="Arial" panose="020B0604020202020204" pitchFamily="34" charset="0"/>
              </a:rPr>
              <a:t>Community &amp; Individual Determinants</a:t>
            </a:r>
          </a:p>
        </p:txBody>
      </p:sp>
      <p:cxnSp>
        <p:nvCxnSpPr>
          <p:cNvPr id="41" name="Straight Arrow Connector 40">
            <a:extLst>
              <a:ext uri="{FF2B5EF4-FFF2-40B4-BE49-F238E27FC236}">
                <a16:creationId xmlns:a16="http://schemas.microsoft.com/office/drawing/2014/main" id="{EE9AFF6E-953D-2948-A2A8-15E35AC9214E}"/>
              </a:ext>
            </a:extLst>
          </p:cNvPr>
          <p:cNvCxnSpPr>
            <a:cxnSpLocks/>
          </p:cNvCxnSpPr>
          <p:nvPr/>
        </p:nvCxnSpPr>
        <p:spPr>
          <a:xfrm>
            <a:off x="6230486" y="3040565"/>
            <a:ext cx="380855"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02AAE687-79C7-9E47-9F95-4A2265DD1D1E}"/>
              </a:ext>
            </a:extLst>
          </p:cNvPr>
          <p:cNvSpPr txBox="1"/>
          <p:nvPr/>
        </p:nvSpPr>
        <p:spPr>
          <a:xfrm rot="16200000">
            <a:off x="-806133" y="2532603"/>
            <a:ext cx="3815894" cy="2062103"/>
          </a:xfrm>
          <a:prstGeom prst="rect">
            <a:avLst/>
          </a:prstGeom>
          <a:solidFill>
            <a:schemeClr val="accent1">
              <a:lumMod val="75000"/>
            </a:schemeClr>
          </a:solidFill>
          <a:ln>
            <a:solidFill>
              <a:schemeClr val="tx1"/>
            </a:solidFill>
          </a:ln>
        </p:spPr>
        <p:txBody>
          <a:bodyPr wrap="square" rtlCol="0">
            <a:spAutoFit/>
          </a:bodyPr>
          <a:lstStyle/>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Governance (Fairness, social justice, accountability, transparency)</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Partnership</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Policies</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Rule of laws</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Cultural, traditions and social forces</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Preparedness to respond to emergencies and shocks</a:t>
            </a:r>
          </a:p>
        </p:txBody>
      </p:sp>
      <p:pic>
        <p:nvPicPr>
          <p:cNvPr id="43" name="Picture 42">
            <a:extLst>
              <a:ext uri="{FF2B5EF4-FFF2-40B4-BE49-F238E27FC236}">
                <a16:creationId xmlns:a16="http://schemas.microsoft.com/office/drawing/2014/main" id="{0FADB3E4-3D70-2041-BC4F-14A42B7A63E8}"/>
              </a:ext>
            </a:extLst>
          </p:cNvPr>
          <p:cNvPicPr>
            <a:picLocks noChangeAspect="1"/>
          </p:cNvPicPr>
          <p:nvPr/>
        </p:nvPicPr>
        <p:blipFill>
          <a:blip r:embed="rId2"/>
          <a:stretch>
            <a:fillRect/>
          </a:stretch>
        </p:blipFill>
        <p:spPr>
          <a:xfrm>
            <a:off x="6528904" y="671737"/>
            <a:ext cx="5450153" cy="5766639"/>
          </a:xfrm>
          <a:prstGeom prst="rect">
            <a:avLst/>
          </a:prstGeom>
        </p:spPr>
      </p:pic>
      <p:cxnSp>
        <p:nvCxnSpPr>
          <p:cNvPr id="44" name="Straight Connector 43">
            <a:extLst>
              <a:ext uri="{FF2B5EF4-FFF2-40B4-BE49-F238E27FC236}">
                <a16:creationId xmlns:a16="http://schemas.microsoft.com/office/drawing/2014/main" id="{A1DB081A-274D-8F46-B15F-3BD73C451F2B}"/>
              </a:ext>
            </a:extLst>
          </p:cNvPr>
          <p:cNvCxnSpPr>
            <a:cxnSpLocks/>
          </p:cNvCxnSpPr>
          <p:nvPr/>
        </p:nvCxnSpPr>
        <p:spPr>
          <a:xfrm>
            <a:off x="9381995" y="2315679"/>
            <a:ext cx="0" cy="4428885"/>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7D14273-DEC0-BA4B-98F6-7507580F7EE1}"/>
              </a:ext>
            </a:extLst>
          </p:cNvPr>
          <p:cNvCxnSpPr>
            <a:cxnSpLocks/>
          </p:cNvCxnSpPr>
          <p:nvPr/>
        </p:nvCxnSpPr>
        <p:spPr>
          <a:xfrm>
            <a:off x="9381995" y="2315679"/>
            <a:ext cx="26304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BADCB99-DC70-A845-ADF3-28CC1E49F379}"/>
              </a:ext>
            </a:extLst>
          </p:cNvPr>
          <p:cNvCxnSpPr>
            <a:cxnSpLocks/>
          </p:cNvCxnSpPr>
          <p:nvPr/>
        </p:nvCxnSpPr>
        <p:spPr>
          <a:xfrm>
            <a:off x="8043798" y="2242159"/>
            <a:ext cx="0" cy="4502405"/>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C223A8C-A943-F644-A635-F7B56B022941}"/>
              </a:ext>
            </a:extLst>
          </p:cNvPr>
          <p:cNvCxnSpPr>
            <a:cxnSpLocks/>
          </p:cNvCxnSpPr>
          <p:nvPr/>
        </p:nvCxnSpPr>
        <p:spPr>
          <a:xfrm>
            <a:off x="8043798" y="2255144"/>
            <a:ext cx="260959"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A0DEEDDB-12C9-F14B-A3FE-E3EDEF63AABA}"/>
              </a:ext>
            </a:extLst>
          </p:cNvPr>
          <p:cNvCxnSpPr>
            <a:cxnSpLocks/>
          </p:cNvCxnSpPr>
          <p:nvPr/>
        </p:nvCxnSpPr>
        <p:spPr>
          <a:xfrm>
            <a:off x="2120193" y="3029669"/>
            <a:ext cx="350729"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842E8427-924F-114A-89A5-C240EE04E360}"/>
              </a:ext>
            </a:extLst>
          </p:cNvPr>
          <p:cNvSpPr>
            <a:spLocks noGrp="1"/>
          </p:cNvSpPr>
          <p:nvPr>
            <p:ph type="sldNum" sz="quarter" idx="12"/>
          </p:nvPr>
        </p:nvSpPr>
        <p:spPr/>
        <p:txBody>
          <a:bodyPr/>
          <a:lstStyle/>
          <a:p>
            <a:fld id="{4EDCB3ED-314D-B94F-9566-0CF65720B86B}" type="slidenum">
              <a:rPr lang="en-US" smtClean="0"/>
              <a:t>24</a:t>
            </a:fld>
            <a:endParaRPr lang="en-US"/>
          </a:p>
        </p:txBody>
      </p:sp>
    </p:spTree>
    <p:extLst>
      <p:ext uri="{BB962C8B-B14F-4D97-AF65-F5344CB8AC3E}">
        <p14:creationId xmlns:p14="http://schemas.microsoft.com/office/powerpoint/2010/main" val="2046348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50F6-35F4-204E-87CE-53A5082A4A56}"/>
              </a:ext>
            </a:extLst>
          </p:cNvPr>
          <p:cNvSpPr>
            <a:spLocks noGrp="1"/>
          </p:cNvSpPr>
          <p:nvPr>
            <p:ph type="title"/>
          </p:nvPr>
        </p:nvSpPr>
        <p:spPr/>
        <p:txBody>
          <a:bodyPr>
            <a:normAutofit/>
          </a:bodyPr>
          <a:lstStyle/>
          <a:p>
            <a:r>
              <a:rPr lang="en-US" dirty="0"/>
              <a:t>Diagnosis of Social Challenges in SDH Frameworks:</a:t>
            </a:r>
          </a:p>
        </p:txBody>
      </p:sp>
      <p:sp>
        <p:nvSpPr>
          <p:cNvPr id="3" name="Content Placeholder 2">
            <a:extLst>
              <a:ext uri="{FF2B5EF4-FFF2-40B4-BE49-F238E27FC236}">
                <a16:creationId xmlns:a16="http://schemas.microsoft.com/office/drawing/2014/main" id="{8DD297A3-6C91-7145-A279-7C9973CE3D9A}"/>
              </a:ext>
            </a:extLst>
          </p:cNvPr>
          <p:cNvSpPr>
            <a:spLocks noGrp="1"/>
          </p:cNvSpPr>
          <p:nvPr>
            <p:ph idx="1"/>
          </p:nvPr>
        </p:nvSpPr>
        <p:spPr/>
        <p:txBody>
          <a:bodyPr>
            <a:normAutofit fontScale="92500" lnSpcReduction="20000"/>
          </a:bodyPr>
          <a:lstStyle/>
          <a:p>
            <a:pPr lvl="0">
              <a:buFontTx/>
              <a:buChar char="-"/>
            </a:pPr>
            <a:r>
              <a:rPr lang="en-US" dirty="0"/>
              <a:t>Reproductive patterns, reproductive health, and health conditions are key determinants of MM. Preventing unintended pregnancies, promoting reproductive health and health in general are key interventions.</a:t>
            </a:r>
          </a:p>
          <a:p>
            <a:pPr lvl="0">
              <a:buFontTx/>
              <a:buChar char="-"/>
            </a:pPr>
            <a:r>
              <a:rPr lang="en-US" dirty="0"/>
              <a:t>Examples of social sectoral actions is support realization of “3AQ” criteria for health care, Improving education and economic support to women.</a:t>
            </a:r>
          </a:p>
          <a:p>
            <a:pPr lvl="0">
              <a:buFontTx/>
              <a:buChar char="-"/>
            </a:pPr>
            <a:r>
              <a:rPr lang="en-US" dirty="0"/>
              <a:t>Example of HS multisectoral actions is liaising with community actors to address transportation constraints affecting utilization of health services.</a:t>
            </a:r>
          </a:p>
          <a:p>
            <a:pPr lvl="0">
              <a:buFontTx/>
              <a:buChar char="-"/>
            </a:pPr>
            <a:r>
              <a:rPr lang="en-US" dirty="0"/>
              <a:t>Example of social multisectoral actions is including family planning awareness in educational  promotion.</a:t>
            </a:r>
          </a:p>
          <a:p>
            <a:pPr lvl="0">
              <a:buFontTx/>
              <a:buChar char="-"/>
            </a:pPr>
            <a:r>
              <a:rPr lang="en-US" dirty="0"/>
              <a:t>Intersectoral approaches call for both social sectors and health sectors to develop jointly a strategy and actions to reach a common goal. These could target pre-conception risk factors such as early age at marriage, or violence against women.</a:t>
            </a:r>
          </a:p>
          <a:p>
            <a:pPr marL="0" indent="0">
              <a:buNone/>
            </a:pPr>
            <a:endParaRPr lang="en-US" dirty="0"/>
          </a:p>
        </p:txBody>
      </p:sp>
      <p:sp>
        <p:nvSpPr>
          <p:cNvPr id="4" name="Slide Number Placeholder 3">
            <a:extLst>
              <a:ext uri="{FF2B5EF4-FFF2-40B4-BE49-F238E27FC236}">
                <a16:creationId xmlns:a16="http://schemas.microsoft.com/office/drawing/2014/main" id="{185511AE-8C87-E14A-A3CB-840BBBF666D8}"/>
              </a:ext>
            </a:extLst>
          </p:cNvPr>
          <p:cNvSpPr>
            <a:spLocks noGrp="1"/>
          </p:cNvSpPr>
          <p:nvPr>
            <p:ph type="sldNum" sz="quarter" idx="12"/>
          </p:nvPr>
        </p:nvSpPr>
        <p:spPr/>
        <p:txBody>
          <a:bodyPr/>
          <a:lstStyle/>
          <a:p>
            <a:fld id="{4EDCB3ED-314D-B94F-9566-0CF65720B86B}" type="slidenum">
              <a:rPr lang="en-US" smtClean="0"/>
              <a:t>25</a:t>
            </a:fld>
            <a:endParaRPr lang="en-US"/>
          </a:p>
        </p:txBody>
      </p:sp>
    </p:spTree>
    <p:extLst>
      <p:ext uri="{BB962C8B-B14F-4D97-AF65-F5344CB8AC3E}">
        <p14:creationId xmlns:p14="http://schemas.microsoft.com/office/powerpoint/2010/main" val="514332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0770C4-9684-6D44-B427-99D92D5AA008}"/>
              </a:ext>
            </a:extLst>
          </p:cNvPr>
          <p:cNvSpPr>
            <a:spLocks noGrp="1"/>
          </p:cNvSpPr>
          <p:nvPr>
            <p:ph idx="1"/>
          </p:nvPr>
        </p:nvSpPr>
        <p:spPr/>
        <p:txBody>
          <a:bodyPr/>
          <a:lstStyle/>
          <a:p>
            <a:pPr marL="0" indent="0">
              <a:buNone/>
            </a:pPr>
            <a:r>
              <a:rPr lang="en-US" dirty="0"/>
              <a:t>-  The relative contribution of social versus health system related determinants of MM is extremely difficult to disentangle with the levels of evidence available. however, what is clear is that “the risk factors associated with maternal outcomes ……. are typically outside of woman’s control and are often indicators of social inequality and disadvantage”.</a:t>
            </a:r>
          </a:p>
        </p:txBody>
      </p:sp>
      <p:sp>
        <p:nvSpPr>
          <p:cNvPr id="2" name="Slide Number Placeholder 1">
            <a:extLst>
              <a:ext uri="{FF2B5EF4-FFF2-40B4-BE49-F238E27FC236}">
                <a16:creationId xmlns:a16="http://schemas.microsoft.com/office/drawing/2014/main" id="{B4E8CD4A-0A13-B146-9623-32DB3AE855BA}"/>
              </a:ext>
            </a:extLst>
          </p:cNvPr>
          <p:cNvSpPr>
            <a:spLocks noGrp="1"/>
          </p:cNvSpPr>
          <p:nvPr>
            <p:ph type="sldNum" sz="quarter" idx="12"/>
          </p:nvPr>
        </p:nvSpPr>
        <p:spPr/>
        <p:txBody>
          <a:bodyPr/>
          <a:lstStyle/>
          <a:p>
            <a:fld id="{4EDCB3ED-314D-B94F-9566-0CF65720B86B}" type="slidenum">
              <a:rPr lang="en-US" smtClean="0"/>
              <a:t>26</a:t>
            </a:fld>
            <a:endParaRPr lang="en-US"/>
          </a:p>
        </p:txBody>
      </p:sp>
    </p:spTree>
    <p:extLst>
      <p:ext uri="{BB962C8B-B14F-4D97-AF65-F5344CB8AC3E}">
        <p14:creationId xmlns:p14="http://schemas.microsoft.com/office/powerpoint/2010/main" val="3865969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36C1B4-EFFB-D54D-B878-29C718F1FD52}"/>
              </a:ext>
            </a:extLst>
          </p:cNvPr>
          <p:cNvSpPr>
            <a:spLocks noGrp="1"/>
          </p:cNvSpPr>
          <p:nvPr>
            <p:ph idx="1"/>
          </p:nvPr>
        </p:nvSpPr>
        <p:spPr/>
        <p:txBody>
          <a:bodyPr/>
          <a:lstStyle/>
          <a:p>
            <a:pPr marL="0" indent="0">
              <a:buNone/>
            </a:pPr>
            <a:r>
              <a:rPr lang="en-US" dirty="0"/>
              <a:t>- Actions on social fronts would not only reduce MM but also reduce severe maternal morbidities  and adverse pregnancy outcomes. These include: near misses, post-delivery morbidity, fetus loss, birth defects,…).</a:t>
            </a:r>
          </a:p>
        </p:txBody>
      </p:sp>
      <p:sp>
        <p:nvSpPr>
          <p:cNvPr id="2" name="Slide Number Placeholder 1">
            <a:extLst>
              <a:ext uri="{FF2B5EF4-FFF2-40B4-BE49-F238E27FC236}">
                <a16:creationId xmlns:a16="http://schemas.microsoft.com/office/drawing/2014/main" id="{26D958A3-1B41-1946-85FB-D7575D8BA11C}"/>
              </a:ext>
            </a:extLst>
          </p:cNvPr>
          <p:cNvSpPr>
            <a:spLocks noGrp="1"/>
          </p:cNvSpPr>
          <p:nvPr>
            <p:ph type="sldNum" sz="quarter" idx="12"/>
          </p:nvPr>
        </p:nvSpPr>
        <p:spPr/>
        <p:txBody>
          <a:bodyPr/>
          <a:lstStyle/>
          <a:p>
            <a:fld id="{4EDCB3ED-314D-B94F-9566-0CF65720B86B}" type="slidenum">
              <a:rPr lang="en-US" smtClean="0"/>
              <a:t>27</a:t>
            </a:fld>
            <a:endParaRPr lang="en-US"/>
          </a:p>
        </p:txBody>
      </p:sp>
    </p:spTree>
    <p:extLst>
      <p:ext uri="{BB962C8B-B14F-4D97-AF65-F5344CB8AC3E}">
        <p14:creationId xmlns:p14="http://schemas.microsoft.com/office/powerpoint/2010/main" val="3349303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EA8A5-8C1C-D74C-85DB-33691972E1FB}"/>
              </a:ext>
            </a:extLst>
          </p:cNvPr>
          <p:cNvSpPr>
            <a:spLocks noGrp="1"/>
          </p:cNvSpPr>
          <p:nvPr>
            <p:ph idx="1"/>
          </p:nvPr>
        </p:nvSpPr>
        <p:spPr/>
        <p:txBody>
          <a:bodyPr/>
          <a:lstStyle/>
          <a:p>
            <a:pPr lvl="0">
              <a:buFontTx/>
              <a:buChar char="-"/>
            </a:pPr>
            <a:r>
              <a:rPr lang="en-US" dirty="0"/>
              <a:t>The social framing of health emphasized social forces operating at individual and community levels (proximate levels) producing risky health behaviors and exposures.</a:t>
            </a:r>
          </a:p>
          <a:p>
            <a:pPr lvl="0">
              <a:buFontTx/>
              <a:buChar char="-"/>
            </a:pPr>
            <a:r>
              <a:rPr lang="en-US" dirty="0"/>
              <a:t>The human right movement provided the Moral Rationale for the duty of the state and communities to promote health and prevent the extra health sufferings whenever feasible. </a:t>
            </a:r>
          </a:p>
          <a:p>
            <a:pPr marL="0" indent="0">
              <a:buNone/>
            </a:pPr>
            <a:endParaRPr lang="en-US" dirty="0"/>
          </a:p>
        </p:txBody>
      </p:sp>
      <p:sp>
        <p:nvSpPr>
          <p:cNvPr id="2" name="Slide Number Placeholder 1">
            <a:extLst>
              <a:ext uri="{FF2B5EF4-FFF2-40B4-BE49-F238E27FC236}">
                <a16:creationId xmlns:a16="http://schemas.microsoft.com/office/drawing/2014/main" id="{0D878BAE-8BBF-1C4F-9241-7B1652E9FCFE}"/>
              </a:ext>
            </a:extLst>
          </p:cNvPr>
          <p:cNvSpPr>
            <a:spLocks noGrp="1"/>
          </p:cNvSpPr>
          <p:nvPr>
            <p:ph type="sldNum" sz="quarter" idx="12"/>
          </p:nvPr>
        </p:nvSpPr>
        <p:spPr/>
        <p:txBody>
          <a:bodyPr/>
          <a:lstStyle/>
          <a:p>
            <a:fld id="{4EDCB3ED-314D-B94F-9566-0CF65720B86B}" type="slidenum">
              <a:rPr lang="en-US" smtClean="0"/>
              <a:t>28</a:t>
            </a:fld>
            <a:endParaRPr lang="en-US"/>
          </a:p>
        </p:txBody>
      </p:sp>
    </p:spTree>
    <p:extLst>
      <p:ext uri="{BB962C8B-B14F-4D97-AF65-F5344CB8AC3E}">
        <p14:creationId xmlns:p14="http://schemas.microsoft.com/office/powerpoint/2010/main" val="1392861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4A840-5D6A-B84C-9DD5-8E324BDC8ACF}"/>
              </a:ext>
            </a:extLst>
          </p:cNvPr>
          <p:cNvSpPr>
            <a:spLocks noGrp="1"/>
          </p:cNvSpPr>
          <p:nvPr>
            <p:ph idx="1"/>
          </p:nvPr>
        </p:nvSpPr>
        <p:spPr/>
        <p:txBody>
          <a:bodyPr/>
          <a:lstStyle/>
          <a:p>
            <a:pPr marL="0" indent="0">
              <a:buNone/>
            </a:pPr>
            <a:r>
              <a:rPr lang="en-US" dirty="0"/>
              <a:t>- The focus on proximate SDH and the Moral Obligation couched the whole discourse in a social development discourse constrained by the available economic resources and ineffective health system policies.</a:t>
            </a:r>
          </a:p>
        </p:txBody>
      </p:sp>
      <p:sp>
        <p:nvSpPr>
          <p:cNvPr id="2" name="Slide Number Placeholder 1">
            <a:extLst>
              <a:ext uri="{FF2B5EF4-FFF2-40B4-BE49-F238E27FC236}">
                <a16:creationId xmlns:a16="http://schemas.microsoft.com/office/drawing/2014/main" id="{E94755E6-A5E2-3747-9ACA-3A40AEE7A5B8}"/>
              </a:ext>
            </a:extLst>
          </p:cNvPr>
          <p:cNvSpPr>
            <a:spLocks noGrp="1"/>
          </p:cNvSpPr>
          <p:nvPr>
            <p:ph type="sldNum" sz="quarter" idx="12"/>
          </p:nvPr>
        </p:nvSpPr>
        <p:spPr/>
        <p:txBody>
          <a:bodyPr/>
          <a:lstStyle/>
          <a:p>
            <a:fld id="{4EDCB3ED-314D-B94F-9566-0CF65720B86B}" type="slidenum">
              <a:rPr lang="en-US" smtClean="0"/>
              <a:t>29</a:t>
            </a:fld>
            <a:endParaRPr lang="en-US"/>
          </a:p>
        </p:txBody>
      </p:sp>
    </p:spTree>
    <p:extLst>
      <p:ext uri="{BB962C8B-B14F-4D97-AF65-F5344CB8AC3E}">
        <p14:creationId xmlns:p14="http://schemas.microsoft.com/office/powerpoint/2010/main" val="368731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EE2C2-ED49-674F-832B-1B1322105C84}"/>
              </a:ext>
            </a:extLst>
          </p:cNvPr>
          <p:cNvSpPr>
            <a:spLocks noGrp="1"/>
          </p:cNvSpPr>
          <p:nvPr>
            <p:ph type="title"/>
          </p:nvPr>
        </p:nvSpPr>
        <p:spPr/>
        <p:txBody>
          <a:bodyPr/>
          <a:lstStyle/>
          <a:p>
            <a:r>
              <a:rPr lang="en-US" dirty="0"/>
              <a:t>Why Review Frameworks?</a:t>
            </a:r>
          </a:p>
        </p:txBody>
      </p:sp>
      <p:sp>
        <p:nvSpPr>
          <p:cNvPr id="3" name="Content Placeholder 2">
            <a:extLst>
              <a:ext uri="{FF2B5EF4-FFF2-40B4-BE49-F238E27FC236}">
                <a16:creationId xmlns:a16="http://schemas.microsoft.com/office/drawing/2014/main" id="{ED020C6E-2E42-C743-8419-1647E76DF40E}"/>
              </a:ext>
            </a:extLst>
          </p:cNvPr>
          <p:cNvSpPr>
            <a:spLocks noGrp="1"/>
          </p:cNvSpPr>
          <p:nvPr>
            <p:ph idx="1"/>
          </p:nvPr>
        </p:nvSpPr>
        <p:spPr/>
        <p:txBody>
          <a:bodyPr/>
          <a:lstStyle/>
          <a:p>
            <a:pPr marL="0" indent="0">
              <a:buNone/>
            </a:pPr>
            <a:r>
              <a:rPr lang="en-US" dirty="0"/>
              <a:t>The framework guides the identification of:</a:t>
            </a:r>
          </a:p>
          <a:p>
            <a:pPr lvl="0">
              <a:buFontTx/>
              <a:buChar char="-"/>
            </a:pPr>
            <a:r>
              <a:rPr lang="en-US" dirty="0"/>
              <a:t>Key set of priority social determinants and their pathways of influence.</a:t>
            </a:r>
          </a:p>
          <a:p>
            <a:pPr lvl="0">
              <a:buFontTx/>
              <a:buChar char="-"/>
            </a:pPr>
            <a:r>
              <a:rPr lang="en-US" dirty="0"/>
              <a:t>Evidence based diagnosis of challenges in social determinants influencing MM and MME, as well as missing evidence to support such a diagnosis.</a:t>
            </a:r>
          </a:p>
          <a:p>
            <a:pPr lvl="0">
              <a:buFontTx/>
              <a:buChar char="-"/>
            </a:pPr>
            <a:r>
              <a:rPr lang="en-US" dirty="0"/>
              <a:t>Evidence based recommendations of actions and policies. </a:t>
            </a:r>
          </a:p>
          <a:p>
            <a:pPr marL="0" indent="0">
              <a:buNone/>
            </a:pPr>
            <a:endParaRPr lang="en-US" dirty="0"/>
          </a:p>
        </p:txBody>
      </p:sp>
      <p:sp>
        <p:nvSpPr>
          <p:cNvPr id="4" name="Slide Number Placeholder 3">
            <a:extLst>
              <a:ext uri="{FF2B5EF4-FFF2-40B4-BE49-F238E27FC236}">
                <a16:creationId xmlns:a16="http://schemas.microsoft.com/office/drawing/2014/main" id="{30BD1449-F5DE-AB43-BB48-81F22BDF378C}"/>
              </a:ext>
            </a:extLst>
          </p:cNvPr>
          <p:cNvSpPr>
            <a:spLocks noGrp="1"/>
          </p:cNvSpPr>
          <p:nvPr>
            <p:ph type="sldNum" sz="quarter" idx="12"/>
          </p:nvPr>
        </p:nvSpPr>
        <p:spPr/>
        <p:txBody>
          <a:bodyPr/>
          <a:lstStyle/>
          <a:p>
            <a:fld id="{4EDCB3ED-314D-B94F-9566-0CF65720B86B}" type="slidenum">
              <a:rPr lang="en-US" smtClean="0"/>
              <a:t>3</a:t>
            </a:fld>
            <a:endParaRPr lang="en-US"/>
          </a:p>
        </p:txBody>
      </p:sp>
    </p:spTree>
    <p:extLst>
      <p:ext uri="{BB962C8B-B14F-4D97-AF65-F5344CB8AC3E}">
        <p14:creationId xmlns:p14="http://schemas.microsoft.com/office/powerpoint/2010/main" val="2376085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A02CEC-B82C-9F45-A548-3A1C1C24BFF7}"/>
              </a:ext>
            </a:extLst>
          </p:cNvPr>
          <p:cNvSpPr>
            <a:spLocks noGrp="1"/>
          </p:cNvSpPr>
          <p:nvPr>
            <p:ph idx="1"/>
          </p:nvPr>
        </p:nvSpPr>
        <p:spPr/>
        <p:txBody>
          <a:bodyPr/>
          <a:lstStyle/>
          <a:p>
            <a:pPr marL="0" lvl="0" indent="0">
              <a:buNone/>
            </a:pPr>
            <a:r>
              <a:rPr lang="en-US" dirty="0"/>
              <a:t>Policies and Actions included the </a:t>
            </a:r>
            <a:r>
              <a:rPr lang="en-US" u="sng" dirty="0"/>
              <a:t>combination</a:t>
            </a:r>
            <a:r>
              <a:rPr lang="en-US" dirty="0"/>
              <a:t> of:</a:t>
            </a:r>
          </a:p>
          <a:p>
            <a:pPr marL="0" lvl="0" indent="0">
              <a:buNone/>
            </a:pPr>
            <a:r>
              <a:rPr lang="en-US" dirty="0"/>
              <a:t>Socioeconomic policies (development in general),</a:t>
            </a:r>
          </a:p>
          <a:p>
            <a:pPr marL="0" lvl="0" indent="0">
              <a:buNone/>
            </a:pPr>
            <a:r>
              <a:rPr lang="en-US" dirty="0"/>
              <a:t>Gender and women empowerment policies,</a:t>
            </a:r>
          </a:p>
          <a:p>
            <a:pPr marL="0" lvl="0" indent="0">
              <a:buNone/>
            </a:pPr>
            <a:r>
              <a:rPr lang="en-US" dirty="0"/>
              <a:t>Targeting Disadvantaged (community level initiatives, targeted social support, socially sensitive medical interventions (multi-sectoral)),</a:t>
            </a:r>
          </a:p>
          <a:p>
            <a:pPr marL="0" lvl="0" indent="0">
              <a:buNone/>
            </a:pPr>
            <a:r>
              <a:rPr lang="en-US" dirty="0"/>
              <a:t>Increasing financing of health system and its efficiency. </a:t>
            </a:r>
          </a:p>
          <a:p>
            <a:pPr marL="0" indent="0">
              <a:buNone/>
            </a:pPr>
            <a:endParaRPr lang="en-US" dirty="0"/>
          </a:p>
        </p:txBody>
      </p:sp>
      <p:sp>
        <p:nvSpPr>
          <p:cNvPr id="2" name="Slide Number Placeholder 1">
            <a:extLst>
              <a:ext uri="{FF2B5EF4-FFF2-40B4-BE49-F238E27FC236}">
                <a16:creationId xmlns:a16="http://schemas.microsoft.com/office/drawing/2014/main" id="{612D3ACA-CFCA-DF4E-8DD7-487030597F90}"/>
              </a:ext>
            </a:extLst>
          </p:cNvPr>
          <p:cNvSpPr>
            <a:spLocks noGrp="1"/>
          </p:cNvSpPr>
          <p:nvPr>
            <p:ph type="sldNum" sz="quarter" idx="12"/>
          </p:nvPr>
        </p:nvSpPr>
        <p:spPr/>
        <p:txBody>
          <a:bodyPr/>
          <a:lstStyle/>
          <a:p>
            <a:fld id="{4EDCB3ED-314D-B94F-9566-0CF65720B86B}" type="slidenum">
              <a:rPr lang="en-US" smtClean="0"/>
              <a:t>30</a:t>
            </a:fld>
            <a:endParaRPr lang="en-US"/>
          </a:p>
        </p:txBody>
      </p:sp>
    </p:spTree>
    <p:extLst>
      <p:ext uri="{BB962C8B-B14F-4D97-AF65-F5344CB8AC3E}">
        <p14:creationId xmlns:p14="http://schemas.microsoft.com/office/powerpoint/2010/main" val="2422968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D0E42A-7032-1C49-B5DB-75E8DBA5B6F9}"/>
              </a:ext>
            </a:extLst>
          </p:cNvPr>
          <p:cNvSpPr>
            <a:spLocks noGrp="1"/>
          </p:cNvSpPr>
          <p:nvPr>
            <p:ph idx="1"/>
          </p:nvPr>
        </p:nvSpPr>
        <p:spPr/>
        <p:txBody>
          <a:bodyPr/>
          <a:lstStyle/>
          <a:p>
            <a:pPr marL="0" indent="0">
              <a:buNone/>
            </a:pPr>
            <a:r>
              <a:rPr lang="en-US" dirty="0"/>
              <a:t>- The interventions in this frame did call for upstream policies and actions. These particularly include: development, gender and legal reforms. These comprise a trajectory of health system, development and human right policies and actions.</a:t>
            </a:r>
          </a:p>
        </p:txBody>
      </p:sp>
      <p:sp>
        <p:nvSpPr>
          <p:cNvPr id="2" name="Slide Number Placeholder 1">
            <a:extLst>
              <a:ext uri="{FF2B5EF4-FFF2-40B4-BE49-F238E27FC236}">
                <a16:creationId xmlns:a16="http://schemas.microsoft.com/office/drawing/2014/main" id="{6798692A-2E56-2A49-A1C8-8642F69006E5}"/>
              </a:ext>
            </a:extLst>
          </p:cNvPr>
          <p:cNvSpPr>
            <a:spLocks noGrp="1"/>
          </p:cNvSpPr>
          <p:nvPr>
            <p:ph type="sldNum" sz="quarter" idx="12"/>
          </p:nvPr>
        </p:nvSpPr>
        <p:spPr/>
        <p:txBody>
          <a:bodyPr/>
          <a:lstStyle/>
          <a:p>
            <a:fld id="{4EDCB3ED-314D-B94F-9566-0CF65720B86B}" type="slidenum">
              <a:rPr lang="en-US" smtClean="0"/>
              <a:t>31</a:t>
            </a:fld>
            <a:endParaRPr lang="en-US"/>
          </a:p>
        </p:txBody>
      </p:sp>
    </p:spTree>
    <p:extLst>
      <p:ext uri="{BB962C8B-B14F-4D97-AF65-F5344CB8AC3E}">
        <p14:creationId xmlns:p14="http://schemas.microsoft.com/office/powerpoint/2010/main" val="1588734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FFAF75-7DC6-4D48-99A7-6CE30B179C21}"/>
              </a:ext>
            </a:extLst>
          </p:cNvPr>
          <p:cNvSpPr>
            <a:spLocks noGrp="1"/>
          </p:cNvSpPr>
          <p:nvPr>
            <p:ph idx="1"/>
          </p:nvPr>
        </p:nvSpPr>
        <p:spPr/>
        <p:txBody>
          <a:bodyPr>
            <a:normAutofit/>
          </a:bodyPr>
          <a:lstStyle/>
          <a:p>
            <a:pPr marL="0" lvl="0" indent="0">
              <a:buNone/>
            </a:pPr>
            <a:r>
              <a:rPr lang="en-US" dirty="0"/>
              <a:t>- The approaches adopted are sectoral, multi sectoral and </a:t>
            </a:r>
            <a:r>
              <a:rPr lang="en-US" dirty="0" err="1"/>
              <a:t>intersectors</a:t>
            </a:r>
            <a:r>
              <a:rPr lang="en-US" dirty="0"/>
              <a:t>.</a:t>
            </a:r>
          </a:p>
          <a:p>
            <a:pPr marL="0" indent="0">
              <a:buNone/>
            </a:pPr>
            <a:r>
              <a:rPr lang="en-US" dirty="0"/>
              <a:t>Multisectoral is defined as:” as action led by the health sector with support from other sectors” </a:t>
            </a:r>
          </a:p>
          <a:p>
            <a:pPr marL="0" indent="0">
              <a:buNone/>
            </a:pPr>
            <a:r>
              <a:rPr lang="en-US" dirty="0"/>
              <a:t>Intersectoral is defined by the World Health Organization as “a recognized relationship—ranging from a formal agreement to an ad hoc group—between different sectors of society working together in a way that can improve outcomes more effectively, efficiently, or sustainably than when working independently from one another, the objective is to achieve a win-win situation for all parties”</a:t>
            </a:r>
          </a:p>
        </p:txBody>
      </p:sp>
      <p:sp>
        <p:nvSpPr>
          <p:cNvPr id="2" name="Slide Number Placeholder 1">
            <a:extLst>
              <a:ext uri="{FF2B5EF4-FFF2-40B4-BE49-F238E27FC236}">
                <a16:creationId xmlns:a16="http://schemas.microsoft.com/office/drawing/2014/main" id="{8C6D12A8-6FDE-5642-8D95-EDF576DCF77E}"/>
              </a:ext>
            </a:extLst>
          </p:cNvPr>
          <p:cNvSpPr>
            <a:spLocks noGrp="1"/>
          </p:cNvSpPr>
          <p:nvPr>
            <p:ph type="sldNum" sz="quarter" idx="12"/>
          </p:nvPr>
        </p:nvSpPr>
        <p:spPr/>
        <p:txBody>
          <a:bodyPr/>
          <a:lstStyle/>
          <a:p>
            <a:fld id="{4EDCB3ED-314D-B94F-9566-0CF65720B86B}" type="slidenum">
              <a:rPr lang="en-US" smtClean="0"/>
              <a:t>32</a:t>
            </a:fld>
            <a:endParaRPr lang="en-US"/>
          </a:p>
        </p:txBody>
      </p:sp>
    </p:spTree>
    <p:extLst>
      <p:ext uri="{BB962C8B-B14F-4D97-AF65-F5344CB8AC3E}">
        <p14:creationId xmlns:p14="http://schemas.microsoft.com/office/powerpoint/2010/main" val="2233954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200C99-09CA-7048-B7AB-65A6B487D515}"/>
              </a:ext>
            </a:extLst>
          </p:cNvPr>
          <p:cNvSpPr>
            <a:spLocks noGrp="1"/>
          </p:cNvSpPr>
          <p:nvPr>
            <p:ph idx="1"/>
          </p:nvPr>
        </p:nvSpPr>
        <p:spPr/>
        <p:txBody>
          <a:bodyPr>
            <a:normAutofit lnSpcReduction="10000"/>
          </a:bodyPr>
          <a:lstStyle/>
          <a:p>
            <a:pPr lvl="0">
              <a:buFontTx/>
              <a:buChar char="-"/>
            </a:pPr>
            <a:r>
              <a:rPr lang="en-US" dirty="0"/>
              <a:t>Examples of sectoral actions is realizing “3AQ” criteria for health care, Improving education and economic support to women.            Example of HS multisectoral actions is liaising with community actors to address transportation constraints affecting utilization of health services.</a:t>
            </a:r>
          </a:p>
          <a:p>
            <a:pPr lvl="0">
              <a:buFontTx/>
              <a:buChar char="-"/>
            </a:pPr>
            <a:r>
              <a:rPr lang="en-US" dirty="0"/>
              <a:t>Example of social multisectoral actions is including family planning awareness in educational  promotion.</a:t>
            </a:r>
          </a:p>
          <a:p>
            <a:pPr lvl="0">
              <a:buFontTx/>
              <a:buChar char="-"/>
            </a:pPr>
            <a:r>
              <a:rPr lang="en-US" dirty="0"/>
              <a:t>Intersectoral approaches call for both social sectors and health sectors to develop jointly a strategy and actions to reach a common goal. These could target pre-conception risk factors such as early age at marriage, or violence against women.</a:t>
            </a:r>
          </a:p>
          <a:p>
            <a:pPr marL="0" indent="0">
              <a:buNone/>
            </a:pPr>
            <a:endParaRPr lang="en-US" dirty="0"/>
          </a:p>
        </p:txBody>
      </p:sp>
      <p:sp>
        <p:nvSpPr>
          <p:cNvPr id="2" name="Slide Number Placeholder 1">
            <a:extLst>
              <a:ext uri="{FF2B5EF4-FFF2-40B4-BE49-F238E27FC236}">
                <a16:creationId xmlns:a16="http://schemas.microsoft.com/office/drawing/2014/main" id="{90D86B70-4D11-804F-96C5-AAA767388BC8}"/>
              </a:ext>
            </a:extLst>
          </p:cNvPr>
          <p:cNvSpPr>
            <a:spLocks noGrp="1"/>
          </p:cNvSpPr>
          <p:nvPr>
            <p:ph type="sldNum" sz="quarter" idx="12"/>
          </p:nvPr>
        </p:nvSpPr>
        <p:spPr/>
        <p:txBody>
          <a:bodyPr/>
          <a:lstStyle/>
          <a:p>
            <a:fld id="{4EDCB3ED-314D-B94F-9566-0CF65720B86B}" type="slidenum">
              <a:rPr lang="en-US" smtClean="0"/>
              <a:t>33</a:t>
            </a:fld>
            <a:endParaRPr lang="en-US"/>
          </a:p>
        </p:txBody>
      </p:sp>
    </p:spTree>
    <p:extLst>
      <p:ext uri="{BB962C8B-B14F-4D97-AF65-F5344CB8AC3E}">
        <p14:creationId xmlns:p14="http://schemas.microsoft.com/office/powerpoint/2010/main" val="2261730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2BAE3-DCFE-6C4A-8B8F-B2F071E049EE}"/>
              </a:ext>
            </a:extLst>
          </p:cNvPr>
          <p:cNvSpPr>
            <a:spLocks noGrp="1"/>
          </p:cNvSpPr>
          <p:nvPr>
            <p:ph type="title"/>
          </p:nvPr>
        </p:nvSpPr>
        <p:spPr/>
        <p:txBody>
          <a:bodyPr/>
          <a:lstStyle/>
          <a:p>
            <a:r>
              <a:rPr lang="en-US" dirty="0"/>
              <a:t>Social Determinants of MME Frameworks</a:t>
            </a:r>
          </a:p>
        </p:txBody>
      </p:sp>
      <p:sp>
        <p:nvSpPr>
          <p:cNvPr id="3" name="Content Placeholder 2">
            <a:extLst>
              <a:ext uri="{FF2B5EF4-FFF2-40B4-BE49-F238E27FC236}">
                <a16:creationId xmlns:a16="http://schemas.microsoft.com/office/drawing/2014/main" id="{83256CC0-8C53-EE4B-BEB5-CBCF473A1102}"/>
              </a:ext>
            </a:extLst>
          </p:cNvPr>
          <p:cNvSpPr>
            <a:spLocks noGrp="1"/>
          </p:cNvSpPr>
          <p:nvPr>
            <p:ph idx="1"/>
          </p:nvPr>
        </p:nvSpPr>
        <p:spPr/>
        <p:txBody>
          <a:bodyPr/>
          <a:lstStyle/>
          <a:p>
            <a:pPr marL="0" indent="0">
              <a:buNone/>
            </a:pPr>
            <a:r>
              <a:rPr lang="en-US" dirty="0"/>
              <a:t>MME framework applies a social framing of health  (SDHE) on MM. </a:t>
            </a:r>
          </a:p>
          <a:p>
            <a:pPr marL="0" indent="0">
              <a:buNone/>
            </a:pPr>
            <a:r>
              <a:rPr lang="en-US" dirty="0"/>
              <a:t>The SDHE emphasizes </a:t>
            </a:r>
            <a:r>
              <a:rPr lang="en-US" u="sng" dirty="0"/>
              <a:t>the fairness of social forces operating at upstream levels</a:t>
            </a:r>
            <a:r>
              <a:rPr lang="en-US" dirty="0"/>
              <a:t> (governance and policies,  and intervening forces) and linked the fairness in upstream determinants to unfair social stratification in society producing the inequitable distribution of health challenges.</a:t>
            </a:r>
          </a:p>
        </p:txBody>
      </p:sp>
      <p:sp>
        <p:nvSpPr>
          <p:cNvPr id="4" name="Slide Number Placeholder 3">
            <a:extLst>
              <a:ext uri="{FF2B5EF4-FFF2-40B4-BE49-F238E27FC236}">
                <a16:creationId xmlns:a16="http://schemas.microsoft.com/office/drawing/2014/main" id="{4A5E81BD-96A4-5047-98B7-D77435B3A6A5}"/>
              </a:ext>
            </a:extLst>
          </p:cNvPr>
          <p:cNvSpPr>
            <a:spLocks noGrp="1"/>
          </p:cNvSpPr>
          <p:nvPr>
            <p:ph type="sldNum" sz="quarter" idx="12"/>
          </p:nvPr>
        </p:nvSpPr>
        <p:spPr/>
        <p:txBody>
          <a:bodyPr/>
          <a:lstStyle/>
          <a:p>
            <a:fld id="{4EDCB3ED-314D-B94F-9566-0CF65720B86B}" type="slidenum">
              <a:rPr lang="en-US" smtClean="0"/>
              <a:t>34</a:t>
            </a:fld>
            <a:endParaRPr lang="en-US"/>
          </a:p>
        </p:txBody>
      </p:sp>
    </p:spTree>
    <p:extLst>
      <p:ext uri="{BB962C8B-B14F-4D97-AF65-F5344CB8AC3E}">
        <p14:creationId xmlns:p14="http://schemas.microsoft.com/office/powerpoint/2010/main" val="27674507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A8A998-4DE5-D542-B586-B03F6EF967EC}"/>
              </a:ext>
            </a:extLst>
          </p:cNvPr>
          <p:cNvSpPr>
            <a:spLocks noGrp="1"/>
          </p:cNvSpPr>
          <p:nvPr>
            <p:ph idx="1"/>
          </p:nvPr>
        </p:nvSpPr>
        <p:spPr/>
        <p:txBody>
          <a:bodyPr/>
          <a:lstStyle/>
          <a:p>
            <a:pPr marL="0" indent="0">
              <a:buNone/>
            </a:pPr>
            <a:r>
              <a:rPr lang="en-US" dirty="0"/>
              <a:t>The focus on fairness and upstream forces provided an ethical imperative and urgency rationales for the duty of the state and social sectors to pursue a fair socio-economics development and to be accountable for promoting health and reducing health inequities.</a:t>
            </a:r>
          </a:p>
        </p:txBody>
      </p:sp>
      <p:sp>
        <p:nvSpPr>
          <p:cNvPr id="2" name="Slide Number Placeholder 1">
            <a:extLst>
              <a:ext uri="{FF2B5EF4-FFF2-40B4-BE49-F238E27FC236}">
                <a16:creationId xmlns:a16="http://schemas.microsoft.com/office/drawing/2014/main" id="{9BC5D51E-C1B6-C840-9957-0597B5DE8129}"/>
              </a:ext>
            </a:extLst>
          </p:cNvPr>
          <p:cNvSpPr>
            <a:spLocks noGrp="1"/>
          </p:cNvSpPr>
          <p:nvPr>
            <p:ph type="sldNum" sz="quarter" idx="12"/>
          </p:nvPr>
        </p:nvSpPr>
        <p:spPr/>
        <p:txBody>
          <a:bodyPr/>
          <a:lstStyle/>
          <a:p>
            <a:fld id="{4EDCB3ED-314D-B94F-9566-0CF65720B86B}" type="slidenum">
              <a:rPr lang="en-US" smtClean="0"/>
              <a:t>35</a:t>
            </a:fld>
            <a:endParaRPr lang="en-US"/>
          </a:p>
        </p:txBody>
      </p:sp>
    </p:spTree>
    <p:extLst>
      <p:ext uri="{BB962C8B-B14F-4D97-AF65-F5344CB8AC3E}">
        <p14:creationId xmlns:p14="http://schemas.microsoft.com/office/powerpoint/2010/main" val="884214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293286-1BC4-0543-8FAD-661C0E62C379}"/>
              </a:ext>
            </a:extLst>
          </p:cNvPr>
          <p:cNvSpPr>
            <a:spLocks noGrp="1"/>
          </p:cNvSpPr>
          <p:nvPr>
            <p:ph idx="1"/>
          </p:nvPr>
        </p:nvSpPr>
        <p:spPr/>
        <p:txBody>
          <a:bodyPr/>
          <a:lstStyle/>
          <a:p>
            <a:pPr marL="0" indent="0">
              <a:buNone/>
            </a:pPr>
            <a:r>
              <a:rPr lang="en-US" dirty="0"/>
              <a:t>SDHE is anchored on social justice framing and transformative changes. HE in the recent discourse is not confined to addressing deprivation, targeting individual and community levels’ deprivation.</a:t>
            </a:r>
          </a:p>
          <a:p>
            <a:pPr marL="0" indent="0">
              <a:buNone/>
            </a:pPr>
            <a:r>
              <a:rPr lang="en-US" dirty="0"/>
              <a:t>HE, defined as absence of systematic unnecessary differences in health, is not just a health goal but a development goal and a measure of social success. This captures the understanding that HE is achieved through fair health systems and fair social determinants.</a:t>
            </a:r>
          </a:p>
        </p:txBody>
      </p:sp>
      <p:sp>
        <p:nvSpPr>
          <p:cNvPr id="2" name="Slide Number Placeholder 1">
            <a:extLst>
              <a:ext uri="{FF2B5EF4-FFF2-40B4-BE49-F238E27FC236}">
                <a16:creationId xmlns:a16="http://schemas.microsoft.com/office/drawing/2014/main" id="{ED025239-80B7-584F-8671-57F511992774}"/>
              </a:ext>
            </a:extLst>
          </p:cNvPr>
          <p:cNvSpPr>
            <a:spLocks noGrp="1"/>
          </p:cNvSpPr>
          <p:nvPr>
            <p:ph type="sldNum" sz="quarter" idx="12"/>
          </p:nvPr>
        </p:nvSpPr>
        <p:spPr/>
        <p:txBody>
          <a:bodyPr/>
          <a:lstStyle/>
          <a:p>
            <a:fld id="{4EDCB3ED-314D-B94F-9566-0CF65720B86B}" type="slidenum">
              <a:rPr lang="en-US" smtClean="0"/>
              <a:t>36</a:t>
            </a:fld>
            <a:endParaRPr lang="en-US"/>
          </a:p>
        </p:txBody>
      </p:sp>
    </p:spTree>
    <p:extLst>
      <p:ext uri="{BB962C8B-B14F-4D97-AF65-F5344CB8AC3E}">
        <p14:creationId xmlns:p14="http://schemas.microsoft.com/office/powerpoint/2010/main" val="3676578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115E1-5BAB-EF4C-B256-9734127EB6CE}"/>
              </a:ext>
            </a:extLst>
          </p:cNvPr>
          <p:cNvSpPr>
            <a:spLocks noGrp="1"/>
          </p:cNvSpPr>
          <p:nvPr>
            <p:ph type="title"/>
          </p:nvPr>
        </p:nvSpPr>
        <p:spPr/>
        <p:txBody>
          <a:bodyPr/>
          <a:lstStyle/>
          <a:p>
            <a:r>
              <a:rPr lang="en-US" dirty="0"/>
              <a:t>Key Features</a:t>
            </a:r>
          </a:p>
        </p:txBody>
      </p:sp>
      <p:sp>
        <p:nvSpPr>
          <p:cNvPr id="3" name="Content Placeholder 2">
            <a:extLst>
              <a:ext uri="{FF2B5EF4-FFF2-40B4-BE49-F238E27FC236}">
                <a16:creationId xmlns:a16="http://schemas.microsoft.com/office/drawing/2014/main" id="{DF8438A8-CF1F-EC45-ABBB-0431E1AB2F16}"/>
              </a:ext>
            </a:extLst>
          </p:cNvPr>
          <p:cNvSpPr>
            <a:spLocks noGrp="1"/>
          </p:cNvSpPr>
          <p:nvPr>
            <p:ph idx="1"/>
          </p:nvPr>
        </p:nvSpPr>
        <p:spPr/>
        <p:txBody>
          <a:bodyPr/>
          <a:lstStyle/>
          <a:p>
            <a:pPr marL="514350" lvl="0" indent="-514350">
              <a:buFont typeface="+mj-lt"/>
              <a:buAutoNum type="arabicPeriod"/>
            </a:pPr>
            <a:r>
              <a:rPr lang="en-US" dirty="0"/>
              <a:t>From Inequality to Inequity.</a:t>
            </a:r>
          </a:p>
          <a:p>
            <a:pPr marL="514350" lvl="0" indent="-514350">
              <a:buFont typeface="+mj-lt"/>
              <a:buAutoNum type="arabicPeriod"/>
            </a:pPr>
            <a:r>
              <a:rPr lang="en-US" dirty="0"/>
              <a:t>From Moral Duty of State to Ethical Imperative and Risks of Not Acting.</a:t>
            </a:r>
          </a:p>
          <a:p>
            <a:pPr marL="514350" lvl="0" indent="-514350">
              <a:buFont typeface="+mj-lt"/>
              <a:buAutoNum type="arabicPeriod"/>
            </a:pPr>
            <a:r>
              <a:rPr lang="en-US" dirty="0"/>
              <a:t>From Proximate (characteristics, behavior) to Social Stratification.</a:t>
            </a:r>
          </a:p>
          <a:p>
            <a:pPr marL="514350" lvl="0" indent="-514350">
              <a:buFont typeface="+mj-lt"/>
              <a:buAutoNum type="arabicPeriod"/>
            </a:pPr>
            <a:r>
              <a:rPr lang="en-US" dirty="0"/>
              <a:t>From Influence of Social Sectors to Responsibilities and Accountability of Social Sectors.</a:t>
            </a:r>
          </a:p>
          <a:p>
            <a:pPr marL="514350" lvl="0" indent="-514350">
              <a:buFont typeface="+mj-lt"/>
              <a:buAutoNum type="arabicPeriod"/>
            </a:pPr>
            <a:r>
              <a:rPr lang="en-US" dirty="0"/>
              <a:t>From multi-sectoral to intersectoral.</a:t>
            </a:r>
          </a:p>
          <a:p>
            <a:pPr marL="0" indent="0">
              <a:buNone/>
            </a:pPr>
            <a:endParaRPr lang="en-US" dirty="0"/>
          </a:p>
        </p:txBody>
      </p:sp>
      <p:sp>
        <p:nvSpPr>
          <p:cNvPr id="4" name="Slide Number Placeholder 3">
            <a:extLst>
              <a:ext uri="{FF2B5EF4-FFF2-40B4-BE49-F238E27FC236}">
                <a16:creationId xmlns:a16="http://schemas.microsoft.com/office/drawing/2014/main" id="{C589F2C3-E13E-0C4C-919C-07BDB2573FAE}"/>
              </a:ext>
            </a:extLst>
          </p:cNvPr>
          <p:cNvSpPr>
            <a:spLocks noGrp="1"/>
          </p:cNvSpPr>
          <p:nvPr>
            <p:ph type="sldNum" sz="quarter" idx="12"/>
          </p:nvPr>
        </p:nvSpPr>
        <p:spPr/>
        <p:txBody>
          <a:bodyPr/>
          <a:lstStyle/>
          <a:p>
            <a:fld id="{4EDCB3ED-314D-B94F-9566-0CF65720B86B}" type="slidenum">
              <a:rPr lang="en-US" smtClean="0"/>
              <a:t>37</a:t>
            </a:fld>
            <a:endParaRPr lang="en-US"/>
          </a:p>
        </p:txBody>
      </p:sp>
    </p:spTree>
    <p:extLst>
      <p:ext uri="{BB962C8B-B14F-4D97-AF65-F5344CB8AC3E}">
        <p14:creationId xmlns:p14="http://schemas.microsoft.com/office/powerpoint/2010/main" val="3444872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9703-08DB-5D49-B094-E182E46C7DE5}"/>
              </a:ext>
            </a:extLst>
          </p:cNvPr>
          <p:cNvSpPr>
            <a:spLocks noGrp="1"/>
          </p:cNvSpPr>
          <p:nvPr>
            <p:ph type="title"/>
          </p:nvPr>
        </p:nvSpPr>
        <p:spPr/>
        <p:txBody>
          <a:bodyPr/>
          <a:lstStyle/>
          <a:p>
            <a:r>
              <a:rPr lang="en-US" dirty="0"/>
              <a:t>Implications for Health System</a:t>
            </a:r>
          </a:p>
        </p:txBody>
      </p:sp>
      <p:sp>
        <p:nvSpPr>
          <p:cNvPr id="3" name="Content Placeholder 2">
            <a:extLst>
              <a:ext uri="{FF2B5EF4-FFF2-40B4-BE49-F238E27FC236}">
                <a16:creationId xmlns:a16="http://schemas.microsoft.com/office/drawing/2014/main" id="{94354905-64C8-B04A-94E3-7C75ED8E2D37}"/>
              </a:ext>
            </a:extLst>
          </p:cNvPr>
          <p:cNvSpPr>
            <a:spLocks noGrp="1"/>
          </p:cNvSpPr>
          <p:nvPr>
            <p:ph idx="1"/>
          </p:nvPr>
        </p:nvSpPr>
        <p:spPr/>
        <p:txBody>
          <a:bodyPr>
            <a:normAutofit fontScale="92500" lnSpcReduction="20000"/>
          </a:bodyPr>
          <a:lstStyle/>
          <a:p>
            <a:pPr marL="514350" indent="-514350">
              <a:buAutoNum type="arabicPeriod"/>
            </a:pPr>
            <a:r>
              <a:rPr lang="en-US" dirty="0"/>
              <a:t>Reduction of inequalities in health is a central goal. Index of dissimilarity provides a summary measure of differences in burden born by different groups.</a:t>
            </a:r>
          </a:p>
          <a:p>
            <a:pPr marL="514350" indent="-514350">
              <a:buAutoNum type="arabicPeriod"/>
            </a:pPr>
            <a:r>
              <a:rPr lang="en-US" dirty="0"/>
              <a:t>Health System Inequities are part and parcel of social Determinants in Health</a:t>
            </a:r>
          </a:p>
          <a:p>
            <a:pPr marL="514350" indent="-514350">
              <a:buAutoNum type="arabicPeriod"/>
            </a:pPr>
            <a:r>
              <a:rPr lang="en-US" dirty="0"/>
              <a:t>Capitalizing on the strength of PHC and revival of interest (responding to needs, concern with social context, multi-sectoral, community empowerment and participation, amenable to </a:t>
            </a:r>
            <a:r>
              <a:rPr lang="en-US" dirty="0" err="1"/>
              <a:t>MoH</a:t>
            </a:r>
            <a:r>
              <a:rPr lang="en-US" dirty="0"/>
              <a:t>) </a:t>
            </a:r>
          </a:p>
          <a:p>
            <a:pPr marL="514350" indent="-514350">
              <a:buAutoNum type="arabicPeriod"/>
            </a:pPr>
            <a:r>
              <a:rPr lang="en-US" dirty="0"/>
              <a:t>Pushing boundaries for:</a:t>
            </a:r>
          </a:p>
          <a:p>
            <a:pPr marL="0" indent="0">
              <a:buNone/>
            </a:pPr>
            <a:r>
              <a:rPr lang="en-US" dirty="0"/>
              <a:t>Defining what constitute public health programs </a:t>
            </a:r>
            <a:r>
              <a:rPr lang="en-US" dirty="0">
                <a:sym typeface="Wingdings" pitchFamily="2" charset="2"/>
              </a:rPr>
              <a:t></a:t>
            </a:r>
            <a:r>
              <a:rPr lang="en-US" dirty="0"/>
              <a:t> social policies (involvement of HS/multi-sectoral, inter-sectoral)</a:t>
            </a:r>
          </a:p>
          <a:p>
            <a:pPr marL="0" indent="0">
              <a:buNone/>
            </a:pPr>
            <a:r>
              <a:rPr lang="en-US" dirty="0"/>
              <a:t>5.   Evidence based monitoring and evaluation: From Health Information System (HIS) to Information System for Health ( HIS).</a:t>
            </a:r>
          </a:p>
          <a:p>
            <a:pPr marL="0" indent="0">
              <a:buNone/>
            </a:pPr>
            <a:endParaRPr lang="en-US" dirty="0"/>
          </a:p>
        </p:txBody>
      </p:sp>
      <p:sp>
        <p:nvSpPr>
          <p:cNvPr id="4" name="Slide Number Placeholder 3">
            <a:extLst>
              <a:ext uri="{FF2B5EF4-FFF2-40B4-BE49-F238E27FC236}">
                <a16:creationId xmlns:a16="http://schemas.microsoft.com/office/drawing/2014/main" id="{6088E89D-9CFE-2944-AA28-45D4C290B7E5}"/>
              </a:ext>
            </a:extLst>
          </p:cNvPr>
          <p:cNvSpPr>
            <a:spLocks noGrp="1"/>
          </p:cNvSpPr>
          <p:nvPr>
            <p:ph type="sldNum" sz="quarter" idx="12"/>
          </p:nvPr>
        </p:nvSpPr>
        <p:spPr/>
        <p:txBody>
          <a:bodyPr/>
          <a:lstStyle/>
          <a:p>
            <a:fld id="{4EDCB3ED-314D-B94F-9566-0CF65720B86B}" type="slidenum">
              <a:rPr lang="en-US" smtClean="0"/>
              <a:t>38</a:t>
            </a:fld>
            <a:endParaRPr lang="en-US"/>
          </a:p>
        </p:txBody>
      </p:sp>
    </p:spTree>
    <p:extLst>
      <p:ext uri="{BB962C8B-B14F-4D97-AF65-F5344CB8AC3E}">
        <p14:creationId xmlns:p14="http://schemas.microsoft.com/office/powerpoint/2010/main" val="19296666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902BF-76EF-EE47-B2E1-DC69D3C4B66A}"/>
              </a:ext>
            </a:extLst>
          </p:cNvPr>
          <p:cNvSpPr>
            <a:spLocks noGrp="1"/>
          </p:cNvSpPr>
          <p:nvPr>
            <p:ph type="title"/>
          </p:nvPr>
        </p:nvSpPr>
        <p:spPr>
          <a:xfrm>
            <a:off x="52124" y="15621"/>
            <a:ext cx="10515600" cy="692109"/>
          </a:xfrm>
        </p:spPr>
        <p:txBody>
          <a:bodyPr>
            <a:normAutofit/>
          </a:bodyPr>
          <a:lstStyle/>
          <a:p>
            <a:r>
              <a:rPr lang="en-US" sz="3700" dirty="0"/>
              <a:t>Figure 3: SDMME Framework</a:t>
            </a:r>
          </a:p>
        </p:txBody>
      </p:sp>
      <p:sp>
        <p:nvSpPr>
          <p:cNvPr id="4" name="Arrow: Up 21">
            <a:extLst>
              <a:ext uri="{FF2B5EF4-FFF2-40B4-BE49-F238E27FC236}">
                <a16:creationId xmlns:a16="http://schemas.microsoft.com/office/drawing/2014/main" id="{57AE90FE-B798-3542-8ADF-84D07A1E7DBF}"/>
              </a:ext>
            </a:extLst>
          </p:cNvPr>
          <p:cNvSpPr/>
          <p:nvPr/>
        </p:nvSpPr>
        <p:spPr>
          <a:xfrm>
            <a:off x="7114784" y="4622104"/>
            <a:ext cx="237994" cy="383758"/>
          </a:xfrm>
          <a:prstGeom prst="upArrow">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2">
            <a:extLst>
              <a:ext uri="{FF2B5EF4-FFF2-40B4-BE49-F238E27FC236}">
                <a16:creationId xmlns:a16="http://schemas.microsoft.com/office/drawing/2014/main" id="{1779BF75-9F43-7941-816F-8438FDBEA12E}"/>
              </a:ext>
            </a:extLst>
          </p:cNvPr>
          <p:cNvSpPr>
            <a:spLocks noGrp="1"/>
          </p:cNvSpPr>
          <p:nvPr>
            <p:ph type="sldNum" sz="quarter" idx="12"/>
          </p:nvPr>
        </p:nvSpPr>
        <p:spPr>
          <a:xfrm>
            <a:off x="8737600" y="6356351"/>
            <a:ext cx="2844800" cy="365125"/>
          </a:xfrm>
        </p:spPr>
        <p:txBody>
          <a:bodyPr/>
          <a:lstStyle/>
          <a:p>
            <a:fld id="{D2CC721F-AC04-4BD9-99B8-EB599DA0A094}" type="slidenum">
              <a:rPr lang="en-US" smtClean="0">
                <a:solidFill>
                  <a:prstClr val="black">
                    <a:tint val="75000"/>
                  </a:prstClr>
                </a:solidFill>
              </a:rPr>
              <a:pPr/>
              <a:t>39</a:t>
            </a:fld>
            <a:endParaRPr lang="en-US">
              <a:solidFill>
                <a:prstClr val="black">
                  <a:tint val="75000"/>
                </a:prstClr>
              </a:solidFill>
            </a:endParaRPr>
          </a:p>
        </p:txBody>
      </p:sp>
      <p:sp>
        <p:nvSpPr>
          <p:cNvPr id="6" name="TextBox 5">
            <a:extLst>
              <a:ext uri="{FF2B5EF4-FFF2-40B4-BE49-F238E27FC236}">
                <a16:creationId xmlns:a16="http://schemas.microsoft.com/office/drawing/2014/main" id="{F6543A3E-31CC-6944-BE45-C7B3212B9D68}"/>
              </a:ext>
            </a:extLst>
          </p:cNvPr>
          <p:cNvSpPr txBox="1"/>
          <p:nvPr/>
        </p:nvSpPr>
        <p:spPr>
          <a:xfrm rot="16200000">
            <a:off x="1706238" y="2496039"/>
            <a:ext cx="3442459" cy="923330"/>
          </a:xfrm>
          <a:prstGeom prst="rect">
            <a:avLst/>
          </a:prstGeom>
          <a:solidFill>
            <a:schemeClr val="accent1">
              <a:lumMod val="75000"/>
            </a:schemeClr>
          </a:solidFill>
          <a:ln>
            <a:solidFill>
              <a:schemeClr val="tx1"/>
            </a:solidFill>
          </a:ln>
        </p:spPr>
        <p:txBody>
          <a:bodyPr wrap="square" rtlCol="0">
            <a:spAutoFit/>
          </a:bodyPr>
          <a:lstStyle/>
          <a:p>
            <a:pPr algn="ctr"/>
            <a:r>
              <a:rPr lang="en-US" dirty="0">
                <a:solidFill>
                  <a:schemeClr val="bg1"/>
                </a:solidFill>
              </a:rPr>
              <a:t>Social position</a:t>
            </a:r>
          </a:p>
          <a:p>
            <a:pPr algn="ctr"/>
            <a:r>
              <a:rPr lang="en-US" dirty="0">
                <a:solidFill>
                  <a:schemeClr val="bg1"/>
                </a:solidFill>
              </a:rPr>
              <a:t>Gender norms</a:t>
            </a:r>
          </a:p>
          <a:p>
            <a:pPr algn="ctr"/>
            <a:r>
              <a:rPr lang="en-US" dirty="0">
                <a:solidFill>
                  <a:schemeClr val="bg1"/>
                </a:solidFill>
              </a:rPr>
              <a:t>Geographic location</a:t>
            </a:r>
          </a:p>
        </p:txBody>
      </p:sp>
      <p:sp>
        <p:nvSpPr>
          <p:cNvPr id="7" name="TextBox 6">
            <a:extLst>
              <a:ext uri="{FF2B5EF4-FFF2-40B4-BE49-F238E27FC236}">
                <a16:creationId xmlns:a16="http://schemas.microsoft.com/office/drawing/2014/main" id="{C6731F29-DDB6-124E-B353-53B9952941C1}"/>
              </a:ext>
            </a:extLst>
          </p:cNvPr>
          <p:cNvSpPr txBox="1"/>
          <p:nvPr/>
        </p:nvSpPr>
        <p:spPr>
          <a:xfrm rot="16200000">
            <a:off x="-563161" y="1805254"/>
            <a:ext cx="3815894" cy="2585323"/>
          </a:xfrm>
          <a:prstGeom prst="rect">
            <a:avLst/>
          </a:prstGeom>
          <a:solidFill>
            <a:schemeClr val="accent1">
              <a:lumMod val="75000"/>
            </a:schemeClr>
          </a:solidFill>
          <a:ln>
            <a:solidFill>
              <a:schemeClr val="tx1"/>
            </a:solidFill>
          </a:ln>
        </p:spPr>
        <p:txBody>
          <a:bodyPr wrap="square" rtlCol="0">
            <a:spAutoFit/>
          </a:bodyPr>
          <a:lstStyle/>
          <a:p>
            <a:pPr marL="285750" indent="-285750">
              <a:buFont typeface="Arial" panose="020B0604020202020204" pitchFamily="34" charset="0"/>
              <a:buChar char="•"/>
            </a:pPr>
            <a:r>
              <a:rPr lang="en-US" dirty="0">
                <a:solidFill>
                  <a:schemeClr val="bg1"/>
                </a:solidFill>
              </a:rPr>
              <a:t>Governance (Fairness, social justice, accountability, transparency)</a:t>
            </a:r>
          </a:p>
          <a:p>
            <a:pPr marL="285750" indent="-285750">
              <a:buFont typeface="Arial" panose="020B0604020202020204" pitchFamily="34" charset="0"/>
              <a:buChar char="•"/>
            </a:pPr>
            <a:r>
              <a:rPr lang="en-US" dirty="0">
                <a:solidFill>
                  <a:schemeClr val="bg1"/>
                </a:solidFill>
              </a:rPr>
              <a:t>Partnership</a:t>
            </a:r>
          </a:p>
          <a:p>
            <a:pPr marL="285750" indent="-285750">
              <a:buFont typeface="Arial" panose="020B0604020202020204" pitchFamily="34" charset="0"/>
              <a:buChar char="•"/>
            </a:pPr>
            <a:r>
              <a:rPr lang="en-US" dirty="0">
                <a:solidFill>
                  <a:schemeClr val="bg1"/>
                </a:solidFill>
              </a:rPr>
              <a:t>Policies</a:t>
            </a:r>
          </a:p>
          <a:p>
            <a:pPr marL="285750" indent="-285750">
              <a:buFont typeface="Arial" panose="020B0604020202020204" pitchFamily="34" charset="0"/>
              <a:buChar char="•"/>
            </a:pPr>
            <a:r>
              <a:rPr lang="en-US" dirty="0">
                <a:solidFill>
                  <a:schemeClr val="bg1"/>
                </a:solidFill>
              </a:rPr>
              <a:t>Rule of laws</a:t>
            </a:r>
          </a:p>
          <a:p>
            <a:pPr marL="285750" indent="-285750">
              <a:buFont typeface="Arial" panose="020B0604020202020204" pitchFamily="34" charset="0"/>
              <a:buChar char="•"/>
            </a:pPr>
            <a:r>
              <a:rPr lang="en-US" dirty="0">
                <a:solidFill>
                  <a:schemeClr val="bg1"/>
                </a:solidFill>
              </a:rPr>
              <a:t>Cultural, traditions and social forces</a:t>
            </a:r>
          </a:p>
          <a:p>
            <a:pPr marL="285750" indent="-285750">
              <a:buFont typeface="Arial" panose="020B0604020202020204" pitchFamily="34" charset="0"/>
              <a:buChar char="•"/>
            </a:pPr>
            <a:r>
              <a:rPr lang="en-US" dirty="0">
                <a:solidFill>
                  <a:schemeClr val="bg1"/>
                </a:solidFill>
              </a:rPr>
              <a:t>Preparedness to respond to emergencies and shocks</a:t>
            </a:r>
          </a:p>
          <a:p>
            <a:pPr marL="285750" indent="-285750">
              <a:buFont typeface="Arial" panose="020B0604020202020204" pitchFamily="34" charset="0"/>
              <a:buChar char="•"/>
            </a:pPr>
            <a:endParaRPr lang="en-US" dirty="0">
              <a:solidFill>
                <a:schemeClr val="bg1"/>
              </a:solidFill>
            </a:endParaRPr>
          </a:p>
        </p:txBody>
      </p:sp>
      <p:sp>
        <p:nvSpPr>
          <p:cNvPr id="8" name="TextBox 7">
            <a:extLst>
              <a:ext uri="{FF2B5EF4-FFF2-40B4-BE49-F238E27FC236}">
                <a16:creationId xmlns:a16="http://schemas.microsoft.com/office/drawing/2014/main" id="{1589B162-5175-5D4A-A3D8-DC42C570570C}"/>
              </a:ext>
            </a:extLst>
          </p:cNvPr>
          <p:cNvSpPr txBox="1"/>
          <p:nvPr/>
        </p:nvSpPr>
        <p:spPr>
          <a:xfrm>
            <a:off x="3007951" y="5005862"/>
            <a:ext cx="8472350" cy="1754326"/>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dirty="0"/>
              <a:t>Intervening Forces </a:t>
            </a:r>
            <a:endParaRPr lang="en-US" b="1" dirty="0">
              <a:solidFill>
                <a:schemeClr val="tx2">
                  <a:lumMod val="75000"/>
                </a:schemeClr>
              </a:solidFill>
            </a:endParaRPr>
          </a:p>
          <a:p>
            <a:pPr algn="ctr"/>
            <a:r>
              <a:rPr lang="en-US" dirty="0"/>
              <a:t>Levels, disaggregation and distribution by social structures and efforts modalities (multisectoral, intersectoral or trans-sectoral)</a:t>
            </a:r>
          </a:p>
          <a:p>
            <a:pPr marL="285750" indent="-285750">
              <a:buFont typeface="Arial" panose="020B0604020202020204" pitchFamily="34" charset="0"/>
              <a:buChar char="•"/>
            </a:pPr>
            <a:r>
              <a:rPr lang="en-US" dirty="0"/>
              <a:t>Health care system</a:t>
            </a:r>
          </a:p>
          <a:p>
            <a:pPr marL="285750" indent="-285750">
              <a:buFont typeface="Arial" panose="020B0604020202020204" pitchFamily="34" charset="0"/>
              <a:buChar char="•"/>
            </a:pPr>
            <a:r>
              <a:rPr lang="en-US" dirty="0"/>
              <a:t>Other systems</a:t>
            </a:r>
          </a:p>
          <a:p>
            <a:pPr marL="285750" indent="-285750">
              <a:buFont typeface="Arial" panose="020B0604020202020204" pitchFamily="34" charset="0"/>
              <a:buChar char="•"/>
            </a:pPr>
            <a:r>
              <a:rPr lang="en-US" dirty="0"/>
              <a:t>Other stakeholders</a:t>
            </a:r>
          </a:p>
        </p:txBody>
      </p:sp>
      <p:cxnSp>
        <p:nvCxnSpPr>
          <p:cNvPr id="9" name="Straight Arrow Connector 8">
            <a:extLst>
              <a:ext uri="{FF2B5EF4-FFF2-40B4-BE49-F238E27FC236}">
                <a16:creationId xmlns:a16="http://schemas.microsoft.com/office/drawing/2014/main" id="{BAA56483-A601-CD43-933A-BAE34008126C}"/>
              </a:ext>
            </a:extLst>
          </p:cNvPr>
          <p:cNvCxnSpPr>
            <a:cxnSpLocks/>
          </p:cNvCxnSpPr>
          <p:nvPr/>
        </p:nvCxnSpPr>
        <p:spPr>
          <a:xfrm>
            <a:off x="3889133" y="2590664"/>
            <a:ext cx="37050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AAE9AFA-C09F-5C48-81AF-F31E2C389159}"/>
              </a:ext>
            </a:extLst>
          </p:cNvPr>
          <p:cNvCxnSpPr>
            <a:cxnSpLocks/>
          </p:cNvCxnSpPr>
          <p:nvPr/>
        </p:nvCxnSpPr>
        <p:spPr>
          <a:xfrm>
            <a:off x="2637448" y="2608341"/>
            <a:ext cx="37050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Arrow: Up 22">
            <a:extLst>
              <a:ext uri="{FF2B5EF4-FFF2-40B4-BE49-F238E27FC236}">
                <a16:creationId xmlns:a16="http://schemas.microsoft.com/office/drawing/2014/main" id="{E67C50F8-297F-484B-9FFA-91E1A6882B74}"/>
              </a:ext>
            </a:extLst>
          </p:cNvPr>
          <p:cNvSpPr/>
          <p:nvPr/>
        </p:nvSpPr>
        <p:spPr>
          <a:xfrm>
            <a:off x="3452718" y="4653045"/>
            <a:ext cx="237994" cy="383758"/>
          </a:xfrm>
          <a:prstGeom prst="upArrow">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Bent-Up 23">
            <a:extLst>
              <a:ext uri="{FF2B5EF4-FFF2-40B4-BE49-F238E27FC236}">
                <a16:creationId xmlns:a16="http://schemas.microsoft.com/office/drawing/2014/main" id="{5878E48D-3396-2746-9267-C7361BD0BE48}"/>
              </a:ext>
            </a:extLst>
          </p:cNvPr>
          <p:cNvSpPr/>
          <p:nvPr/>
        </p:nvSpPr>
        <p:spPr>
          <a:xfrm rot="5400000">
            <a:off x="1745497" y="4564432"/>
            <a:ext cx="790082" cy="1734825"/>
          </a:xfrm>
          <a:prstGeom prst="bentUpArrow">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9D63A863-6382-594A-98C9-EC7AB61566AD}"/>
              </a:ext>
            </a:extLst>
          </p:cNvPr>
          <p:cNvSpPr txBox="1"/>
          <p:nvPr/>
        </p:nvSpPr>
        <p:spPr>
          <a:xfrm>
            <a:off x="472324" y="698434"/>
            <a:ext cx="1869856" cy="523220"/>
          </a:xfrm>
          <a:prstGeom prst="rect">
            <a:avLst/>
          </a:prstGeom>
          <a:noFill/>
        </p:spPr>
        <p:txBody>
          <a:bodyPr wrap="square" rtlCol="0">
            <a:spAutoFit/>
          </a:bodyPr>
          <a:lstStyle/>
          <a:p>
            <a:r>
              <a:rPr lang="en-US" sz="2800" b="1" dirty="0">
                <a:solidFill>
                  <a:srgbClr val="0070C0"/>
                </a:solidFill>
                <a:latin typeface="Arial" panose="020B0604020202020204" pitchFamily="34" charset="0"/>
                <a:cs typeface="Arial" panose="020B0604020202020204" pitchFamily="34" charset="0"/>
              </a:rPr>
              <a:t>Fairness</a:t>
            </a:r>
          </a:p>
        </p:txBody>
      </p:sp>
      <p:sp>
        <p:nvSpPr>
          <p:cNvPr id="14" name="TextBox 13">
            <a:extLst>
              <a:ext uri="{FF2B5EF4-FFF2-40B4-BE49-F238E27FC236}">
                <a16:creationId xmlns:a16="http://schemas.microsoft.com/office/drawing/2014/main" id="{0D8E865B-BD36-DB4E-BAE9-B5DD2564C99E}"/>
              </a:ext>
            </a:extLst>
          </p:cNvPr>
          <p:cNvSpPr txBox="1"/>
          <p:nvPr/>
        </p:nvSpPr>
        <p:spPr>
          <a:xfrm>
            <a:off x="5977177" y="4552373"/>
            <a:ext cx="2513208" cy="523220"/>
          </a:xfrm>
          <a:prstGeom prst="rect">
            <a:avLst/>
          </a:prstGeom>
          <a:noFill/>
        </p:spPr>
        <p:txBody>
          <a:bodyPr wrap="square" rtlCol="0">
            <a:spAutoFit/>
          </a:bodyPr>
          <a:lstStyle/>
          <a:p>
            <a:r>
              <a:rPr lang="en-US" sz="2800" b="1" dirty="0">
                <a:solidFill>
                  <a:srgbClr val="0070C0"/>
                </a:solidFill>
                <a:latin typeface="Arial" panose="020B0604020202020204" pitchFamily="34" charset="0"/>
                <a:cs typeface="Arial" panose="020B0604020202020204" pitchFamily="34" charset="0"/>
              </a:rPr>
              <a:t>Equity  Lens</a:t>
            </a:r>
          </a:p>
        </p:txBody>
      </p:sp>
      <p:pic>
        <p:nvPicPr>
          <p:cNvPr id="15" name="Picture 14">
            <a:extLst>
              <a:ext uri="{FF2B5EF4-FFF2-40B4-BE49-F238E27FC236}">
                <a16:creationId xmlns:a16="http://schemas.microsoft.com/office/drawing/2014/main" id="{7591A14F-A060-1445-B75D-114BC363079D}"/>
              </a:ext>
            </a:extLst>
          </p:cNvPr>
          <p:cNvPicPr>
            <a:picLocks noChangeAspect="1"/>
          </p:cNvPicPr>
          <p:nvPr/>
        </p:nvPicPr>
        <p:blipFill>
          <a:blip r:embed="rId2"/>
          <a:stretch>
            <a:fillRect/>
          </a:stretch>
        </p:blipFill>
        <p:spPr>
          <a:xfrm>
            <a:off x="4259636" y="857767"/>
            <a:ext cx="7869339" cy="3764337"/>
          </a:xfrm>
          <a:prstGeom prst="rect">
            <a:avLst/>
          </a:prstGeom>
        </p:spPr>
      </p:pic>
    </p:spTree>
    <p:extLst>
      <p:ext uri="{BB962C8B-B14F-4D97-AF65-F5344CB8AC3E}">
        <p14:creationId xmlns:p14="http://schemas.microsoft.com/office/powerpoint/2010/main" val="327432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0983-C169-2846-A536-CAAF24613A9B}"/>
              </a:ext>
            </a:extLst>
          </p:cNvPr>
          <p:cNvSpPr>
            <a:spLocks noGrp="1"/>
          </p:cNvSpPr>
          <p:nvPr>
            <p:ph type="title"/>
          </p:nvPr>
        </p:nvSpPr>
        <p:spPr/>
        <p:txBody>
          <a:bodyPr/>
          <a:lstStyle/>
          <a:p>
            <a:r>
              <a:rPr lang="en-US" dirty="0"/>
              <a:t>Three Groups of Frameworks</a:t>
            </a:r>
          </a:p>
        </p:txBody>
      </p:sp>
      <p:sp>
        <p:nvSpPr>
          <p:cNvPr id="3" name="Content Placeholder 2">
            <a:extLst>
              <a:ext uri="{FF2B5EF4-FFF2-40B4-BE49-F238E27FC236}">
                <a16:creationId xmlns:a16="http://schemas.microsoft.com/office/drawing/2014/main" id="{E5BED4E7-A428-EC44-8F81-DBDE99B01D8C}"/>
              </a:ext>
            </a:extLst>
          </p:cNvPr>
          <p:cNvSpPr>
            <a:spLocks noGrp="1"/>
          </p:cNvSpPr>
          <p:nvPr>
            <p:ph idx="1"/>
          </p:nvPr>
        </p:nvSpPr>
        <p:spPr/>
        <p:txBody>
          <a:bodyPr/>
          <a:lstStyle/>
          <a:p>
            <a:pPr marL="571500" lvl="0" indent="-571500">
              <a:buFont typeface="+mj-lt"/>
              <a:buAutoNum type="romanUcPeriod"/>
            </a:pPr>
            <a:r>
              <a:rPr lang="en-US" dirty="0"/>
              <a:t>Health System Related Determinants Frameworks</a:t>
            </a:r>
          </a:p>
          <a:p>
            <a:pPr marL="571500" lvl="0" indent="-571500">
              <a:buFont typeface="+mj-lt"/>
              <a:buAutoNum type="romanUcPeriod"/>
            </a:pPr>
            <a:r>
              <a:rPr lang="en-US" dirty="0"/>
              <a:t>Social Determinants of Health Frameworks</a:t>
            </a:r>
          </a:p>
          <a:p>
            <a:pPr marL="571500" lvl="0" indent="-571500">
              <a:buFont typeface="+mj-lt"/>
              <a:buAutoNum type="romanUcPeriod"/>
            </a:pPr>
            <a:r>
              <a:rPr lang="en-US" dirty="0"/>
              <a:t>Social Determinants of Health Equity Frameworks</a:t>
            </a:r>
          </a:p>
        </p:txBody>
      </p:sp>
      <p:sp>
        <p:nvSpPr>
          <p:cNvPr id="4" name="Slide Number Placeholder 3">
            <a:extLst>
              <a:ext uri="{FF2B5EF4-FFF2-40B4-BE49-F238E27FC236}">
                <a16:creationId xmlns:a16="http://schemas.microsoft.com/office/drawing/2014/main" id="{2B6869AC-6EEE-7949-8413-3FE2DE15BE96}"/>
              </a:ext>
            </a:extLst>
          </p:cNvPr>
          <p:cNvSpPr>
            <a:spLocks noGrp="1"/>
          </p:cNvSpPr>
          <p:nvPr>
            <p:ph type="sldNum" sz="quarter" idx="12"/>
          </p:nvPr>
        </p:nvSpPr>
        <p:spPr/>
        <p:txBody>
          <a:bodyPr/>
          <a:lstStyle/>
          <a:p>
            <a:fld id="{4EDCB3ED-314D-B94F-9566-0CF65720B86B}" type="slidenum">
              <a:rPr lang="en-US" smtClean="0"/>
              <a:t>4</a:t>
            </a:fld>
            <a:endParaRPr lang="en-US"/>
          </a:p>
        </p:txBody>
      </p:sp>
    </p:spTree>
    <p:extLst>
      <p:ext uri="{BB962C8B-B14F-4D97-AF65-F5344CB8AC3E}">
        <p14:creationId xmlns:p14="http://schemas.microsoft.com/office/powerpoint/2010/main" val="277130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81179-E6C2-B840-81AD-DDEA7D6556B4}"/>
              </a:ext>
            </a:extLst>
          </p:cNvPr>
          <p:cNvSpPr>
            <a:spLocks noGrp="1"/>
          </p:cNvSpPr>
          <p:nvPr>
            <p:ph type="title"/>
          </p:nvPr>
        </p:nvSpPr>
        <p:spPr>
          <a:xfrm>
            <a:off x="0" y="1"/>
            <a:ext cx="12192000" cy="1004552"/>
          </a:xfrm>
        </p:spPr>
        <p:txBody>
          <a:bodyPr>
            <a:normAutofit/>
          </a:bodyPr>
          <a:lstStyle/>
          <a:p>
            <a:r>
              <a:rPr lang="en-US" sz="3600" dirty="0"/>
              <a:t>Figure 1: Health System related determinant framework</a:t>
            </a:r>
          </a:p>
        </p:txBody>
      </p:sp>
      <p:sp>
        <p:nvSpPr>
          <p:cNvPr id="32" name="TextBox 31">
            <a:extLst>
              <a:ext uri="{FF2B5EF4-FFF2-40B4-BE49-F238E27FC236}">
                <a16:creationId xmlns:a16="http://schemas.microsoft.com/office/drawing/2014/main" id="{9CFEE245-D45F-734D-83F0-CD6C52C95DE7}"/>
              </a:ext>
            </a:extLst>
          </p:cNvPr>
          <p:cNvSpPr txBox="1"/>
          <p:nvPr/>
        </p:nvSpPr>
        <p:spPr>
          <a:xfrm>
            <a:off x="9329188" y="3676763"/>
            <a:ext cx="1039220" cy="646331"/>
          </a:xfrm>
          <a:prstGeom prst="rect">
            <a:avLst/>
          </a:prstGeom>
          <a:noFill/>
          <a:ln w="19050">
            <a:solidFill>
              <a:schemeClr val="accent5">
                <a:lumMod val="50000"/>
              </a:schemeClr>
            </a:solidFill>
          </a:ln>
        </p:spPr>
        <p:txBody>
          <a:bodyPr wrap="square" rtlCol="0">
            <a:spAutoFit/>
          </a:bodyPr>
          <a:lstStyle/>
          <a:p>
            <a:r>
              <a:rPr lang="en-US" dirty="0">
                <a:solidFill>
                  <a:schemeClr val="accent1">
                    <a:lumMod val="75000"/>
                  </a:schemeClr>
                </a:solidFill>
                <a:latin typeface="Arial "/>
                <a:cs typeface="Arial" panose="020B0604020202020204" pitchFamily="34" charset="0"/>
              </a:rPr>
              <a:t>Obstetric</a:t>
            </a:r>
          </a:p>
        </p:txBody>
      </p:sp>
      <p:sp>
        <p:nvSpPr>
          <p:cNvPr id="33" name="TextBox 32">
            <a:extLst>
              <a:ext uri="{FF2B5EF4-FFF2-40B4-BE49-F238E27FC236}">
                <a16:creationId xmlns:a16="http://schemas.microsoft.com/office/drawing/2014/main" id="{98C688FA-AD3E-EB44-BF03-A901EB74A2ED}"/>
              </a:ext>
            </a:extLst>
          </p:cNvPr>
          <p:cNvSpPr txBox="1"/>
          <p:nvPr/>
        </p:nvSpPr>
        <p:spPr>
          <a:xfrm>
            <a:off x="9196446" y="3323572"/>
            <a:ext cx="1578021" cy="369332"/>
          </a:xfrm>
          <a:prstGeom prst="rect">
            <a:avLst/>
          </a:prstGeom>
          <a:noFill/>
          <a:ln w="19050">
            <a:solidFill>
              <a:schemeClr val="accent5">
                <a:lumMod val="75000"/>
              </a:schemeClr>
            </a:solidFill>
          </a:ln>
        </p:spPr>
        <p:txBody>
          <a:bodyPr wrap="square" rtlCol="0">
            <a:spAutoFit/>
          </a:bodyPr>
          <a:lstStyle/>
          <a:p>
            <a:r>
              <a:rPr lang="en-US" dirty="0">
                <a:solidFill>
                  <a:schemeClr val="accent1">
                    <a:lumMod val="75000"/>
                  </a:schemeClr>
                </a:solidFill>
                <a:latin typeface="Arial "/>
                <a:cs typeface="Arial" panose="020B0604020202020204" pitchFamily="34" charset="0"/>
              </a:rPr>
              <a:t>Non-obstetric</a:t>
            </a:r>
          </a:p>
        </p:txBody>
      </p:sp>
      <p:sp>
        <p:nvSpPr>
          <p:cNvPr id="34" name="TextBox 33">
            <a:extLst>
              <a:ext uri="{FF2B5EF4-FFF2-40B4-BE49-F238E27FC236}">
                <a16:creationId xmlns:a16="http://schemas.microsoft.com/office/drawing/2014/main" id="{4C94E51C-F082-4A4E-807E-7112C2D79003}"/>
              </a:ext>
            </a:extLst>
          </p:cNvPr>
          <p:cNvSpPr txBox="1"/>
          <p:nvPr/>
        </p:nvSpPr>
        <p:spPr>
          <a:xfrm>
            <a:off x="6775122" y="1394718"/>
            <a:ext cx="1663661" cy="2031325"/>
          </a:xfrm>
          <a:prstGeom prst="rect">
            <a:avLst/>
          </a:prstGeom>
          <a:noFill/>
          <a:ln w="19050">
            <a:solidFill>
              <a:srgbClr val="FF0000"/>
            </a:solidFill>
          </a:ln>
        </p:spPr>
        <p:txBody>
          <a:bodyPr wrap="none" rtlCol="0">
            <a:spAutoFit/>
          </a:bodyPr>
          <a:lstStyle/>
          <a:p>
            <a:pPr algn="ctr"/>
            <a:r>
              <a:rPr lang="en-US" u="sng" dirty="0">
                <a:solidFill>
                  <a:srgbClr val="FF0000"/>
                </a:solidFill>
                <a:latin typeface="Arial "/>
                <a:cs typeface="Arial" panose="020B0604020202020204" pitchFamily="34" charset="0"/>
              </a:rPr>
              <a:t>Delay 1</a:t>
            </a:r>
          </a:p>
          <a:p>
            <a:r>
              <a:rPr lang="en-US" dirty="0">
                <a:solidFill>
                  <a:srgbClr val="FF0000"/>
                </a:solidFill>
                <a:latin typeface="Arial "/>
                <a:cs typeface="Arial" panose="020B0604020202020204" pitchFamily="34" charset="0"/>
              </a:rPr>
              <a:t>Awareness</a:t>
            </a:r>
          </a:p>
          <a:p>
            <a:r>
              <a:rPr lang="en-US" dirty="0">
                <a:solidFill>
                  <a:srgbClr val="FF0000"/>
                </a:solidFill>
                <a:latin typeface="Arial "/>
                <a:cs typeface="Arial" panose="020B0604020202020204" pitchFamily="34" charset="0"/>
              </a:rPr>
              <a:t>Perception</a:t>
            </a:r>
          </a:p>
          <a:p>
            <a:pPr algn="ctr"/>
            <a:r>
              <a:rPr lang="en-US" u="sng" dirty="0">
                <a:solidFill>
                  <a:srgbClr val="FF0000"/>
                </a:solidFill>
                <a:latin typeface="Arial "/>
                <a:cs typeface="Arial" panose="020B0604020202020204" pitchFamily="34" charset="0"/>
              </a:rPr>
              <a:t>Delay 2</a:t>
            </a:r>
          </a:p>
          <a:p>
            <a:r>
              <a:rPr lang="en-US" dirty="0">
                <a:solidFill>
                  <a:srgbClr val="FF0000"/>
                </a:solidFill>
                <a:latin typeface="Arial "/>
                <a:cs typeface="Arial" panose="020B0604020202020204" pitchFamily="34" charset="0"/>
              </a:rPr>
              <a:t>Distance</a:t>
            </a:r>
          </a:p>
          <a:p>
            <a:r>
              <a:rPr lang="en-US" dirty="0">
                <a:solidFill>
                  <a:srgbClr val="FF0000"/>
                </a:solidFill>
                <a:latin typeface="Arial "/>
                <a:cs typeface="Arial" panose="020B0604020202020204" pitchFamily="34" charset="0"/>
              </a:rPr>
              <a:t>Transportation</a:t>
            </a:r>
          </a:p>
          <a:p>
            <a:r>
              <a:rPr lang="en-US" dirty="0">
                <a:solidFill>
                  <a:srgbClr val="FF0000"/>
                </a:solidFill>
                <a:latin typeface="Arial "/>
                <a:cs typeface="Arial" panose="020B0604020202020204" pitchFamily="34" charset="0"/>
              </a:rPr>
              <a:t>Affordability</a:t>
            </a:r>
          </a:p>
        </p:txBody>
      </p:sp>
      <p:sp>
        <p:nvSpPr>
          <p:cNvPr id="35" name="TextBox 34">
            <a:extLst>
              <a:ext uri="{FF2B5EF4-FFF2-40B4-BE49-F238E27FC236}">
                <a16:creationId xmlns:a16="http://schemas.microsoft.com/office/drawing/2014/main" id="{D262915F-E900-1442-A45B-49EF5C89BA14}"/>
              </a:ext>
            </a:extLst>
          </p:cNvPr>
          <p:cNvSpPr txBox="1"/>
          <p:nvPr/>
        </p:nvSpPr>
        <p:spPr>
          <a:xfrm>
            <a:off x="6204144" y="4202801"/>
            <a:ext cx="3056414" cy="1200329"/>
          </a:xfrm>
          <a:prstGeom prst="rect">
            <a:avLst/>
          </a:prstGeom>
          <a:noFill/>
          <a:ln w="19050">
            <a:solidFill>
              <a:schemeClr val="accent5">
                <a:lumMod val="50000"/>
              </a:schemeClr>
            </a:solidFill>
          </a:ln>
        </p:spPr>
        <p:txBody>
          <a:bodyPr wrap="none" rtlCol="0">
            <a:spAutoFit/>
          </a:bodyPr>
          <a:lstStyle/>
          <a:p>
            <a:pPr algn="ctr"/>
            <a:r>
              <a:rPr lang="en-US" u="sng" dirty="0">
                <a:solidFill>
                  <a:schemeClr val="accent1">
                    <a:lumMod val="75000"/>
                  </a:schemeClr>
                </a:solidFill>
                <a:latin typeface="Arial "/>
                <a:cs typeface="Arial" panose="020B0604020202020204" pitchFamily="34" charset="0"/>
              </a:rPr>
              <a:t>Delay 3 (delivery services)</a:t>
            </a:r>
          </a:p>
          <a:p>
            <a:r>
              <a:rPr lang="en-US" dirty="0">
                <a:solidFill>
                  <a:schemeClr val="accent1">
                    <a:lumMod val="75000"/>
                  </a:schemeClr>
                </a:solidFill>
                <a:latin typeface="Arial "/>
                <a:cs typeface="Arial" panose="020B0604020202020204" pitchFamily="34" charset="0"/>
              </a:rPr>
              <a:t>Skilled personnel</a:t>
            </a:r>
          </a:p>
          <a:p>
            <a:r>
              <a:rPr lang="en-US" dirty="0">
                <a:solidFill>
                  <a:schemeClr val="accent1">
                    <a:lumMod val="75000"/>
                  </a:schemeClr>
                </a:solidFill>
                <a:latin typeface="Arial "/>
                <a:cs typeface="Arial" panose="020B0604020202020204" pitchFamily="34" charset="0"/>
              </a:rPr>
              <a:t>Quality</a:t>
            </a:r>
          </a:p>
          <a:p>
            <a:r>
              <a:rPr lang="en-US" dirty="0">
                <a:solidFill>
                  <a:schemeClr val="accent1">
                    <a:lumMod val="75000"/>
                  </a:schemeClr>
                </a:solidFill>
                <a:latin typeface="Arial "/>
                <a:cs typeface="Arial" panose="020B0604020202020204" pitchFamily="34" charset="0"/>
              </a:rPr>
              <a:t>Emergency &amp; referral</a:t>
            </a:r>
          </a:p>
        </p:txBody>
      </p:sp>
      <p:sp>
        <p:nvSpPr>
          <p:cNvPr id="36" name="TextBox 35">
            <a:extLst>
              <a:ext uri="{FF2B5EF4-FFF2-40B4-BE49-F238E27FC236}">
                <a16:creationId xmlns:a16="http://schemas.microsoft.com/office/drawing/2014/main" id="{0E0CE4C8-7BFA-F04A-B238-8C2BE085857D}"/>
              </a:ext>
            </a:extLst>
          </p:cNvPr>
          <p:cNvSpPr txBox="1"/>
          <p:nvPr/>
        </p:nvSpPr>
        <p:spPr>
          <a:xfrm>
            <a:off x="6429751" y="848075"/>
            <a:ext cx="2605200" cy="369332"/>
          </a:xfrm>
          <a:prstGeom prst="rect">
            <a:avLst/>
          </a:prstGeom>
          <a:noFill/>
        </p:spPr>
        <p:txBody>
          <a:bodyPr wrap="square" rtlCol="0">
            <a:spAutoFit/>
          </a:bodyPr>
          <a:lstStyle/>
          <a:p>
            <a:pPr algn="ctr"/>
            <a:r>
              <a:rPr lang="en-US" b="1" dirty="0">
                <a:latin typeface="Arial "/>
                <a:cs typeface="Arial" panose="020B0604020202020204" pitchFamily="34" charset="0"/>
              </a:rPr>
              <a:t>Delivery Phase</a:t>
            </a:r>
          </a:p>
        </p:txBody>
      </p:sp>
      <p:sp>
        <p:nvSpPr>
          <p:cNvPr id="37" name="TextBox 36">
            <a:extLst>
              <a:ext uri="{FF2B5EF4-FFF2-40B4-BE49-F238E27FC236}">
                <a16:creationId xmlns:a16="http://schemas.microsoft.com/office/drawing/2014/main" id="{45286794-0B16-0B4D-8F70-C0751A59B61A}"/>
              </a:ext>
            </a:extLst>
          </p:cNvPr>
          <p:cNvSpPr txBox="1"/>
          <p:nvPr/>
        </p:nvSpPr>
        <p:spPr>
          <a:xfrm>
            <a:off x="3729028" y="805916"/>
            <a:ext cx="2864067" cy="369332"/>
          </a:xfrm>
          <a:prstGeom prst="rect">
            <a:avLst/>
          </a:prstGeom>
          <a:noFill/>
        </p:spPr>
        <p:txBody>
          <a:bodyPr wrap="square" rtlCol="0">
            <a:spAutoFit/>
          </a:bodyPr>
          <a:lstStyle/>
          <a:p>
            <a:pPr algn="ctr"/>
            <a:r>
              <a:rPr lang="en-US" b="1" dirty="0">
                <a:latin typeface="Arial "/>
                <a:cs typeface="Arial" panose="020B0604020202020204" pitchFamily="34" charset="0"/>
              </a:rPr>
              <a:t>Pregnancy Phase </a:t>
            </a:r>
          </a:p>
        </p:txBody>
      </p:sp>
      <p:sp>
        <p:nvSpPr>
          <p:cNvPr id="38" name="TextBox 37">
            <a:extLst>
              <a:ext uri="{FF2B5EF4-FFF2-40B4-BE49-F238E27FC236}">
                <a16:creationId xmlns:a16="http://schemas.microsoft.com/office/drawing/2014/main" id="{D5E4DEF3-5EE9-C04C-A974-57C98F9709F7}"/>
              </a:ext>
            </a:extLst>
          </p:cNvPr>
          <p:cNvSpPr txBox="1"/>
          <p:nvPr/>
        </p:nvSpPr>
        <p:spPr>
          <a:xfrm>
            <a:off x="3792997" y="1620778"/>
            <a:ext cx="2303003" cy="1200329"/>
          </a:xfrm>
          <a:prstGeom prst="rect">
            <a:avLst/>
          </a:prstGeom>
          <a:noFill/>
          <a:ln w="19050">
            <a:solidFill>
              <a:srgbClr val="FF0000"/>
            </a:solidFill>
          </a:ln>
        </p:spPr>
        <p:txBody>
          <a:bodyPr wrap="none" rtlCol="0">
            <a:spAutoFit/>
          </a:bodyPr>
          <a:lstStyle/>
          <a:p>
            <a:pPr algn="ctr"/>
            <a:r>
              <a:rPr lang="en-US" u="sng" dirty="0">
                <a:solidFill>
                  <a:srgbClr val="FF0000"/>
                </a:solidFill>
                <a:latin typeface="Arial "/>
                <a:cs typeface="Arial" panose="020B0604020202020204" pitchFamily="34" charset="0"/>
              </a:rPr>
              <a:t>Antenatal Practices</a:t>
            </a:r>
          </a:p>
          <a:p>
            <a:r>
              <a:rPr lang="en-US" dirty="0">
                <a:solidFill>
                  <a:srgbClr val="FF0000"/>
                </a:solidFill>
                <a:latin typeface="Arial "/>
                <a:cs typeface="Arial" panose="020B0604020202020204" pitchFamily="34" charset="0"/>
              </a:rPr>
              <a:t>Livelihood</a:t>
            </a:r>
          </a:p>
          <a:p>
            <a:r>
              <a:rPr lang="en-US" dirty="0">
                <a:solidFill>
                  <a:srgbClr val="FF0000"/>
                </a:solidFill>
                <a:latin typeface="Arial "/>
                <a:cs typeface="Arial" panose="020B0604020202020204" pitchFamily="34" charset="0"/>
              </a:rPr>
              <a:t>Nutrition</a:t>
            </a:r>
          </a:p>
          <a:p>
            <a:r>
              <a:rPr lang="en-US" dirty="0">
                <a:solidFill>
                  <a:srgbClr val="FF0000"/>
                </a:solidFill>
                <a:latin typeface="Arial "/>
                <a:cs typeface="Arial" panose="020B0604020202020204" pitchFamily="34" charset="0"/>
              </a:rPr>
              <a:t>Harmful practices</a:t>
            </a:r>
          </a:p>
        </p:txBody>
      </p:sp>
      <p:sp>
        <p:nvSpPr>
          <p:cNvPr id="39" name="TextBox 38">
            <a:extLst>
              <a:ext uri="{FF2B5EF4-FFF2-40B4-BE49-F238E27FC236}">
                <a16:creationId xmlns:a16="http://schemas.microsoft.com/office/drawing/2014/main" id="{54CBEE04-2ED1-0340-9C9F-F122768EC015}"/>
              </a:ext>
            </a:extLst>
          </p:cNvPr>
          <p:cNvSpPr txBox="1"/>
          <p:nvPr/>
        </p:nvSpPr>
        <p:spPr>
          <a:xfrm>
            <a:off x="3780024" y="3712168"/>
            <a:ext cx="2270943" cy="923330"/>
          </a:xfrm>
          <a:prstGeom prst="rect">
            <a:avLst/>
          </a:prstGeom>
          <a:noFill/>
          <a:ln w="19050">
            <a:solidFill>
              <a:schemeClr val="accent5">
                <a:lumMod val="50000"/>
              </a:schemeClr>
            </a:solidFill>
          </a:ln>
        </p:spPr>
        <p:txBody>
          <a:bodyPr wrap="none" rtlCol="0">
            <a:spAutoFit/>
          </a:bodyPr>
          <a:lstStyle/>
          <a:p>
            <a:pPr algn="ctr"/>
            <a:r>
              <a:rPr lang="en-US" u="sng" dirty="0">
                <a:solidFill>
                  <a:schemeClr val="accent1">
                    <a:lumMod val="75000"/>
                  </a:schemeClr>
                </a:solidFill>
                <a:latin typeface="Arial "/>
                <a:cs typeface="Arial" panose="020B0604020202020204" pitchFamily="34" charset="0"/>
              </a:rPr>
              <a:t>Antenatal Services</a:t>
            </a:r>
          </a:p>
          <a:p>
            <a:r>
              <a:rPr lang="en-US" dirty="0">
                <a:solidFill>
                  <a:srgbClr val="FF0000"/>
                </a:solidFill>
                <a:latin typeface="Arial "/>
                <a:cs typeface="Arial" panose="020B0604020202020204" pitchFamily="34" charset="0"/>
              </a:rPr>
              <a:t>Utilization</a:t>
            </a:r>
          </a:p>
          <a:p>
            <a:r>
              <a:rPr lang="en-US" dirty="0">
                <a:solidFill>
                  <a:schemeClr val="accent1">
                    <a:lumMod val="75000"/>
                  </a:schemeClr>
                </a:solidFill>
                <a:latin typeface="Arial "/>
                <a:cs typeface="Arial" panose="020B0604020202020204" pitchFamily="34" charset="0"/>
              </a:rPr>
              <a:t>AAAQ</a:t>
            </a:r>
          </a:p>
        </p:txBody>
      </p:sp>
      <p:sp>
        <p:nvSpPr>
          <p:cNvPr id="40" name="TextBox 39">
            <a:extLst>
              <a:ext uri="{FF2B5EF4-FFF2-40B4-BE49-F238E27FC236}">
                <a16:creationId xmlns:a16="http://schemas.microsoft.com/office/drawing/2014/main" id="{120C824D-F8D3-F34A-821C-8A5D5916194E}"/>
              </a:ext>
            </a:extLst>
          </p:cNvPr>
          <p:cNvSpPr txBox="1"/>
          <p:nvPr/>
        </p:nvSpPr>
        <p:spPr>
          <a:xfrm>
            <a:off x="179987" y="822609"/>
            <a:ext cx="3549041" cy="369332"/>
          </a:xfrm>
          <a:prstGeom prst="rect">
            <a:avLst/>
          </a:prstGeom>
          <a:noFill/>
        </p:spPr>
        <p:txBody>
          <a:bodyPr wrap="square" rtlCol="0">
            <a:spAutoFit/>
          </a:bodyPr>
          <a:lstStyle/>
          <a:p>
            <a:pPr algn="ctr"/>
            <a:r>
              <a:rPr lang="en-US" b="1" dirty="0">
                <a:latin typeface="Arial "/>
                <a:cs typeface="Arial" panose="020B0604020202020204" pitchFamily="34" charset="0"/>
              </a:rPr>
              <a:t>Pre-conception Phase</a:t>
            </a:r>
          </a:p>
        </p:txBody>
      </p:sp>
      <p:sp>
        <p:nvSpPr>
          <p:cNvPr id="41" name="TextBox 40">
            <a:extLst>
              <a:ext uri="{FF2B5EF4-FFF2-40B4-BE49-F238E27FC236}">
                <a16:creationId xmlns:a16="http://schemas.microsoft.com/office/drawing/2014/main" id="{366B9DC9-F4CF-B144-9FF9-0DA7A3609B14}"/>
              </a:ext>
            </a:extLst>
          </p:cNvPr>
          <p:cNvSpPr txBox="1"/>
          <p:nvPr/>
        </p:nvSpPr>
        <p:spPr>
          <a:xfrm>
            <a:off x="284022" y="1235305"/>
            <a:ext cx="3212880" cy="4247317"/>
          </a:xfrm>
          <a:prstGeom prst="rect">
            <a:avLst/>
          </a:prstGeom>
          <a:noFill/>
          <a:ln w="19050">
            <a:solidFill>
              <a:schemeClr val="accent5">
                <a:lumMod val="50000"/>
              </a:schemeClr>
            </a:solidFill>
          </a:ln>
        </p:spPr>
        <p:txBody>
          <a:bodyPr wrap="square" rtlCol="0">
            <a:spAutoFit/>
          </a:bodyPr>
          <a:lstStyle/>
          <a:p>
            <a:pPr algn="ctr"/>
            <a:r>
              <a:rPr lang="en-US" u="sng" dirty="0">
                <a:solidFill>
                  <a:schemeClr val="accent1">
                    <a:lumMod val="75000"/>
                  </a:schemeClr>
                </a:solidFill>
                <a:latin typeface="Arial "/>
                <a:cs typeface="Arial" panose="020B0604020202020204" pitchFamily="34" charset="0"/>
              </a:rPr>
              <a:t>Reproductive health condition</a:t>
            </a:r>
          </a:p>
          <a:p>
            <a:pPr algn="ctr"/>
            <a:endParaRPr lang="en-US" u="sng" dirty="0">
              <a:solidFill>
                <a:schemeClr val="accent1">
                  <a:lumMod val="75000"/>
                </a:schemeClr>
              </a:solidFill>
              <a:latin typeface="Arial "/>
              <a:cs typeface="Arial" panose="020B0604020202020204" pitchFamily="34" charset="0"/>
            </a:endParaRPr>
          </a:p>
          <a:p>
            <a:pPr algn="ctr"/>
            <a:r>
              <a:rPr lang="en-US" u="sng" dirty="0">
                <a:solidFill>
                  <a:schemeClr val="accent1">
                    <a:lumMod val="75000"/>
                  </a:schemeClr>
                </a:solidFill>
                <a:latin typeface="Arial "/>
                <a:cs typeface="Arial" panose="020B0604020202020204" pitchFamily="34" charset="0"/>
              </a:rPr>
              <a:t>Diseases &amp; Health Conditions</a:t>
            </a:r>
          </a:p>
          <a:p>
            <a:r>
              <a:rPr lang="en-US" dirty="0">
                <a:solidFill>
                  <a:schemeClr val="accent1">
                    <a:lumMod val="75000"/>
                  </a:schemeClr>
                </a:solidFill>
                <a:latin typeface="Arial "/>
                <a:cs typeface="Arial" panose="020B0604020202020204" pitchFamily="34" charset="0"/>
              </a:rPr>
              <a:t>Respiratory diseases</a:t>
            </a:r>
          </a:p>
          <a:p>
            <a:r>
              <a:rPr lang="en-US" dirty="0">
                <a:solidFill>
                  <a:schemeClr val="accent1">
                    <a:lumMod val="75000"/>
                  </a:schemeClr>
                </a:solidFill>
                <a:latin typeface="Arial "/>
                <a:cs typeface="Arial" panose="020B0604020202020204" pitchFamily="34" charset="0"/>
              </a:rPr>
              <a:t>Cardiovascular diseases</a:t>
            </a:r>
          </a:p>
          <a:p>
            <a:r>
              <a:rPr lang="en-US" dirty="0">
                <a:solidFill>
                  <a:schemeClr val="accent1">
                    <a:lumMod val="75000"/>
                  </a:schemeClr>
                </a:solidFill>
                <a:latin typeface="Arial "/>
                <a:cs typeface="Arial" panose="020B0604020202020204" pitchFamily="34" charset="0"/>
              </a:rPr>
              <a:t>GIT diseases</a:t>
            </a:r>
          </a:p>
          <a:p>
            <a:r>
              <a:rPr lang="en-US" dirty="0">
                <a:solidFill>
                  <a:schemeClr val="accent1">
                    <a:lumMod val="75000"/>
                  </a:schemeClr>
                </a:solidFill>
                <a:latin typeface="Arial "/>
                <a:cs typeface="Arial" panose="020B0604020202020204" pitchFamily="34" charset="0"/>
              </a:rPr>
              <a:t>Kidney diseases</a:t>
            </a:r>
          </a:p>
          <a:p>
            <a:r>
              <a:rPr lang="en-US" dirty="0">
                <a:solidFill>
                  <a:schemeClr val="accent1">
                    <a:lumMod val="75000"/>
                  </a:schemeClr>
                </a:solidFill>
                <a:latin typeface="Arial "/>
                <a:cs typeface="Arial" panose="020B0604020202020204" pitchFamily="34" charset="0"/>
              </a:rPr>
              <a:t>Endocrine diseases </a:t>
            </a:r>
          </a:p>
          <a:p>
            <a:r>
              <a:rPr lang="en-US" dirty="0">
                <a:solidFill>
                  <a:schemeClr val="accent1">
                    <a:lumMod val="75000"/>
                  </a:schemeClr>
                </a:solidFill>
                <a:latin typeface="Arial "/>
                <a:cs typeface="Arial" panose="020B0604020202020204" pitchFamily="34" charset="0"/>
              </a:rPr>
              <a:t>Neurologic disorders</a:t>
            </a:r>
          </a:p>
          <a:p>
            <a:r>
              <a:rPr lang="en-US" dirty="0">
                <a:solidFill>
                  <a:schemeClr val="accent1">
                    <a:lumMod val="75000"/>
                  </a:schemeClr>
                </a:solidFill>
                <a:latin typeface="Arial "/>
                <a:cs typeface="Arial" panose="020B0604020202020204" pitchFamily="34" charset="0"/>
              </a:rPr>
              <a:t>Anemia</a:t>
            </a:r>
          </a:p>
          <a:p>
            <a:r>
              <a:rPr lang="en-US" dirty="0">
                <a:solidFill>
                  <a:schemeClr val="accent1">
                    <a:lumMod val="75000"/>
                  </a:schemeClr>
                </a:solidFill>
                <a:latin typeface="Arial "/>
                <a:cs typeface="Arial" panose="020B0604020202020204" pitchFamily="34" charset="0"/>
              </a:rPr>
              <a:t>Metabolic disorders</a:t>
            </a:r>
          </a:p>
          <a:p>
            <a:r>
              <a:rPr lang="en-US" dirty="0">
                <a:solidFill>
                  <a:schemeClr val="accent1">
                    <a:lumMod val="75000"/>
                  </a:schemeClr>
                </a:solidFill>
                <a:latin typeface="Arial "/>
                <a:cs typeface="Arial" panose="020B0604020202020204" pitchFamily="34" charset="0"/>
              </a:rPr>
              <a:t>Immunologic disorders</a:t>
            </a:r>
          </a:p>
          <a:p>
            <a:r>
              <a:rPr lang="en-US" dirty="0">
                <a:solidFill>
                  <a:schemeClr val="accent1">
                    <a:lumMod val="75000"/>
                  </a:schemeClr>
                </a:solidFill>
                <a:latin typeface="Arial "/>
                <a:cs typeface="Arial" panose="020B0604020202020204" pitchFamily="34" charset="0"/>
              </a:rPr>
              <a:t>Cancers</a:t>
            </a:r>
          </a:p>
          <a:p>
            <a:r>
              <a:rPr lang="en-US" dirty="0">
                <a:solidFill>
                  <a:schemeClr val="accent1">
                    <a:lumMod val="75000"/>
                  </a:schemeClr>
                </a:solidFill>
                <a:latin typeface="Arial "/>
                <a:cs typeface="Arial" panose="020B0604020202020204" pitchFamily="34" charset="0"/>
              </a:rPr>
              <a:t>STIs/AIDS</a:t>
            </a:r>
          </a:p>
          <a:p>
            <a:r>
              <a:rPr lang="en-US" dirty="0">
                <a:solidFill>
                  <a:schemeClr val="accent1">
                    <a:lumMod val="75000"/>
                  </a:schemeClr>
                </a:solidFill>
                <a:latin typeface="Arial "/>
                <a:cs typeface="Arial" panose="020B0604020202020204" pitchFamily="34" charset="0"/>
              </a:rPr>
              <a:t>Others</a:t>
            </a:r>
          </a:p>
        </p:txBody>
      </p:sp>
      <p:sp>
        <p:nvSpPr>
          <p:cNvPr id="42" name="TextBox 41">
            <a:extLst>
              <a:ext uri="{FF2B5EF4-FFF2-40B4-BE49-F238E27FC236}">
                <a16:creationId xmlns:a16="http://schemas.microsoft.com/office/drawing/2014/main" id="{D9840FC6-7DA9-ED4D-9D4F-7BCF165DBC17}"/>
              </a:ext>
            </a:extLst>
          </p:cNvPr>
          <p:cNvSpPr txBox="1"/>
          <p:nvPr/>
        </p:nvSpPr>
        <p:spPr>
          <a:xfrm>
            <a:off x="296205" y="5564294"/>
            <a:ext cx="3212878" cy="923330"/>
          </a:xfrm>
          <a:prstGeom prst="rect">
            <a:avLst/>
          </a:prstGeom>
          <a:noFill/>
          <a:ln w="19050">
            <a:solidFill>
              <a:schemeClr val="accent5">
                <a:lumMod val="50000"/>
              </a:schemeClr>
            </a:solidFill>
          </a:ln>
        </p:spPr>
        <p:txBody>
          <a:bodyPr wrap="square" rtlCol="0">
            <a:spAutoFit/>
          </a:bodyPr>
          <a:lstStyle/>
          <a:p>
            <a:pPr algn="ctr"/>
            <a:r>
              <a:rPr lang="en-US" u="sng" dirty="0">
                <a:solidFill>
                  <a:schemeClr val="accent1">
                    <a:lumMod val="75000"/>
                  </a:schemeClr>
                </a:solidFill>
                <a:latin typeface="Arial "/>
                <a:cs typeface="Arial" panose="020B0604020202020204" pitchFamily="34" charset="0"/>
              </a:rPr>
              <a:t>Pre-conception Services</a:t>
            </a:r>
          </a:p>
          <a:p>
            <a:r>
              <a:rPr lang="en-US" dirty="0">
                <a:solidFill>
                  <a:srgbClr val="FF0000"/>
                </a:solidFill>
                <a:latin typeface="Arial "/>
                <a:cs typeface="Arial" panose="020B0604020202020204" pitchFamily="34" charset="0"/>
              </a:rPr>
              <a:t>Utilization</a:t>
            </a:r>
          </a:p>
          <a:p>
            <a:r>
              <a:rPr lang="en-US" dirty="0">
                <a:solidFill>
                  <a:schemeClr val="accent1">
                    <a:lumMod val="75000"/>
                  </a:schemeClr>
                </a:solidFill>
                <a:latin typeface="Arial "/>
                <a:cs typeface="Arial" panose="020B0604020202020204" pitchFamily="34" charset="0"/>
              </a:rPr>
              <a:t>AAAQ</a:t>
            </a:r>
          </a:p>
        </p:txBody>
      </p:sp>
      <p:cxnSp>
        <p:nvCxnSpPr>
          <p:cNvPr id="43" name="Straight Arrow Connector 42">
            <a:extLst>
              <a:ext uri="{FF2B5EF4-FFF2-40B4-BE49-F238E27FC236}">
                <a16:creationId xmlns:a16="http://schemas.microsoft.com/office/drawing/2014/main" id="{5433AE77-44C1-2146-8A98-2F264DBEC71C}"/>
              </a:ext>
            </a:extLst>
          </p:cNvPr>
          <p:cNvCxnSpPr>
            <a:cxnSpLocks/>
          </p:cNvCxnSpPr>
          <p:nvPr/>
        </p:nvCxnSpPr>
        <p:spPr>
          <a:xfrm flipH="1" flipV="1">
            <a:off x="9790830" y="4288797"/>
            <a:ext cx="7576" cy="77211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4970138-8514-0046-92E5-8D2D2B8C84DD}"/>
              </a:ext>
            </a:extLst>
          </p:cNvPr>
          <p:cNvCxnSpPr>
            <a:cxnSpLocks/>
          </p:cNvCxnSpPr>
          <p:nvPr/>
        </p:nvCxnSpPr>
        <p:spPr>
          <a:xfrm flipV="1">
            <a:off x="1764982" y="6436749"/>
            <a:ext cx="0" cy="212941"/>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ECAF0CC-6709-8941-B3CD-84C12E99DA99}"/>
              </a:ext>
            </a:extLst>
          </p:cNvPr>
          <p:cNvCxnSpPr>
            <a:cxnSpLocks/>
          </p:cNvCxnSpPr>
          <p:nvPr/>
        </p:nvCxnSpPr>
        <p:spPr>
          <a:xfrm>
            <a:off x="1764982" y="6678449"/>
            <a:ext cx="7963107" cy="0"/>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4891C34-A6F5-4741-B7CE-FEE472A0D182}"/>
              </a:ext>
            </a:extLst>
          </p:cNvPr>
          <p:cNvSpPr txBox="1"/>
          <p:nvPr/>
        </p:nvSpPr>
        <p:spPr>
          <a:xfrm>
            <a:off x="9728089" y="6170113"/>
            <a:ext cx="2223686" cy="646331"/>
          </a:xfrm>
          <a:prstGeom prst="rect">
            <a:avLst/>
          </a:prstGeom>
          <a:noFill/>
          <a:ln w="19050">
            <a:solidFill>
              <a:srgbClr val="FF0000"/>
            </a:solidFill>
          </a:ln>
        </p:spPr>
        <p:txBody>
          <a:bodyPr wrap="none" rtlCol="0">
            <a:spAutoFit/>
          </a:bodyPr>
          <a:lstStyle/>
          <a:p>
            <a:pPr algn="ctr"/>
            <a:r>
              <a:rPr lang="en-US" dirty="0">
                <a:solidFill>
                  <a:srgbClr val="FF0000"/>
                </a:solidFill>
                <a:latin typeface="Arial "/>
                <a:cs typeface="Arial" panose="020B0604020202020204" pitchFamily="34" charset="0"/>
              </a:rPr>
              <a:t>Contributing causes</a:t>
            </a:r>
          </a:p>
          <a:p>
            <a:pPr algn="ctr"/>
            <a:r>
              <a:rPr lang="en-US" dirty="0">
                <a:solidFill>
                  <a:srgbClr val="FF0000"/>
                </a:solidFill>
                <a:latin typeface="Arial "/>
                <a:cs typeface="Arial" panose="020B0604020202020204" pitchFamily="34" charset="0"/>
              </a:rPr>
              <a:t>(Indirect causes) </a:t>
            </a:r>
          </a:p>
        </p:txBody>
      </p:sp>
      <p:cxnSp>
        <p:nvCxnSpPr>
          <p:cNvPr id="47" name="Straight Arrow Connector 46">
            <a:extLst>
              <a:ext uri="{FF2B5EF4-FFF2-40B4-BE49-F238E27FC236}">
                <a16:creationId xmlns:a16="http://schemas.microsoft.com/office/drawing/2014/main" id="{14629DFA-FB86-624C-9792-98C3F0D2B74E}"/>
              </a:ext>
            </a:extLst>
          </p:cNvPr>
          <p:cNvCxnSpPr>
            <a:cxnSpLocks/>
          </p:cNvCxnSpPr>
          <p:nvPr/>
        </p:nvCxnSpPr>
        <p:spPr>
          <a:xfrm rot="16200000">
            <a:off x="7248324" y="3803704"/>
            <a:ext cx="676404" cy="0"/>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84868199-B92E-834A-A24E-71901BC4914F}"/>
              </a:ext>
            </a:extLst>
          </p:cNvPr>
          <p:cNvCxnSpPr>
            <a:cxnSpLocks/>
          </p:cNvCxnSpPr>
          <p:nvPr/>
        </p:nvCxnSpPr>
        <p:spPr>
          <a:xfrm flipH="1" flipV="1">
            <a:off x="10603839" y="3705393"/>
            <a:ext cx="52199" cy="246472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59BF807C-ADAE-F44B-80D8-93FC9ACB70CD}"/>
              </a:ext>
            </a:extLst>
          </p:cNvPr>
          <p:cNvCxnSpPr>
            <a:cxnSpLocks/>
          </p:cNvCxnSpPr>
          <p:nvPr/>
        </p:nvCxnSpPr>
        <p:spPr>
          <a:xfrm rot="16200000">
            <a:off x="4362045" y="3252037"/>
            <a:ext cx="676404" cy="0"/>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43B92AA-A4BB-5D4C-9102-E35CE231E5A6}"/>
              </a:ext>
            </a:extLst>
          </p:cNvPr>
          <p:cNvCxnSpPr>
            <a:cxnSpLocks/>
            <a:stCxn id="34" idx="3"/>
          </p:cNvCxnSpPr>
          <p:nvPr/>
        </p:nvCxnSpPr>
        <p:spPr>
          <a:xfrm>
            <a:off x="8438783" y="2410381"/>
            <a:ext cx="1405487" cy="3139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A724A2D-3721-884A-A943-F28A7631AF00}"/>
              </a:ext>
            </a:extLst>
          </p:cNvPr>
          <p:cNvCxnSpPr/>
          <p:nvPr/>
        </p:nvCxnSpPr>
        <p:spPr>
          <a:xfrm>
            <a:off x="9798406" y="2432369"/>
            <a:ext cx="0" cy="92659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1DE3039-BF2E-4347-A5E2-CBC014BFFD54}"/>
              </a:ext>
            </a:extLst>
          </p:cNvPr>
          <p:cNvSpPr txBox="1"/>
          <p:nvPr/>
        </p:nvSpPr>
        <p:spPr>
          <a:xfrm>
            <a:off x="9859642" y="2616309"/>
            <a:ext cx="327334" cy="400110"/>
          </a:xfrm>
          <a:prstGeom prst="rect">
            <a:avLst/>
          </a:prstGeom>
          <a:noFill/>
          <a:ln>
            <a:solidFill>
              <a:srgbClr val="FF0000"/>
            </a:solidFill>
          </a:ln>
        </p:spPr>
        <p:txBody>
          <a:bodyPr wrap="none" rtlCol="0">
            <a:spAutoFit/>
          </a:bodyPr>
          <a:lstStyle/>
          <a:p>
            <a:r>
              <a:rPr lang="en-US" sz="2000" b="1" dirty="0">
                <a:solidFill>
                  <a:srgbClr val="FF0000"/>
                </a:solidFill>
                <a:latin typeface="Arial "/>
              </a:rPr>
              <a:t>1</a:t>
            </a:r>
          </a:p>
        </p:txBody>
      </p:sp>
      <p:cxnSp>
        <p:nvCxnSpPr>
          <p:cNvPr id="53" name="Straight Connector 52">
            <a:extLst>
              <a:ext uri="{FF2B5EF4-FFF2-40B4-BE49-F238E27FC236}">
                <a16:creationId xmlns:a16="http://schemas.microsoft.com/office/drawing/2014/main" id="{316A6424-6326-9040-B8B3-A0417D1A1510}"/>
              </a:ext>
            </a:extLst>
          </p:cNvPr>
          <p:cNvCxnSpPr>
            <a:cxnSpLocks/>
          </p:cNvCxnSpPr>
          <p:nvPr/>
        </p:nvCxnSpPr>
        <p:spPr>
          <a:xfrm>
            <a:off x="9272397" y="5043153"/>
            <a:ext cx="576401"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78F06FC-6057-3045-A1FC-A4DF85542C2A}"/>
              </a:ext>
            </a:extLst>
          </p:cNvPr>
          <p:cNvSpPr txBox="1"/>
          <p:nvPr/>
        </p:nvSpPr>
        <p:spPr>
          <a:xfrm>
            <a:off x="9374595" y="4293069"/>
            <a:ext cx="327334" cy="400110"/>
          </a:xfrm>
          <a:prstGeom prst="rect">
            <a:avLst/>
          </a:prstGeom>
          <a:noFill/>
          <a:ln>
            <a:solidFill>
              <a:schemeClr val="accent5">
                <a:lumMod val="75000"/>
              </a:schemeClr>
            </a:solidFill>
          </a:ln>
        </p:spPr>
        <p:txBody>
          <a:bodyPr wrap="none" rtlCol="0">
            <a:spAutoFit/>
          </a:bodyPr>
          <a:lstStyle/>
          <a:p>
            <a:r>
              <a:rPr lang="en-US" sz="2000" b="1" dirty="0">
                <a:solidFill>
                  <a:schemeClr val="accent1">
                    <a:lumMod val="75000"/>
                  </a:schemeClr>
                </a:solidFill>
                <a:latin typeface="Arial "/>
              </a:rPr>
              <a:t>2</a:t>
            </a:r>
          </a:p>
        </p:txBody>
      </p:sp>
      <p:sp>
        <p:nvSpPr>
          <p:cNvPr id="55" name="TextBox 54">
            <a:extLst>
              <a:ext uri="{FF2B5EF4-FFF2-40B4-BE49-F238E27FC236}">
                <a16:creationId xmlns:a16="http://schemas.microsoft.com/office/drawing/2014/main" id="{1CA678DA-6333-8A4E-8DC3-647516F9AF4F}"/>
              </a:ext>
            </a:extLst>
          </p:cNvPr>
          <p:cNvSpPr txBox="1"/>
          <p:nvPr/>
        </p:nvSpPr>
        <p:spPr>
          <a:xfrm>
            <a:off x="9931527" y="5233597"/>
            <a:ext cx="327334" cy="400110"/>
          </a:xfrm>
          <a:prstGeom prst="rect">
            <a:avLst/>
          </a:prstGeom>
          <a:noFill/>
          <a:ln>
            <a:solidFill>
              <a:srgbClr val="FF0000"/>
            </a:solidFill>
          </a:ln>
        </p:spPr>
        <p:txBody>
          <a:bodyPr wrap="none" rtlCol="0">
            <a:spAutoFit/>
          </a:bodyPr>
          <a:lstStyle/>
          <a:p>
            <a:r>
              <a:rPr lang="en-US" sz="2000" b="1" dirty="0">
                <a:solidFill>
                  <a:srgbClr val="FF0000"/>
                </a:solidFill>
                <a:latin typeface="Arial "/>
              </a:rPr>
              <a:t>1</a:t>
            </a:r>
          </a:p>
        </p:txBody>
      </p:sp>
      <p:sp>
        <p:nvSpPr>
          <p:cNvPr id="56" name="TextBox 55">
            <a:extLst>
              <a:ext uri="{FF2B5EF4-FFF2-40B4-BE49-F238E27FC236}">
                <a16:creationId xmlns:a16="http://schemas.microsoft.com/office/drawing/2014/main" id="{570A72A2-393E-E148-A1A4-B9A6EFA24EA0}"/>
              </a:ext>
            </a:extLst>
          </p:cNvPr>
          <p:cNvSpPr txBox="1"/>
          <p:nvPr/>
        </p:nvSpPr>
        <p:spPr>
          <a:xfrm rot="16200000">
            <a:off x="9900418" y="3370861"/>
            <a:ext cx="3389069" cy="707886"/>
          </a:xfrm>
          <a:prstGeom prst="rect">
            <a:avLst/>
          </a:prstGeom>
          <a:noFill/>
          <a:ln>
            <a:solidFill>
              <a:schemeClr val="tx1"/>
            </a:solidFill>
          </a:ln>
        </p:spPr>
        <p:txBody>
          <a:bodyPr wrap="none" rtlCol="0">
            <a:spAutoFit/>
          </a:bodyPr>
          <a:lstStyle/>
          <a:p>
            <a:pPr algn="ctr"/>
            <a:r>
              <a:rPr lang="en-US" sz="2000" dirty="0">
                <a:latin typeface="Arial "/>
              </a:rPr>
              <a:t>Maternal Mortality</a:t>
            </a:r>
          </a:p>
          <a:p>
            <a:pPr algn="ctr"/>
            <a:r>
              <a:rPr lang="en-US" sz="2000" dirty="0">
                <a:latin typeface="Arial "/>
              </a:rPr>
              <a:t>Maternal Mortality Inequities</a:t>
            </a:r>
          </a:p>
        </p:txBody>
      </p:sp>
      <p:cxnSp>
        <p:nvCxnSpPr>
          <p:cNvPr id="57" name="Straight Arrow Connector 56">
            <a:extLst>
              <a:ext uri="{FF2B5EF4-FFF2-40B4-BE49-F238E27FC236}">
                <a16:creationId xmlns:a16="http://schemas.microsoft.com/office/drawing/2014/main" id="{FF9E6E0A-2F8D-5343-8E2E-3F7FDAD07997}"/>
              </a:ext>
            </a:extLst>
          </p:cNvPr>
          <p:cNvCxnSpPr>
            <a:cxnSpLocks/>
          </p:cNvCxnSpPr>
          <p:nvPr/>
        </p:nvCxnSpPr>
        <p:spPr>
          <a:xfrm>
            <a:off x="10764453" y="3508238"/>
            <a:ext cx="50596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D8401DB0-8FEC-2B44-9A33-A7EBD899B794}"/>
              </a:ext>
            </a:extLst>
          </p:cNvPr>
          <p:cNvCxnSpPr>
            <a:cxnSpLocks/>
          </p:cNvCxnSpPr>
          <p:nvPr/>
        </p:nvCxnSpPr>
        <p:spPr>
          <a:xfrm>
            <a:off x="10368408" y="4041113"/>
            <a:ext cx="1039220"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B9591C7-CA73-E14A-8F4E-C687EDF97841}"/>
              </a:ext>
            </a:extLst>
          </p:cNvPr>
          <p:cNvCxnSpPr>
            <a:cxnSpLocks/>
          </p:cNvCxnSpPr>
          <p:nvPr/>
        </p:nvCxnSpPr>
        <p:spPr>
          <a:xfrm rot="10800000">
            <a:off x="6096000" y="2285390"/>
            <a:ext cx="676404" cy="0"/>
          </a:xfrm>
          <a:prstGeom prst="straightConnector1">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7A5361D8-4E95-EE4D-94B8-F48130576A83}"/>
              </a:ext>
            </a:extLst>
          </p:cNvPr>
          <p:cNvSpPr>
            <a:spLocks noGrp="1"/>
          </p:cNvSpPr>
          <p:nvPr>
            <p:ph type="sldNum" sz="quarter" idx="12"/>
          </p:nvPr>
        </p:nvSpPr>
        <p:spPr/>
        <p:txBody>
          <a:bodyPr/>
          <a:lstStyle/>
          <a:p>
            <a:fld id="{4EDCB3ED-314D-B94F-9566-0CF65720B86B}" type="slidenum">
              <a:rPr lang="en-US" smtClean="0"/>
              <a:t>5</a:t>
            </a:fld>
            <a:endParaRPr lang="en-US"/>
          </a:p>
        </p:txBody>
      </p:sp>
    </p:spTree>
    <p:extLst>
      <p:ext uri="{BB962C8B-B14F-4D97-AF65-F5344CB8AC3E}">
        <p14:creationId xmlns:p14="http://schemas.microsoft.com/office/powerpoint/2010/main" val="24470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633CEB-3386-3646-ADF8-3125E810B68D}"/>
              </a:ext>
            </a:extLst>
          </p:cNvPr>
          <p:cNvSpPr>
            <a:spLocks noGrp="1"/>
          </p:cNvSpPr>
          <p:nvPr>
            <p:ph idx="1"/>
          </p:nvPr>
        </p:nvSpPr>
        <p:spPr/>
        <p:txBody>
          <a:bodyPr/>
          <a:lstStyle/>
          <a:p>
            <a:pPr marL="0" indent="0">
              <a:buNone/>
            </a:pPr>
            <a:r>
              <a:rPr lang="en-US" dirty="0"/>
              <a:t>- 4 sub frameworks, “3AQ” criteria</a:t>
            </a:r>
          </a:p>
          <a:p>
            <a:pPr>
              <a:buFontTx/>
              <a:buChar char="-"/>
            </a:pPr>
            <a:r>
              <a:rPr lang="en-US" dirty="0"/>
              <a:t>Delivery phase dominant</a:t>
            </a:r>
          </a:p>
          <a:p>
            <a:pPr marL="514350" indent="-514350">
              <a:buAutoNum type="arabicPeriod"/>
            </a:pPr>
            <a:r>
              <a:rPr lang="en-US" dirty="0"/>
              <a:t>Sudden</a:t>
            </a:r>
          </a:p>
          <a:p>
            <a:pPr marL="514350" indent="-514350">
              <a:buAutoNum type="arabicPeriod"/>
            </a:pPr>
            <a:r>
              <a:rPr lang="en-US" dirty="0"/>
              <a:t>HS driven</a:t>
            </a:r>
          </a:p>
          <a:p>
            <a:pPr marL="514350" indent="-514350">
              <a:buAutoNum type="arabicPeriod"/>
            </a:pPr>
            <a:r>
              <a:rPr lang="en-US" dirty="0"/>
              <a:t>Antenatal Care              MM (not strong)</a:t>
            </a:r>
          </a:p>
        </p:txBody>
      </p:sp>
      <p:cxnSp>
        <p:nvCxnSpPr>
          <p:cNvPr id="7" name="Straight Arrow Connector 6">
            <a:extLst>
              <a:ext uri="{FF2B5EF4-FFF2-40B4-BE49-F238E27FC236}">
                <a16:creationId xmlns:a16="http://schemas.microsoft.com/office/drawing/2014/main" id="{78A3CE16-F910-E44C-ADDE-9C574AC7DC80}"/>
              </a:ext>
            </a:extLst>
          </p:cNvPr>
          <p:cNvCxnSpPr/>
          <p:nvPr/>
        </p:nvCxnSpPr>
        <p:spPr>
          <a:xfrm>
            <a:off x="3670479" y="4121239"/>
            <a:ext cx="901521" cy="0"/>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825257A-762B-F545-BA87-17631C5C49B8}"/>
              </a:ext>
            </a:extLst>
          </p:cNvPr>
          <p:cNvCxnSpPr/>
          <p:nvPr/>
        </p:nvCxnSpPr>
        <p:spPr>
          <a:xfrm flipV="1">
            <a:off x="3912432" y="3897443"/>
            <a:ext cx="329784" cy="434714"/>
          </a:xfrm>
          <a:prstGeom prst="line">
            <a:avLst/>
          </a:prstGeom>
          <a:ln w="6032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641B25BA-2FEF-4A44-87FD-EC6A31C1C636}"/>
              </a:ext>
            </a:extLst>
          </p:cNvPr>
          <p:cNvSpPr>
            <a:spLocks noGrp="1"/>
          </p:cNvSpPr>
          <p:nvPr>
            <p:ph type="sldNum" sz="quarter" idx="12"/>
          </p:nvPr>
        </p:nvSpPr>
        <p:spPr/>
        <p:txBody>
          <a:bodyPr/>
          <a:lstStyle/>
          <a:p>
            <a:fld id="{4EDCB3ED-314D-B94F-9566-0CF65720B86B}" type="slidenum">
              <a:rPr lang="en-US" smtClean="0"/>
              <a:t>6</a:t>
            </a:fld>
            <a:endParaRPr lang="en-US"/>
          </a:p>
        </p:txBody>
      </p:sp>
    </p:spTree>
    <p:extLst>
      <p:ext uri="{BB962C8B-B14F-4D97-AF65-F5344CB8AC3E}">
        <p14:creationId xmlns:p14="http://schemas.microsoft.com/office/powerpoint/2010/main" val="98508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41295-7A90-5C41-AA8C-839CBFE4399F}"/>
              </a:ext>
            </a:extLst>
          </p:cNvPr>
          <p:cNvSpPr>
            <a:spLocks noGrp="1"/>
          </p:cNvSpPr>
          <p:nvPr>
            <p:ph type="title"/>
          </p:nvPr>
        </p:nvSpPr>
        <p:spPr/>
        <p:txBody>
          <a:bodyPr/>
          <a:lstStyle/>
          <a:p>
            <a:r>
              <a:rPr lang="en-US" dirty="0"/>
              <a:t>Pathways in HS Framework</a:t>
            </a:r>
          </a:p>
        </p:txBody>
      </p:sp>
      <p:sp>
        <p:nvSpPr>
          <p:cNvPr id="3" name="Content Placeholder 2">
            <a:extLst>
              <a:ext uri="{FF2B5EF4-FFF2-40B4-BE49-F238E27FC236}">
                <a16:creationId xmlns:a16="http://schemas.microsoft.com/office/drawing/2014/main" id="{5D576748-C09F-A143-BD94-910881C22811}"/>
              </a:ext>
            </a:extLst>
          </p:cNvPr>
          <p:cNvSpPr>
            <a:spLocks noGrp="1"/>
          </p:cNvSpPr>
          <p:nvPr>
            <p:ph idx="1"/>
          </p:nvPr>
        </p:nvSpPr>
        <p:spPr/>
        <p:txBody>
          <a:bodyPr>
            <a:normAutofit fontScale="92500" lnSpcReduction="10000"/>
          </a:bodyPr>
          <a:lstStyle/>
          <a:p>
            <a:pPr lvl="0">
              <a:buFontTx/>
              <a:buChar char="-"/>
            </a:pPr>
            <a:r>
              <a:rPr lang="en-US" dirty="0"/>
              <a:t>WHO Cause of death classification of maternal mortality allows a differentiation between obstetric causes and non-obstetric, as well as contributing causes.</a:t>
            </a:r>
          </a:p>
          <a:p>
            <a:pPr marL="0" lvl="0" indent="0">
              <a:buNone/>
            </a:pPr>
            <a:endParaRPr lang="en-US" dirty="0"/>
          </a:p>
          <a:p>
            <a:pPr lvl="0">
              <a:buFontTx/>
              <a:buChar char="-"/>
            </a:pPr>
            <a:r>
              <a:rPr lang="en-US" dirty="0"/>
              <a:t>Def of Obstetric (Direct) Causes: “those resulting from obstetric complications of the pregnancy state (pregnancy, labor and the puerperium), from interventions, from omissions, incorrect treatment, or from chain of events resulting from any of the above”.</a:t>
            </a:r>
          </a:p>
          <a:p>
            <a:pPr lvl="0">
              <a:buFontTx/>
              <a:buChar char="-"/>
            </a:pPr>
            <a:r>
              <a:rPr lang="en-US" dirty="0"/>
              <a:t>Def of non-obstetric (indirect) causes: “Those resulting from previous existing disease or disease that developed during pregnancy, and which was not due to direct obstetric causes, but which was aggravated by the physiological effects of pregnancy”.</a:t>
            </a:r>
          </a:p>
        </p:txBody>
      </p:sp>
      <p:sp>
        <p:nvSpPr>
          <p:cNvPr id="4" name="Slide Number Placeholder 3">
            <a:extLst>
              <a:ext uri="{FF2B5EF4-FFF2-40B4-BE49-F238E27FC236}">
                <a16:creationId xmlns:a16="http://schemas.microsoft.com/office/drawing/2014/main" id="{9EAECFDB-3F29-2343-98C5-83A226C2F3E2}"/>
              </a:ext>
            </a:extLst>
          </p:cNvPr>
          <p:cNvSpPr>
            <a:spLocks noGrp="1"/>
          </p:cNvSpPr>
          <p:nvPr>
            <p:ph type="sldNum" sz="quarter" idx="12"/>
          </p:nvPr>
        </p:nvSpPr>
        <p:spPr/>
        <p:txBody>
          <a:bodyPr/>
          <a:lstStyle/>
          <a:p>
            <a:fld id="{4EDCB3ED-314D-B94F-9566-0CF65720B86B}" type="slidenum">
              <a:rPr lang="en-US" smtClean="0"/>
              <a:t>7</a:t>
            </a:fld>
            <a:endParaRPr lang="en-US"/>
          </a:p>
        </p:txBody>
      </p:sp>
    </p:spTree>
    <p:extLst>
      <p:ext uri="{BB962C8B-B14F-4D97-AF65-F5344CB8AC3E}">
        <p14:creationId xmlns:p14="http://schemas.microsoft.com/office/powerpoint/2010/main" val="541808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66F1F-FEDB-C24E-893C-BF6B88A11816}"/>
              </a:ext>
            </a:extLst>
          </p:cNvPr>
          <p:cNvSpPr>
            <a:spLocks noGrp="1"/>
          </p:cNvSpPr>
          <p:nvPr>
            <p:ph type="title"/>
          </p:nvPr>
        </p:nvSpPr>
        <p:spPr/>
        <p:txBody>
          <a:bodyPr/>
          <a:lstStyle/>
          <a:p>
            <a:r>
              <a:rPr lang="en-US"/>
              <a:t>HS Framework</a:t>
            </a:r>
          </a:p>
        </p:txBody>
      </p:sp>
      <p:sp>
        <p:nvSpPr>
          <p:cNvPr id="3" name="Content Placeholder 2">
            <a:extLst>
              <a:ext uri="{FF2B5EF4-FFF2-40B4-BE49-F238E27FC236}">
                <a16:creationId xmlns:a16="http://schemas.microsoft.com/office/drawing/2014/main" id="{06603EA3-04FF-734B-BA21-9D47AD9F0256}"/>
              </a:ext>
            </a:extLst>
          </p:cNvPr>
          <p:cNvSpPr>
            <a:spLocks noGrp="1"/>
          </p:cNvSpPr>
          <p:nvPr>
            <p:ph idx="1"/>
          </p:nvPr>
        </p:nvSpPr>
        <p:spPr/>
        <p:txBody>
          <a:bodyPr/>
          <a:lstStyle/>
          <a:p>
            <a:pPr>
              <a:buFontTx/>
              <a:buChar char="-"/>
            </a:pPr>
            <a:r>
              <a:rPr lang="en-US" dirty="0"/>
              <a:t>Def of Contributing Causes: “conditions that may have contributed to or may be associated with mm but should not be reported as sole condition on the death certificate or selected as an underlying cause of death, they may predispose women to death, either as a preexisting condition or risk factor.”</a:t>
            </a:r>
          </a:p>
          <a:p>
            <a:pPr>
              <a:buFontTx/>
              <a:buChar char="-"/>
            </a:pPr>
            <a:r>
              <a:rPr lang="en-US" dirty="0"/>
              <a:t>Preexisting conditions predisposing women to maternal death or maternal morbidity include: Reproductive ill-health, anemia, diseases (cardiovascular, respiratory,…), high parity, old ages.</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8877441-15D9-1C43-858A-7C3F746E2B46}"/>
              </a:ext>
            </a:extLst>
          </p:cNvPr>
          <p:cNvSpPr>
            <a:spLocks noGrp="1"/>
          </p:cNvSpPr>
          <p:nvPr>
            <p:ph type="sldNum" sz="quarter" idx="12"/>
          </p:nvPr>
        </p:nvSpPr>
        <p:spPr/>
        <p:txBody>
          <a:bodyPr/>
          <a:lstStyle/>
          <a:p>
            <a:fld id="{4EDCB3ED-314D-B94F-9566-0CF65720B86B}" type="slidenum">
              <a:rPr lang="en-US" smtClean="0"/>
              <a:t>8</a:t>
            </a:fld>
            <a:endParaRPr lang="en-US"/>
          </a:p>
        </p:txBody>
      </p:sp>
    </p:spTree>
    <p:extLst>
      <p:ext uri="{BB962C8B-B14F-4D97-AF65-F5344CB8AC3E}">
        <p14:creationId xmlns:p14="http://schemas.microsoft.com/office/powerpoint/2010/main" val="1738989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772A52-6FA1-0D4D-B4E9-D6222644556D}"/>
              </a:ext>
            </a:extLst>
          </p:cNvPr>
          <p:cNvSpPr>
            <a:spLocks noGrp="1"/>
          </p:cNvSpPr>
          <p:nvPr>
            <p:ph idx="1"/>
          </p:nvPr>
        </p:nvSpPr>
        <p:spPr/>
        <p:txBody>
          <a:bodyPr/>
          <a:lstStyle/>
          <a:p>
            <a:pPr marL="0" indent="0">
              <a:buNone/>
            </a:pPr>
            <a:r>
              <a:rPr lang="en-US" dirty="0"/>
              <a:t>- Contributing causes of MM are known to shape non- obstetric causes and to interact with obstetric causes in influencing MM. These pre-existing conditions contribute to MM attributed to DELAY 3, but the difficulty of disentangling their role in shaping MM reinforces the significance of obstetric services in relation to delay 3 and the neglect of social forces.</a:t>
            </a:r>
          </a:p>
          <a:p>
            <a:pPr marL="0" indent="0">
              <a:buNone/>
            </a:pPr>
            <a:endParaRPr lang="en-US" dirty="0"/>
          </a:p>
        </p:txBody>
      </p:sp>
      <p:sp>
        <p:nvSpPr>
          <p:cNvPr id="2" name="Slide Number Placeholder 1">
            <a:extLst>
              <a:ext uri="{FF2B5EF4-FFF2-40B4-BE49-F238E27FC236}">
                <a16:creationId xmlns:a16="http://schemas.microsoft.com/office/drawing/2014/main" id="{86991302-3FEF-C644-9EAF-D3C66C990864}"/>
              </a:ext>
            </a:extLst>
          </p:cNvPr>
          <p:cNvSpPr>
            <a:spLocks noGrp="1"/>
          </p:cNvSpPr>
          <p:nvPr>
            <p:ph type="sldNum" sz="quarter" idx="12"/>
          </p:nvPr>
        </p:nvSpPr>
        <p:spPr/>
        <p:txBody>
          <a:bodyPr/>
          <a:lstStyle/>
          <a:p>
            <a:fld id="{4EDCB3ED-314D-B94F-9566-0CF65720B86B}" type="slidenum">
              <a:rPr lang="en-US" smtClean="0"/>
              <a:t>9</a:t>
            </a:fld>
            <a:endParaRPr lang="en-US"/>
          </a:p>
        </p:txBody>
      </p:sp>
    </p:spTree>
    <p:extLst>
      <p:ext uri="{BB962C8B-B14F-4D97-AF65-F5344CB8AC3E}">
        <p14:creationId xmlns:p14="http://schemas.microsoft.com/office/powerpoint/2010/main" val="3205212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E1DDBAB382AE4CAECF5AC419C9ACDD" ma:contentTypeVersion="0" ma:contentTypeDescription="Create a new document." ma:contentTypeScope="" ma:versionID="ae39f984404734e4c519e7b82838c225">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F1398D-1C57-46BE-9432-969909AA2E05}"/>
</file>

<file path=customXml/itemProps2.xml><?xml version="1.0" encoding="utf-8"?>
<ds:datastoreItem xmlns:ds="http://schemas.openxmlformats.org/officeDocument/2006/customXml" ds:itemID="{37701B84-E1F7-41E0-B737-BE4981774851}"/>
</file>

<file path=customXml/itemProps3.xml><?xml version="1.0" encoding="utf-8"?>
<ds:datastoreItem xmlns:ds="http://schemas.openxmlformats.org/officeDocument/2006/customXml" ds:itemID="{3819F68A-599C-49AB-A200-BFA6B32AC79A}"/>
</file>

<file path=docProps/app.xml><?xml version="1.0" encoding="utf-8"?>
<Properties xmlns="http://schemas.openxmlformats.org/officeDocument/2006/extended-properties" xmlns:vt="http://schemas.openxmlformats.org/officeDocument/2006/docPropsVTypes">
  <TotalTime>72</TotalTime>
  <Words>2474</Words>
  <Application>Microsoft Macintosh PowerPoint</Application>
  <PresentationFormat>Widescreen</PresentationFormat>
  <Paragraphs>260</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Arial </vt:lpstr>
      <vt:lpstr>Calibri</vt:lpstr>
      <vt:lpstr>Calibri Light</vt:lpstr>
      <vt:lpstr>Wingdings</vt:lpstr>
      <vt:lpstr>Office Theme</vt:lpstr>
      <vt:lpstr>Frameworks and actions on Maternal Mortality</vt:lpstr>
      <vt:lpstr>Objectives</vt:lpstr>
      <vt:lpstr>Why Review Frameworks?</vt:lpstr>
      <vt:lpstr>Three Groups of Frameworks</vt:lpstr>
      <vt:lpstr>Figure 1: Health System related determinant framework</vt:lpstr>
      <vt:lpstr>PowerPoint Presentation</vt:lpstr>
      <vt:lpstr>Pathways in HS Framework</vt:lpstr>
      <vt:lpstr>HS Framework</vt:lpstr>
      <vt:lpstr>PowerPoint Presentation</vt:lpstr>
      <vt:lpstr>PowerPoint Presentation</vt:lpstr>
      <vt:lpstr>PowerPoint Presentation</vt:lpstr>
      <vt:lpstr>Pathways in HS Framework</vt:lpstr>
      <vt:lpstr>FIGURE (1.a): Health System Related Framework for Phase III: Three Delays Model.</vt:lpstr>
      <vt:lpstr>PowerPoint Presentation</vt:lpstr>
      <vt:lpstr>PowerPoint Presentation</vt:lpstr>
      <vt:lpstr>PowerPoint Presentation</vt:lpstr>
      <vt:lpstr>PowerPoint Presentation</vt:lpstr>
      <vt:lpstr>PowerPoint Presentation</vt:lpstr>
      <vt:lpstr>SD MM Frameworks</vt:lpstr>
      <vt:lpstr>Life Cycle Framework</vt:lpstr>
      <vt:lpstr>Multilevel Framework</vt:lpstr>
      <vt:lpstr>Figure 2: Conceptual framework - SDH of Maternal Health</vt:lpstr>
      <vt:lpstr>Pathways of Influence</vt:lpstr>
      <vt:lpstr>Figure 2A: SDH Framework</vt:lpstr>
      <vt:lpstr>Diagnosis of Social Challenges in SDH Frameworks: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Social Determinants of MME Frameworks</vt:lpstr>
      <vt:lpstr>PowerPoint Presentation</vt:lpstr>
      <vt:lpstr>PowerPoint Presentation</vt:lpstr>
      <vt:lpstr>Key Features</vt:lpstr>
      <vt:lpstr>Implications for Health System</vt:lpstr>
      <vt:lpstr>Figure 3: SDMME Framework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maryamabouzeid</dc:creator>
  <cp:lastModifiedBy>maryamabouzeid</cp:lastModifiedBy>
  <cp:revision>104</cp:revision>
  <dcterms:created xsi:type="dcterms:W3CDTF">2023-07-07T08:33:48Z</dcterms:created>
  <dcterms:modified xsi:type="dcterms:W3CDTF">2023-10-12T19:02:16Z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0x01010026E1DDBAB382AE4CAECF5AC419C9ACDD</vt:lpwstr>
  </property>
</Properties>
</file>