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9" r:id="rId2"/>
    <p:sldId id="265" r:id="rId3"/>
    <p:sldId id="260" r:id="rId4"/>
    <p:sldId id="262" r:id="rId5"/>
    <p:sldId id="299" r:id="rId6"/>
    <p:sldId id="268" r:id="rId7"/>
    <p:sldId id="266" r:id="rId8"/>
    <p:sldId id="267" r:id="rId9"/>
    <p:sldId id="270" r:id="rId10"/>
    <p:sldId id="278" r:id="rId11"/>
    <p:sldId id="273" r:id="rId12"/>
    <p:sldId id="279" r:id="rId13"/>
    <p:sldId id="297" r:id="rId14"/>
    <p:sldId id="289" r:id="rId15"/>
    <p:sldId id="290" r:id="rId16"/>
    <p:sldId id="292" r:id="rId17"/>
    <p:sldId id="293" r:id="rId18"/>
    <p:sldId id="283" r:id="rId19"/>
    <p:sldId id="294" r:id="rId20"/>
    <p:sldId id="288" r:id="rId21"/>
    <p:sldId id="295" r:id="rId22"/>
    <p:sldId id="285" r:id="rId23"/>
    <p:sldId id="286" r:id="rId24"/>
    <p:sldId id="296" r:id="rId25"/>
    <p:sldId id="298" r:id="rId26"/>
    <p:sldId id="300" r:id="rId2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B81"/>
    <a:srgbClr val="DD8047"/>
    <a:srgbClr val="407097"/>
    <a:srgbClr val="968C8C"/>
    <a:srgbClr val="7BA79D"/>
    <a:srgbClr val="D8B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KHADR\Desktop\Hoda\aging\policy%20brief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KHADR\Desktop\Hoda\aging\policy%20brief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98546303456196E-2"/>
          <c:y val="1.7917920944887773E-2"/>
          <c:w val="0.9299611895766291"/>
          <c:h val="0.66058513872675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'Sheet2 (3)'!$D$2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'Sheet2 (3)'!$B$3:$B$22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Yemen</c:v>
                </c:pt>
                <c:pt idx="3">
                  <c:v>Iraq</c:v>
                </c:pt>
                <c:pt idx="4">
                  <c:v>State of Palestine</c:v>
                </c:pt>
                <c:pt idx="5">
                  <c:v>Egypt</c:v>
                </c:pt>
                <c:pt idx="6">
                  <c:v>Jordan</c:v>
                </c:pt>
                <c:pt idx="7">
                  <c:v>Djibouti</c:v>
                </c:pt>
                <c:pt idx="8">
                  <c:v>Syrian Arab Republic</c:v>
                </c:pt>
                <c:pt idx="9">
                  <c:v>Libya</c:v>
                </c:pt>
                <c:pt idx="10">
                  <c:v>Algeria</c:v>
                </c:pt>
                <c:pt idx="11">
                  <c:v>Morocco</c:v>
                </c:pt>
                <c:pt idx="12">
                  <c:v>Tunisia</c:v>
                </c:pt>
                <c:pt idx="13">
                  <c:v>Lebanon</c:v>
                </c:pt>
                <c:pt idx="14">
                  <c:v>Bahrain</c:v>
                </c:pt>
                <c:pt idx="15">
                  <c:v>Oman</c:v>
                </c:pt>
                <c:pt idx="16">
                  <c:v>United Arab Emirates</c:v>
                </c:pt>
                <c:pt idx="17">
                  <c:v>Qatar</c:v>
                </c:pt>
                <c:pt idx="18">
                  <c:v>Kuwait</c:v>
                </c:pt>
                <c:pt idx="19">
                  <c:v>Saudi Arabia</c:v>
                </c:pt>
              </c:strCache>
            </c:strRef>
          </c:cat>
          <c:val>
            <c:numRef>
              <c:f>'Sheet2 (3)'!$D$3:$D$22</c:f>
              <c:numCache>
                <c:formatCode>0</c:formatCode>
                <c:ptCount val="20"/>
                <c:pt idx="0">
                  <c:v>4.5561506451273335</c:v>
                </c:pt>
                <c:pt idx="1">
                  <c:v>5.6697250756905468</c:v>
                </c:pt>
                <c:pt idx="2">
                  <c:v>4.638451298546288</c:v>
                </c:pt>
                <c:pt idx="3">
                  <c:v>5.1077651731420097</c:v>
                </c:pt>
                <c:pt idx="4">
                  <c:v>4.9381583466237622</c:v>
                </c:pt>
                <c:pt idx="5">
                  <c:v>8.2254439887629935</c:v>
                </c:pt>
                <c:pt idx="6">
                  <c:v>6.0828725274768347</c:v>
                </c:pt>
                <c:pt idx="7">
                  <c:v>7.3713413535600152</c:v>
                </c:pt>
                <c:pt idx="8">
                  <c:v>7.5323229293620244</c:v>
                </c:pt>
                <c:pt idx="9">
                  <c:v>6.9111361525140778</c:v>
                </c:pt>
                <c:pt idx="10">
                  <c:v>9.9066765641127414</c:v>
                </c:pt>
                <c:pt idx="11">
                  <c:v>11.852698081670829</c:v>
                </c:pt>
                <c:pt idx="12">
                  <c:v>13.432484238004816</c:v>
                </c:pt>
                <c:pt idx="13">
                  <c:v>11.201428420313292</c:v>
                </c:pt>
                <c:pt idx="14">
                  <c:v>5.3031794511346195</c:v>
                </c:pt>
                <c:pt idx="15">
                  <c:v>4.2653049315183305</c:v>
                </c:pt>
                <c:pt idx="16">
                  <c:v>3.1446352018118571</c:v>
                </c:pt>
                <c:pt idx="17">
                  <c:v>3.5616057978660631</c:v>
                </c:pt>
                <c:pt idx="18">
                  <c:v>6.5308719248492535</c:v>
                </c:pt>
                <c:pt idx="19">
                  <c:v>5.8507892846261518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7-4D4E-80E5-5A006041611D}"/>
            </c:ext>
          </c:extLst>
        </c:ser>
        <c:ser>
          <c:idx val="1"/>
          <c:order val="1"/>
          <c:tx>
            <c:strRef>
              <c:f>'Sheet2 (3)'!$C$2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'Sheet2 (3)'!$B$3:$B$22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Yemen</c:v>
                </c:pt>
                <c:pt idx="3">
                  <c:v>Iraq</c:v>
                </c:pt>
                <c:pt idx="4">
                  <c:v>State of Palestine</c:v>
                </c:pt>
                <c:pt idx="5">
                  <c:v>Egypt</c:v>
                </c:pt>
                <c:pt idx="6">
                  <c:v>Jordan</c:v>
                </c:pt>
                <c:pt idx="7">
                  <c:v>Djibouti</c:v>
                </c:pt>
                <c:pt idx="8">
                  <c:v>Syrian Arab Republic</c:v>
                </c:pt>
                <c:pt idx="9">
                  <c:v>Libya</c:v>
                </c:pt>
                <c:pt idx="10">
                  <c:v>Algeria</c:v>
                </c:pt>
                <c:pt idx="11">
                  <c:v>Morocco</c:v>
                </c:pt>
                <c:pt idx="12">
                  <c:v>Tunisia</c:v>
                </c:pt>
                <c:pt idx="13">
                  <c:v>Lebanon</c:v>
                </c:pt>
                <c:pt idx="14">
                  <c:v>Bahrain</c:v>
                </c:pt>
                <c:pt idx="15">
                  <c:v>Oman</c:v>
                </c:pt>
                <c:pt idx="16">
                  <c:v>United Arab Emirates</c:v>
                </c:pt>
                <c:pt idx="17">
                  <c:v>Qatar</c:v>
                </c:pt>
                <c:pt idx="18">
                  <c:v>Kuwait</c:v>
                </c:pt>
                <c:pt idx="19">
                  <c:v>Saudi Arabia</c:v>
                </c:pt>
              </c:strCache>
            </c:strRef>
          </c:cat>
          <c:val>
            <c:numRef>
              <c:f>'Sheet2 (3)'!$C$3:$C$22</c:f>
              <c:numCache>
                <c:formatCode>0</c:formatCode>
                <c:ptCount val="20"/>
                <c:pt idx="0">
                  <c:v>4.835182091611042</c:v>
                </c:pt>
                <c:pt idx="1">
                  <c:v>8.4680109833848505</c:v>
                </c:pt>
                <c:pt idx="2">
                  <c:v>9.7963910657925819</c:v>
                </c:pt>
                <c:pt idx="3">
                  <c:v>10.613166192207906</c:v>
                </c:pt>
                <c:pt idx="4">
                  <c:v>11.290269706232364</c:v>
                </c:pt>
                <c:pt idx="5">
                  <c:v>13.769861463040314</c:v>
                </c:pt>
                <c:pt idx="6">
                  <c:v>16.640602938169881</c:v>
                </c:pt>
                <c:pt idx="7">
                  <c:v>17.731872332804265</c:v>
                </c:pt>
                <c:pt idx="8">
                  <c:v>19.758377208107913</c:v>
                </c:pt>
                <c:pt idx="9">
                  <c:v>22.36759936059395</c:v>
                </c:pt>
                <c:pt idx="10">
                  <c:v>21.531983036400312</c:v>
                </c:pt>
                <c:pt idx="11">
                  <c:v>23.210136782454658</c:v>
                </c:pt>
                <c:pt idx="12">
                  <c:v>26.414442688778401</c:v>
                </c:pt>
                <c:pt idx="13">
                  <c:v>27.124863016573432</c:v>
                </c:pt>
                <c:pt idx="14">
                  <c:v>18.170011230342041</c:v>
                </c:pt>
                <c:pt idx="15">
                  <c:v>19.303816916640727</c:v>
                </c:pt>
                <c:pt idx="16">
                  <c:v>19.723453097296918</c:v>
                </c:pt>
                <c:pt idx="17">
                  <c:v>20.295545115305384</c:v>
                </c:pt>
                <c:pt idx="18">
                  <c:v>23.304584376183715</c:v>
                </c:pt>
                <c:pt idx="19">
                  <c:v>23.678329960241886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7-4D4E-80E5-5A00604161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48386271"/>
        <c:axId val="648389599"/>
      </c:barChart>
      <c:catAx>
        <c:axId val="648386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389599"/>
        <c:crosses val="autoZero"/>
        <c:auto val="1"/>
        <c:lblAlgn val="ctr"/>
        <c:lblOffset val="100"/>
        <c:noMultiLvlLbl val="0"/>
      </c:catAx>
      <c:valAx>
        <c:axId val="648389599"/>
        <c:scaling>
          <c:orientation val="minMax"/>
          <c:max val="90"/>
        </c:scaling>
        <c:delete val="1"/>
        <c:axPos val="l"/>
        <c:numFmt formatCode="0" sourceLinked="1"/>
        <c:majorTickMark val="none"/>
        <c:minorTickMark val="none"/>
        <c:tickLblPos val="nextTo"/>
        <c:crossAx val="64838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77209112220889E-2"/>
          <c:y val="7.9577879181516403E-2"/>
          <c:w val="0.95405706276917024"/>
          <c:h val="0.5867657376656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'Sheet2 (3)'!$U$2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'Sheet2 (3)'!$S$3:$S$22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Yemen</c:v>
                </c:pt>
                <c:pt idx="3">
                  <c:v>Iraq</c:v>
                </c:pt>
                <c:pt idx="4">
                  <c:v>Palestine</c:v>
                </c:pt>
                <c:pt idx="5">
                  <c:v>Egypt</c:v>
                </c:pt>
                <c:pt idx="6">
                  <c:v>Jordan</c:v>
                </c:pt>
                <c:pt idx="7">
                  <c:v>Djibouti</c:v>
                </c:pt>
                <c:pt idx="8">
                  <c:v>Syria</c:v>
                </c:pt>
                <c:pt idx="9">
                  <c:v>Libya</c:v>
                </c:pt>
                <c:pt idx="10">
                  <c:v>Algeria</c:v>
                </c:pt>
                <c:pt idx="11">
                  <c:v>Morocco</c:v>
                </c:pt>
                <c:pt idx="12">
                  <c:v>Tunisia</c:v>
                </c:pt>
                <c:pt idx="13">
                  <c:v>Lebanon</c:v>
                </c:pt>
                <c:pt idx="14">
                  <c:v>Bahrain</c:v>
                </c:pt>
                <c:pt idx="15">
                  <c:v>Oman</c:v>
                </c:pt>
                <c:pt idx="16">
                  <c:v>United Arab Emirates</c:v>
                </c:pt>
                <c:pt idx="17">
                  <c:v>Qatar</c:v>
                </c:pt>
                <c:pt idx="18">
                  <c:v>Kuwait</c:v>
                </c:pt>
                <c:pt idx="19">
                  <c:v>Saudi Arabia</c:v>
                </c:pt>
              </c:strCache>
            </c:strRef>
          </c:cat>
          <c:val>
            <c:numRef>
              <c:f>'Sheet2 (3)'!$U$3:$U$22</c:f>
              <c:numCache>
                <c:formatCode>0</c:formatCode>
                <c:ptCount val="20"/>
                <c:pt idx="0">
                  <c:v>49.293934727760316</c:v>
                </c:pt>
                <c:pt idx="1">
                  <c:v>54.530911336287069</c:v>
                </c:pt>
                <c:pt idx="2">
                  <c:v>56.529317003223497</c:v>
                </c:pt>
                <c:pt idx="3">
                  <c:v>57.17849284516182</c:v>
                </c:pt>
                <c:pt idx="4">
                  <c:v>56.70070819552847</c:v>
                </c:pt>
                <c:pt idx="5">
                  <c:v>57.853530449579083</c:v>
                </c:pt>
                <c:pt idx="6">
                  <c:v>61.063300121335182</c:v>
                </c:pt>
                <c:pt idx="7">
                  <c:v>63.716470209574474</c:v>
                </c:pt>
                <c:pt idx="8">
                  <c:v>61.693026724653834</c:v>
                </c:pt>
                <c:pt idx="9">
                  <c:v>65.304112606561176</c:v>
                </c:pt>
                <c:pt idx="10">
                  <c:v>59.309809347066142</c:v>
                </c:pt>
                <c:pt idx="11">
                  <c:v>61.379302366547783</c:v>
                </c:pt>
                <c:pt idx="12">
                  <c:v>62.276816121817291</c:v>
                </c:pt>
                <c:pt idx="13">
                  <c:v>63.729821453321279</c:v>
                </c:pt>
                <c:pt idx="14">
                  <c:v>76.414491682157134</c:v>
                </c:pt>
                <c:pt idx="15">
                  <c:v>73.247735978891711</c:v>
                </c:pt>
                <c:pt idx="16">
                  <c:v>82.041282455714608</c:v>
                </c:pt>
                <c:pt idx="17">
                  <c:v>82.799178080289877</c:v>
                </c:pt>
                <c:pt idx="18">
                  <c:v>72.006946156747944</c:v>
                </c:pt>
                <c:pt idx="19">
                  <c:v>69.452974011763772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1-404C-B0D7-57BCFB031850}"/>
            </c:ext>
          </c:extLst>
        </c:ser>
        <c:ser>
          <c:idx val="1"/>
          <c:order val="1"/>
          <c:tx>
            <c:strRef>
              <c:f>'Sheet2 (3)'!$T$2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'Sheet2 (3)'!$S$3:$S$22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Yemen</c:v>
                </c:pt>
                <c:pt idx="3">
                  <c:v>Iraq</c:v>
                </c:pt>
                <c:pt idx="4">
                  <c:v>Palestine</c:v>
                </c:pt>
                <c:pt idx="5">
                  <c:v>Egypt</c:v>
                </c:pt>
                <c:pt idx="6">
                  <c:v>Jordan</c:v>
                </c:pt>
                <c:pt idx="7">
                  <c:v>Djibouti</c:v>
                </c:pt>
                <c:pt idx="8">
                  <c:v>Syria</c:v>
                </c:pt>
                <c:pt idx="9">
                  <c:v>Libya</c:v>
                </c:pt>
                <c:pt idx="10">
                  <c:v>Algeria</c:v>
                </c:pt>
                <c:pt idx="11">
                  <c:v>Morocco</c:v>
                </c:pt>
                <c:pt idx="12">
                  <c:v>Tunisia</c:v>
                </c:pt>
                <c:pt idx="13">
                  <c:v>Lebanon</c:v>
                </c:pt>
                <c:pt idx="14">
                  <c:v>Bahrain</c:v>
                </c:pt>
                <c:pt idx="15">
                  <c:v>Oman</c:v>
                </c:pt>
                <c:pt idx="16">
                  <c:v>United Arab Emirates</c:v>
                </c:pt>
                <c:pt idx="17">
                  <c:v>Qatar</c:v>
                </c:pt>
                <c:pt idx="18">
                  <c:v>Kuwait</c:v>
                </c:pt>
                <c:pt idx="19">
                  <c:v>Saudi Arabia</c:v>
                </c:pt>
              </c:strCache>
            </c:strRef>
          </c:cat>
          <c:val>
            <c:numRef>
              <c:f>'Sheet2 (3)'!$T$3:$T$22</c:f>
              <c:numCache>
                <c:formatCode>0</c:formatCode>
                <c:ptCount val="20"/>
                <c:pt idx="0">
                  <c:v>56.873531406689139</c:v>
                </c:pt>
                <c:pt idx="1">
                  <c:v>60.000591677926806</c:v>
                </c:pt>
                <c:pt idx="2">
                  <c:v>64.46767733751814</c:v>
                </c:pt>
                <c:pt idx="3">
                  <c:v>60.719999234283918</c:v>
                </c:pt>
                <c:pt idx="4">
                  <c:v>61.94502197594155</c:v>
                </c:pt>
                <c:pt idx="5">
                  <c:v>59.361175428299518</c:v>
                </c:pt>
                <c:pt idx="6">
                  <c:v>62.021268435474155</c:v>
                </c:pt>
                <c:pt idx="7">
                  <c:v>62.146432519562012</c:v>
                </c:pt>
                <c:pt idx="8">
                  <c:v>59.136825154149676</c:v>
                </c:pt>
                <c:pt idx="9">
                  <c:v>58.868439437296402</c:v>
                </c:pt>
                <c:pt idx="10">
                  <c:v>57.060404878979995</c:v>
                </c:pt>
                <c:pt idx="11">
                  <c:v>57.840178781136068</c:v>
                </c:pt>
                <c:pt idx="12">
                  <c:v>55.873447081164926</c:v>
                </c:pt>
                <c:pt idx="13">
                  <c:v>56.789261663543286</c:v>
                </c:pt>
                <c:pt idx="14">
                  <c:v>68.630127108819465</c:v>
                </c:pt>
                <c:pt idx="15">
                  <c:v>64.878776525204231</c:v>
                </c:pt>
                <c:pt idx="16">
                  <c:v>65.260025530239744</c:v>
                </c:pt>
                <c:pt idx="17">
                  <c:v>69.028628287711541</c:v>
                </c:pt>
                <c:pt idx="18">
                  <c:v>59.312008908548854</c:v>
                </c:pt>
                <c:pt idx="19">
                  <c:v>60.011845389947283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1-404C-B0D7-57BCFB031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40706495"/>
        <c:axId val="640708159"/>
      </c:barChart>
      <c:catAx>
        <c:axId val="64070649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0708159"/>
        <c:crosses val="autoZero"/>
        <c:auto val="1"/>
        <c:lblAlgn val="ctr"/>
        <c:lblOffset val="100"/>
        <c:noMultiLvlLbl val="0"/>
      </c:catAx>
      <c:valAx>
        <c:axId val="640708159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40706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3315469061957"/>
          <c:y val="8.6946903897008043E-2"/>
          <c:w val="0.70606452038919931"/>
          <c:h val="0.83018069791149496"/>
        </c:manualLayout>
      </c:layout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5D-4849-AB17-3EAFC374D8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5D-4849-AB17-3EAFC374D8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5D-4849-AB17-3EAFC374D8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5D-4849-AB17-3EAFC374D8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25D-4849-AB17-3EAFC374D846}"/>
              </c:ext>
            </c:extLst>
          </c:dPt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9857728451369"/>
                      <c:h val="0.14233088146452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5D-4849-AB17-3EAFC374D846}"/>
                </c:ext>
              </c:extLst>
            </c:dLbl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Intergenerational relationships</c:v>
                </c:pt>
                <c:pt idx="1">
                  <c:v>Life long education</c:v>
                </c:pt>
                <c:pt idx="2">
                  <c:v>health and health care</c:v>
                </c:pt>
                <c:pt idx="3">
                  <c:v>financial security</c:v>
                </c:pt>
                <c:pt idx="4">
                  <c:v>work and work environment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5D-4849-AB17-3EAFC374D8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Effective coverage of social protection for old age 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Effective coverage by function of social protection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Algeria</c:v>
                </c:pt>
                <c:pt idx="1">
                  <c:v>Bahrain </c:v>
                </c:pt>
                <c:pt idx="2">
                  <c:v>Djibouti</c:v>
                </c:pt>
                <c:pt idx="3">
                  <c:v>Egypt</c:v>
                </c:pt>
                <c:pt idx="4">
                  <c:v>Jordan</c:v>
                </c:pt>
                <c:pt idx="5">
                  <c:v>Kuwait </c:v>
                </c:pt>
                <c:pt idx="6">
                  <c:v>Lebanon </c:v>
                </c:pt>
                <c:pt idx="7">
                  <c:v>Libya </c:v>
                </c:pt>
                <c:pt idx="8">
                  <c:v>Mauritania </c:v>
                </c:pt>
                <c:pt idx="9">
                  <c:v>Morocco</c:v>
                </c:pt>
                <c:pt idx="10">
                  <c:v>oman </c:v>
                </c:pt>
                <c:pt idx="11">
                  <c:v>Qatar</c:v>
                </c:pt>
                <c:pt idx="12">
                  <c:v>Saudi Arabia </c:v>
                </c:pt>
                <c:pt idx="13">
                  <c:v>Sudan </c:v>
                </c:pt>
                <c:pt idx="14">
                  <c:v>Syria </c:v>
                </c:pt>
                <c:pt idx="15">
                  <c:v>Tunisia </c:v>
                </c:pt>
                <c:pt idx="16">
                  <c:v>Yemen 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63.6</c:v>
                </c:pt>
                <c:pt idx="1">
                  <c:v>75.099999999999994</c:v>
                </c:pt>
                <c:pt idx="2">
                  <c:v>14.2</c:v>
                </c:pt>
                <c:pt idx="3">
                  <c:v>57.6</c:v>
                </c:pt>
                <c:pt idx="4">
                  <c:v>60</c:v>
                </c:pt>
                <c:pt idx="5">
                  <c:v>27.6</c:v>
                </c:pt>
                <c:pt idx="6">
                  <c:v>9.8000000000000007</c:v>
                </c:pt>
                <c:pt idx="7">
                  <c:v>70.2</c:v>
                </c:pt>
                <c:pt idx="8">
                  <c:v>16.2</c:v>
                </c:pt>
                <c:pt idx="9">
                  <c:v>23.4</c:v>
                </c:pt>
                <c:pt idx="10">
                  <c:v>46.9</c:v>
                </c:pt>
                <c:pt idx="11">
                  <c:v>19.399999999999999</c:v>
                </c:pt>
                <c:pt idx="12">
                  <c:v>33.200000000000003</c:v>
                </c:pt>
                <c:pt idx="13">
                  <c:v>9.4</c:v>
                </c:pt>
                <c:pt idx="14">
                  <c:v>17</c:v>
                </c:pt>
                <c:pt idx="15">
                  <c:v>85.4</c:v>
                </c:pt>
                <c:pt idx="16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E-4E5C-8D4F-CDD0D674D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6560592"/>
        <c:axId val="1886535216"/>
      </c:barChart>
      <c:catAx>
        <c:axId val="188656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535216"/>
        <c:crosses val="autoZero"/>
        <c:auto val="1"/>
        <c:lblAlgn val="ctr"/>
        <c:lblOffset val="100"/>
        <c:noMultiLvlLbl val="0"/>
      </c:catAx>
      <c:valAx>
        <c:axId val="18865352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56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0.35878</cdr:x>
      <cdr:y>0.32696</cdr:y>
    </cdr:from>
    <cdr:to>
      <cdr:x>0.64962</cdr:x>
      <cdr:y>0.67304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134379" y="2224400"/>
          <a:ext cx="2540848" cy="235444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Equitable </a:t>
          </a:r>
          <a:r>
            <a:rPr lang="en-US" sz="2400" dirty="0" smtClean="0"/>
            <a:t>Older persons well being </a:t>
          </a:r>
        </a:p>
        <a:p xmlns:a="http://schemas.openxmlformats.org/drawingml/2006/main">
          <a:pPr algn="ctr"/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D7CC-9437-4FB4-9AB9-E9981D0AA38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DA6B-0296-4A03-9E1F-648597D0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8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8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1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5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6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0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2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6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0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8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0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3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9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A6B-0296-4A03-9E1F-648597D00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A42B2D-7899-4372-BC6E-E408AAF4CC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25BB6D5-6BCA-4B6B-AD9C-6D2C96A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27"/>
            <a:ext cx="12135732" cy="11744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355" y="2589164"/>
            <a:ext cx="7784122" cy="205388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Towards formulating a policy framework </a:t>
            </a:r>
            <a:br>
              <a:rPr lang="en-US" sz="3600" dirty="0" smtClean="0"/>
            </a:br>
            <a:r>
              <a:rPr lang="en-US" sz="3600" dirty="0" smtClean="0"/>
              <a:t>for harnessing the second demographic Dividend in the Arab countries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40648" y="4712082"/>
            <a:ext cx="8923607" cy="24798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 err="1" smtClean="0"/>
              <a:t>Zeinab</a:t>
            </a:r>
            <a:r>
              <a:rPr lang="en-US" dirty="0" smtClean="0"/>
              <a:t> </a:t>
            </a:r>
            <a:r>
              <a:rPr lang="en-US" dirty="0" err="1" smtClean="0"/>
              <a:t>Khadr</a:t>
            </a:r>
            <a:endParaRPr lang="en-US" dirty="0" smtClean="0"/>
          </a:p>
          <a:p>
            <a:pPr algn="ctr">
              <a:spcBef>
                <a:spcPts val="600"/>
              </a:spcBef>
            </a:pPr>
            <a:r>
              <a:rPr lang="en-US" dirty="0" smtClean="0"/>
              <a:t>The Social  Research Center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The American University in Cairo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84" y="1336135"/>
            <a:ext cx="7920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/>
              <a:t>Ageing in the Arab countries: </a:t>
            </a:r>
            <a:endParaRPr lang="en-US" sz="2400" b="1" dirty="0" smtClean="0"/>
          </a:p>
          <a:p>
            <a:pPr algn="ctr" rtl="1"/>
            <a:r>
              <a:rPr lang="en-US" sz="2400" b="1" dirty="0" smtClean="0"/>
              <a:t>Realizing </a:t>
            </a:r>
            <a:r>
              <a:rPr lang="en-US" sz="2400" b="1" dirty="0"/>
              <a:t>the Potentials of the Second Demographic Dividend</a:t>
            </a:r>
          </a:p>
          <a:p>
            <a:pPr algn="ctr"/>
            <a:r>
              <a:rPr lang="en-US" sz="2400" dirty="0" smtClean="0"/>
              <a:t>21</a:t>
            </a:r>
            <a:r>
              <a:rPr lang="en-US" sz="2400" baseline="30000" dirty="0" smtClean="0"/>
              <a:t>st </a:t>
            </a:r>
            <a:r>
              <a:rPr lang="en-US" sz="2400" dirty="0"/>
              <a:t>November 2021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77" y="1202900"/>
            <a:ext cx="4070255" cy="48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Schools of thoughts for harnessing the second demographic dividend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64424"/>
              </p:ext>
            </p:extLst>
          </p:nvPr>
        </p:nvGraphicFramePr>
        <p:xfrm>
          <a:off x="3425877" y="1209555"/>
          <a:ext cx="8766123" cy="451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027">
                  <a:extLst>
                    <a:ext uri="{9D8B030D-6E8A-4147-A177-3AD203B41FA5}">
                      <a16:colId xmlns:a16="http://schemas.microsoft.com/office/drawing/2014/main" val="636831978"/>
                    </a:ext>
                  </a:extLst>
                </a:gridCol>
                <a:gridCol w="2876298">
                  <a:extLst>
                    <a:ext uri="{9D8B030D-6E8A-4147-A177-3AD203B41FA5}">
                      <a16:colId xmlns:a16="http://schemas.microsoft.com/office/drawing/2014/main" val="3298796433"/>
                    </a:ext>
                  </a:extLst>
                </a:gridCol>
                <a:gridCol w="3124798">
                  <a:extLst>
                    <a:ext uri="{9D8B030D-6E8A-4147-A177-3AD203B41FA5}">
                      <a16:colId xmlns:a16="http://schemas.microsoft.com/office/drawing/2014/main" val="1402456053"/>
                    </a:ext>
                  </a:extLst>
                </a:gridCol>
              </a:tblGrid>
              <a:tr h="4783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Social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Macroeconomic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30860"/>
                  </a:ext>
                </a:extLst>
              </a:tr>
              <a:tr h="1019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Underlying issue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</a:t>
                      </a:r>
                      <a:r>
                        <a:rPr lang="en-US" sz="2000" baseline="0" dirty="0" smtClean="0"/>
                        <a:t> aging cohort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 segment</a:t>
                      </a:r>
                      <a:r>
                        <a:rPr lang="en-US" sz="2000" baseline="0" dirty="0" smtClean="0"/>
                        <a:t> of the population not economically active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77894"/>
                  </a:ext>
                </a:extLst>
              </a:tr>
              <a:tr h="6732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Approach</a:t>
                      </a:r>
                      <a:r>
                        <a:rPr lang="en-US" sz="2000" baseline="0" dirty="0" smtClean="0"/>
                        <a:t> adopted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Wellbeing,</a:t>
                      </a:r>
                      <a:r>
                        <a:rPr lang="en-US" sz="2000" baseline="0" dirty="0" smtClean="0"/>
                        <a:t> p</a:t>
                      </a:r>
                      <a:r>
                        <a:rPr lang="en-US" sz="2000" dirty="0" smtClean="0"/>
                        <a:t>rotective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caring  and right based</a:t>
                      </a:r>
                      <a:r>
                        <a:rPr lang="en-US" sz="2000" baseline="0" dirty="0" smtClean="0"/>
                        <a:t> approach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Wellbeing</a:t>
                      </a:r>
                      <a:r>
                        <a:rPr lang="en-US" sz="2000" baseline="0" dirty="0" smtClean="0"/>
                        <a:t>, empowerment 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i</a:t>
                      </a:r>
                      <a:r>
                        <a:rPr lang="en-US" sz="2000" dirty="0" smtClean="0"/>
                        <a:t>nvestment </a:t>
                      </a:r>
                      <a:r>
                        <a:rPr lang="en-US" sz="2000" baseline="0" dirty="0" smtClean="0"/>
                        <a:t>and </a:t>
                      </a:r>
                      <a:r>
                        <a:rPr lang="en-US" sz="2000" baseline="0" dirty="0" smtClean="0"/>
                        <a:t>output oriented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92122"/>
                  </a:ext>
                </a:extLst>
              </a:tr>
              <a:tr h="4375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Basic interventions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Care </a:t>
                      </a:r>
                      <a:r>
                        <a:rPr lang="en-US" sz="2000" dirty="0" smtClean="0"/>
                        <a:t>oriented, human right approach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Engaging and</a:t>
                      </a:r>
                      <a:r>
                        <a:rPr lang="en-US" sz="2000" baseline="0" dirty="0" smtClean="0"/>
                        <a:t> inclusive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79026"/>
                  </a:ext>
                </a:extLst>
              </a:tr>
              <a:tr h="1258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Ultimate Goal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Older persons wellbeing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Older persons wellbeing</a:t>
                      </a:r>
                      <a:r>
                        <a:rPr lang="en-US" sz="2000" baseline="0" dirty="0" smtClean="0"/>
                        <a:t> and securing economic growth for the whole society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3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5746757" y="3589410"/>
            <a:ext cx="1957243" cy="1054442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Older persons’ well being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igure">
            <a:extLst>
              <a:ext uri="{FF2B5EF4-FFF2-40B4-BE49-F238E27FC236}">
                <a16:creationId xmlns:a16="http://schemas.microsoft.com/office/drawing/2014/main" id="{191EB9E9-CAAE-400F-94C5-A7C8155764CF}"/>
              </a:ext>
            </a:extLst>
          </p:cNvPr>
          <p:cNvSpPr/>
          <p:nvPr/>
        </p:nvSpPr>
        <p:spPr>
          <a:xfrm>
            <a:off x="5681319" y="3479352"/>
            <a:ext cx="3762430" cy="2336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7" h="19898" extrusionOk="0">
                <a:moveTo>
                  <a:pt x="16617" y="2332"/>
                </a:moveTo>
                <a:cubicBezTo>
                  <a:pt x="13233" y="-221"/>
                  <a:pt x="8589" y="-636"/>
                  <a:pt x="4819" y="884"/>
                </a:cubicBezTo>
                <a:cubicBezTo>
                  <a:pt x="8915" y="124"/>
                  <a:pt x="12498" y="3862"/>
                  <a:pt x="13408" y="7337"/>
                </a:cubicBezTo>
                <a:cubicBezTo>
                  <a:pt x="15252" y="14298"/>
                  <a:pt x="8040" y="20569"/>
                  <a:pt x="0" y="18958"/>
                </a:cubicBezTo>
                <a:cubicBezTo>
                  <a:pt x="6126" y="20964"/>
                  <a:pt x="13140" y="19728"/>
                  <a:pt x="17866" y="15554"/>
                </a:cubicBezTo>
                <a:cubicBezTo>
                  <a:pt x="21600" y="11653"/>
                  <a:pt x="21157" y="5767"/>
                  <a:pt x="16617" y="233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AA27E2D7-F0B3-430E-9A99-78C568206BC1}"/>
              </a:ext>
            </a:extLst>
          </p:cNvPr>
          <p:cNvSpPr/>
          <p:nvPr/>
        </p:nvSpPr>
        <p:spPr>
          <a:xfrm>
            <a:off x="3736180" y="3797384"/>
            <a:ext cx="4482791" cy="189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2" h="21586" extrusionOk="0">
                <a:moveTo>
                  <a:pt x="20085" y="13971"/>
                </a:moveTo>
                <a:cubicBezTo>
                  <a:pt x="21600" y="9296"/>
                  <a:pt x="20908" y="3754"/>
                  <a:pt x="18189" y="0"/>
                </a:cubicBezTo>
                <a:cubicBezTo>
                  <a:pt x="20697" y="5217"/>
                  <a:pt x="15892" y="15109"/>
                  <a:pt x="8698" y="14174"/>
                </a:cubicBezTo>
                <a:cubicBezTo>
                  <a:pt x="4063" y="13591"/>
                  <a:pt x="351" y="8537"/>
                  <a:pt x="20" y="2182"/>
                </a:cubicBezTo>
                <a:cubicBezTo>
                  <a:pt x="0" y="2561"/>
                  <a:pt x="0" y="2941"/>
                  <a:pt x="0" y="3320"/>
                </a:cubicBezTo>
                <a:cubicBezTo>
                  <a:pt x="0" y="13483"/>
                  <a:pt x="5889" y="21586"/>
                  <a:pt x="11467" y="21586"/>
                </a:cubicBezTo>
                <a:cubicBezTo>
                  <a:pt x="15239" y="21600"/>
                  <a:pt x="18600" y="18565"/>
                  <a:pt x="20085" y="1397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8BF316A0-441E-45B4-975C-254929FD6740}"/>
              </a:ext>
            </a:extLst>
          </p:cNvPr>
          <p:cNvSpPr/>
          <p:nvPr/>
        </p:nvSpPr>
        <p:spPr>
          <a:xfrm>
            <a:off x="3720545" y="2444511"/>
            <a:ext cx="3812032" cy="2593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2" h="19981" extrusionOk="0">
                <a:moveTo>
                  <a:pt x="20962" y="15350"/>
                </a:moveTo>
                <a:cubicBezTo>
                  <a:pt x="18225" y="18035"/>
                  <a:pt x="12490" y="16926"/>
                  <a:pt x="9291" y="14736"/>
                </a:cubicBezTo>
                <a:cubicBezTo>
                  <a:pt x="2798" y="10301"/>
                  <a:pt x="5002" y="2245"/>
                  <a:pt x="12822" y="0"/>
                </a:cubicBezTo>
                <a:cubicBezTo>
                  <a:pt x="7680" y="953"/>
                  <a:pt x="3296" y="3730"/>
                  <a:pt x="1151" y="7570"/>
                </a:cubicBezTo>
                <a:cubicBezTo>
                  <a:pt x="-638" y="10759"/>
                  <a:pt x="-389" y="13829"/>
                  <a:pt x="2229" y="16560"/>
                </a:cubicBezTo>
                <a:lnTo>
                  <a:pt x="2229" y="16560"/>
                </a:lnTo>
                <a:cubicBezTo>
                  <a:pt x="7135" y="21600"/>
                  <a:pt x="17182" y="20968"/>
                  <a:pt x="20962" y="1535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id="{690CF171-1414-492B-A6AC-B5B4546A072C}"/>
              </a:ext>
            </a:extLst>
          </p:cNvPr>
          <p:cNvSpPr/>
          <p:nvPr/>
        </p:nvSpPr>
        <p:spPr>
          <a:xfrm>
            <a:off x="4776346" y="2396932"/>
            <a:ext cx="4785579" cy="2199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74" y="0"/>
                </a:moveTo>
                <a:cubicBezTo>
                  <a:pt x="4104" y="0"/>
                  <a:pt x="0" y="4836"/>
                  <a:pt x="0" y="10899"/>
                </a:cubicBezTo>
                <a:cubicBezTo>
                  <a:pt x="0" y="16215"/>
                  <a:pt x="3161" y="20619"/>
                  <a:pt x="7313" y="21600"/>
                </a:cubicBezTo>
                <a:cubicBezTo>
                  <a:pt x="3132" y="19404"/>
                  <a:pt x="3287" y="9392"/>
                  <a:pt x="9132" y="5397"/>
                </a:cubicBezTo>
                <a:cubicBezTo>
                  <a:pt x="13499" y="2418"/>
                  <a:pt x="18984" y="4287"/>
                  <a:pt x="21600" y="9007"/>
                </a:cubicBezTo>
                <a:cubicBezTo>
                  <a:pt x="19849" y="4906"/>
                  <a:pt x="15288" y="0"/>
                  <a:pt x="9074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B54141F8-E582-4506-AD0A-5E53525AE022}"/>
              </a:ext>
            </a:extLst>
          </p:cNvPr>
          <p:cNvSpPr/>
          <p:nvPr/>
        </p:nvSpPr>
        <p:spPr>
          <a:xfrm>
            <a:off x="5789055" y="2825143"/>
            <a:ext cx="4078839" cy="2328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23" y="0"/>
                </a:moveTo>
                <a:cubicBezTo>
                  <a:pt x="4781" y="0"/>
                  <a:pt x="11" y="4578"/>
                  <a:pt x="0" y="10259"/>
                </a:cubicBezTo>
                <a:lnTo>
                  <a:pt x="0" y="10270"/>
                </a:lnTo>
                <a:cubicBezTo>
                  <a:pt x="0" y="10690"/>
                  <a:pt x="23" y="11098"/>
                  <a:pt x="80" y="11506"/>
                </a:cubicBezTo>
                <a:cubicBezTo>
                  <a:pt x="468" y="6718"/>
                  <a:pt x="9596" y="3210"/>
                  <a:pt x="15815" y="8439"/>
                </a:cubicBezTo>
                <a:cubicBezTo>
                  <a:pt x="19717" y="11716"/>
                  <a:pt x="20721" y="17220"/>
                  <a:pt x="18165" y="21600"/>
                </a:cubicBezTo>
                <a:cubicBezTo>
                  <a:pt x="20390" y="18831"/>
                  <a:pt x="21600" y="15444"/>
                  <a:pt x="21600" y="11881"/>
                </a:cubicBezTo>
                <a:cubicBezTo>
                  <a:pt x="21589" y="3166"/>
                  <a:pt x="15393" y="0"/>
                  <a:pt x="1062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3" name="TextBox 12"/>
          <p:cNvSpPr txBox="1"/>
          <p:nvPr/>
        </p:nvSpPr>
        <p:spPr>
          <a:xfrm>
            <a:off x="5323312" y="2696255"/>
            <a:ext cx="1356769" cy="29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Security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4574" y="3002374"/>
            <a:ext cx="2172130" cy="29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Engagement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4118" y="5100882"/>
            <a:ext cx="2096330" cy="29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L</a:t>
            </a:r>
            <a:r>
              <a:rPr lang="en-US" sz="2200" dirty="0" smtClean="0">
                <a:solidFill>
                  <a:schemeClr val="bg1"/>
                </a:solidFill>
              </a:rPr>
              <a:t>eisure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7294543">
            <a:off x="7801357" y="4522733"/>
            <a:ext cx="1642079" cy="38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Productive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0545" y="4309226"/>
            <a:ext cx="2172130" cy="35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Dignity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6202" y="1598679"/>
            <a:ext cx="3101023" cy="68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Equity</a:t>
            </a:r>
            <a:endParaRPr lang="en-US" sz="4800" dirty="0"/>
          </a:p>
        </p:txBody>
      </p:sp>
      <p:sp>
        <p:nvSpPr>
          <p:cNvPr id="35" name="Donut 34"/>
          <p:cNvSpPr/>
          <p:nvPr/>
        </p:nvSpPr>
        <p:spPr>
          <a:xfrm>
            <a:off x="2547010" y="1314787"/>
            <a:ext cx="8851707" cy="5484777"/>
          </a:xfrm>
          <a:prstGeom prst="donut">
            <a:avLst>
              <a:gd name="adj" fmla="val 61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856" y="1502005"/>
            <a:ext cx="4142068" cy="148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Security</a:t>
            </a:r>
          </a:p>
          <a:p>
            <a:r>
              <a:rPr lang="en-US" dirty="0" smtClean="0"/>
              <a:t>Human </a:t>
            </a:r>
            <a:r>
              <a:rPr lang="en-US" dirty="0"/>
              <a:t>security </a:t>
            </a:r>
            <a:r>
              <a:rPr lang="en-US" dirty="0" smtClean="0"/>
              <a:t>means safety </a:t>
            </a:r>
            <a:r>
              <a:rPr lang="en-US" dirty="0"/>
              <a:t>from such chronic threats as hunger, disease and </a:t>
            </a:r>
            <a:r>
              <a:rPr lang="en-US" dirty="0" smtClean="0"/>
              <a:t>repression and protection </a:t>
            </a:r>
            <a:r>
              <a:rPr lang="en-US" dirty="0"/>
              <a:t>from sudden and hurtful disruptions in the patterns of daily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76157" y="1846805"/>
            <a:ext cx="2700221" cy="122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 engagement: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extent to which an individual participates in a broad range of social roles and relationships.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2722" y="5235935"/>
            <a:ext cx="2639474" cy="122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Productivity</a:t>
            </a:r>
          </a:p>
          <a:p>
            <a:r>
              <a:rPr lang="en-US" dirty="0" smtClean="0"/>
              <a:t>Producing </a:t>
            </a:r>
            <a:r>
              <a:rPr lang="en-US" dirty="0"/>
              <a:t>or able to produce large amounts of goods, crops, or other commodities.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4102" y="5268114"/>
            <a:ext cx="2513682" cy="99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Leisure</a:t>
            </a:r>
          </a:p>
          <a:p>
            <a:r>
              <a:rPr lang="en-US" dirty="0" smtClean="0"/>
              <a:t>Engagement in joyful activities during the individuals’ free time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460" y="3741260"/>
            <a:ext cx="3249297" cy="122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Dignity </a:t>
            </a:r>
            <a:endParaRPr lang="en-US" b="1" dirty="0" smtClean="0"/>
          </a:p>
          <a:p>
            <a:r>
              <a:rPr lang="en-US" dirty="0" smtClean="0"/>
              <a:t>The</a:t>
            </a:r>
            <a:r>
              <a:rPr lang="en-US" dirty="0"/>
              <a:t> right of a person to be valued and respected for their own sake, and to be treated ethically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460" y="82222"/>
            <a:ext cx="11562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Macroeconomic recognizes that older persons welling can be defined in terms  of five main dimensions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0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4" grpId="0"/>
      <p:bldP spid="35" grpId="0" animBg="1"/>
      <p:bldP spid="3" grpId="0"/>
      <p:bldP spid="5" grpId="0"/>
      <p:bldP spid="11" grpId="0"/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86232" y="1369355"/>
            <a:ext cx="5469975" cy="4045369"/>
          </a:xfrm>
        </p:spPr>
        <p:txBody>
          <a:bodyPr/>
          <a:lstStyle/>
          <a:p>
            <a:pPr algn="ctr"/>
            <a:r>
              <a:rPr lang="en-US" dirty="0" smtClean="0"/>
              <a:t>Macroeconomic </a:t>
            </a:r>
            <a:br>
              <a:rPr lang="en-US" dirty="0" smtClean="0"/>
            </a:b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991" y="750136"/>
            <a:ext cx="7780606" cy="54918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other words, this perspective approaches longevity not a mere adding years but  a high quality life while sustaining efficient and full engagement in the society with the aim of leading happy and productive life.  </a:t>
            </a:r>
          </a:p>
          <a:p>
            <a:r>
              <a:rPr lang="en-US" sz="2400" dirty="0" smtClean="0"/>
              <a:t>It calls for   </a:t>
            </a:r>
          </a:p>
          <a:p>
            <a:pPr lvl="1"/>
            <a:r>
              <a:rPr lang="en-US" sz="2000" dirty="0" smtClean="0"/>
              <a:t>life long education,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R</a:t>
            </a:r>
            <a:r>
              <a:rPr lang="en-US" sz="2000" dirty="0" smtClean="0"/>
              <a:t>ecast </a:t>
            </a:r>
            <a:r>
              <a:rPr lang="en-US" sz="2000" dirty="0"/>
              <a:t>work-life trajectories, </a:t>
            </a:r>
            <a:endParaRPr lang="en-US" sz="2000" dirty="0" smtClean="0"/>
          </a:p>
          <a:p>
            <a:pPr lvl="1"/>
            <a:r>
              <a:rPr lang="en-US" sz="2000" dirty="0" smtClean="0"/>
              <a:t>Adaptive environments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smtClean="0"/>
              <a:t>Healthy lifestyles</a:t>
            </a:r>
            <a:r>
              <a:rPr lang="en-US" sz="2000" dirty="0"/>
              <a:t>, and </a:t>
            </a:r>
            <a:endParaRPr lang="en-US" sz="2000" dirty="0" smtClean="0"/>
          </a:p>
          <a:p>
            <a:pPr lvl="1"/>
            <a:r>
              <a:rPr lang="en-US" sz="2000" dirty="0" smtClean="0"/>
              <a:t>Equitable healthcare </a:t>
            </a:r>
            <a:r>
              <a:rPr lang="en-US" sz="2000" dirty="0"/>
              <a:t>systems in ways that lead to more happy and productive years. </a:t>
            </a:r>
          </a:p>
          <a:p>
            <a:pPr marL="0" indent="0">
              <a:buNone/>
            </a:pPr>
            <a:r>
              <a:rPr lang="en-US" sz="2400" dirty="0" smtClean="0"/>
              <a:t>Ultimately</a:t>
            </a:r>
            <a:r>
              <a:rPr lang="en-US" sz="2400" dirty="0"/>
              <a:t>, </a:t>
            </a:r>
            <a:r>
              <a:rPr lang="en-US" sz="2400" dirty="0" smtClean="0"/>
              <a:t>seeing </a:t>
            </a:r>
            <a:r>
              <a:rPr lang="en-US" sz="2400" dirty="0"/>
              <a:t>longer lives not as a burden, but as a benefit.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54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05638"/>
              </p:ext>
            </p:extLst>
          </p:nvPr>
        </p:nvGraphicFramePr>
        <p:xfrm>
          <a:off x="3082678" y="22805"/>
          <a:ext cx="8736181" cy="680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rved Right Arrow 5"/>
          <p:cNvSpPr/>
          <p:nvPr/>
        </p:nvSpPr>
        <p:spPr>
          <a:xfrm>
            <a:off x="3331111" y="31791"/>
            <a:ext cx="2307265" cy="6785273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9268271" y="73152"/>
            <a:ext cx="2304288" cy="6784848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Policy domains for </a:t>
            </a:r>
            <a:r>
              <a:rPr lang="en-US" dirty="0">
                <a:solidFill>
                  <a:schemeClr val="bg1"/>
                </a:solidFill>
              </a:rPr>
              <a:t>harnessing the second Demographic                                             Dividend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057865" y="2667951"/>
            <a:ext cx="207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Innovation &amp;</a:t>
            </a:r>
          </a:p>
          <a:p>
            <a:pPr algn="ctr"/>
            <a:r>
              <a:rPr lang="en-US" sz="2800" dirty="0" smtClean="0"/>
              <a:t>technology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9236821" y="3050078"/>
            <a:ext cx="293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Supportive physical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4375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48906" y="1116234"/>
            <a:ext cx="5351136" cy="4601183"/>
          </a:xfrm>
        </p:spPr>
        <p:txBody>
          <a:bodyPr/>
          <a:lstStyle/>
          <a:p>
            <a:pPr algn="ctr"/>
            <a:r>
              <a:rPr lang="en-US" dirty="0" smtClean="0"/>
              <a:t>Intergenerational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28" y="741257"/>
            <a:ext cx="8646220" cy="5865144"/>
          </a:xfrm>
        </p:spPr>
        <p:txBody>
          <a:bodyPr>
            <a:normAutofit fontScale="92500" lnSpcReduction="10000"/>
          </a:bodyPr>
          <a:lstStyle/>
          <a:p>
            <a:pPr marL="284163" indent="-284163"/>
            <a:r>
              <a:rPr lang="en-US" sz="2800" dirty="0" smtClean="0"/>
              <a:t>Tackling old age loneliness and social isolation</a:t>
            </a:r>
          </a:p>
          <a:p>
            <a:pPr marL="284163" indent="-284163"/>
            <a:r>
              <a:rPr lang="en-US" sz="2800" dirty="0" smtClean="0"/>
              <a:t>Improve physical  and mental health</a:t>
            </a:r>
          </a:p>
          <a:p>
            <a:pPr marL="284163" indent="-284163"/>
            <a:r>
              <a:rPr lang="en-US" sz="2800" dirty="0" smtClean="0"/>
              <a:t>Voice and agency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This is usually done through engaging older persons in community development activities </a:t>
            </a:r>
          </a:p>
          <a:p>
            <a:pPr marL="401638" indent="-395288"/>
            <a:r>
              <a:rPr lang="en-US" sz="2800" dirty="0"/>
              <a:t>Volunteering </a:t>
            </a:r>
          </a:p>
          <a:p>
            <a:pPr marL="401638" indent="-395288"/>
            <a:r>
              <a:rPr lang="en-US" sz="2800" dirty="0"/>
              <a:t>Active participation in the labor market</a:t>
            </a:r>
          </a:p>
          <a:p>
            <a:pPr marL="0" indent="0">
              <a:buNone/>
            </a:pPr>
            <a:r>
              <a:rPr lang="en-US" sz="2800" dirty="0" smtClean="0"/>
              <a:t>This is strongly interlinked with other policy domains </a:t>
            </a:r>
          </a:p>
          <a:p>
            <a:pPr marL="855663" indent="-455613"/>
            <a:r>
              <a:rPr lang="en-US" sz="2800" dirty="0" smtClean="0"/>
              <a:t>Life long education</a:t>
            </a:r>
          </a:p>
          <a:p>
            <a:pPr marL="855663" indent="-455613"/>
            <a:r>
              <a:rPr lang="en-US" sz="2800" dirty="0" smtClean="0"/>
              <a:t>Work environment at various dimensions</a:t>
            </a:r>
          </a:p>
          <a:p>
            <a:pPr marL="855663" indent="-455613"/>
            <a:r>
              <a:rPr lang="en-US" sz="2800" dirty="0"/>
              <a:t>P</a:t>
            </a:r>
            <a:r>
              <a:rPr lang="en-US" sz="2800" dirty="0" smtClean="0"/>
              <a:t>hysical environment(age friendly cities)</a:t>
            </a:r>
          </a:p>
          <a:p>
            <a:pPr marL="855663" indent="-455613"/>
            <a:r>
              <a:rPr lang="en-US" sz="2800" dirty="0" smtClean="0"/>
              <a:t>Technology and innovation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4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28417" y="1395745"/>
            <a:ext cx="5351136" cy="4042159"/>
          </a:xfrm>
        </p:spPr>
        <p:txBody>
          <a:bodyPr/>
          <a:lstStyle/>
          <a:p>
            <a:pPr algn="ctr"/>
            <a:r>
              <a:rPr lang="en-US" dirty="0" smtClean="0"/>
              <a:t>Life long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28" y="741257"/>
            <a:ext cx="8646220" cy="586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Life long education is intended to well prepared young people as well as older persons </a:t>
            </a:r>
          </a:p>
          <a:p>
            <a:r>
              <a:rPr lang="en-US" sz="2800" dirty="0" smtClean="0"/>
              <a:t>full engagement in the society</a:t>
            </a:r>
          </a:p>
          <a:p>
            <a:r>
              <a:rPr lang="en-US" sz="2800" dirty="0" smtClean="0"/>
              <a:t>capacities for labor market</a:t>
            </a:r>
          </a:p>
          <a:p>
            <a:r>
              <a:rPr lang="en-US" sz="2800" dirty="0" smtClean="0"/>
              <a:t>capacities for managing their financials</a:t>
            </a:r>
          </a:p>
          <a:p>
            <a:pPr marL="400050" indent="-400050"/>
            <a:r>
              <a:rPr lang="en-US" sz="2800" dirty="0" smtClean="0"/>
              <a:t>Voice and agency </a:t>
            </a:r>
          </a:p>
          <a:p>
            <a:pPr marL="460375" indent="-400050"/>
            <a:r>
              <a:rPr lang="en-US" sz="2800" dirty="0" smtClean="0"/>
              <a:t>Rising aspiration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Senior University in AUB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23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539" t="22618" r="38120" b="13330"/>
          <a:stretch/>
        </p:blipFill>
        <p:spPr>
          <a:xfrm>
            <a:off x="1277888" y="0"/>
            <a:ext cx="9734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23585" y="1678958"/>
            <a:ext cx="5316015" cy="3468844"/>
          </a:xfrm>
        </p:spPr>
        <p:txBody>
          <a:bodyPr/>
          <a:lstStyle/>
          <a:p>
            <a:pPr algn="ctr"/>
            <a:r>
              <a:rPr lang="en-US" dirty="0" smtClean="0"/>
              <a:t>Health &amp; health care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43738" y="620957"/>
            <a:ext cx="7536530" cy="807720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/>
              <a:t>Health move beyond the mere physical conditions to adopting health lifestyle and </a:t>
            </a:r>
            <a:r>
              <a:rPr lang="en-US" sz="3200" b="0" dirty="0" smtClean="0"/>
              <a:t>more new </a:t>
            </a:r>
            <a:r>
              <a:rPr lang="en-US" sz="3200" b="0" dirty="0"/>
              <a:t>aspects in </a:t>
            </a:r>
            <a:r>
              <a:rPr lang="en-US" sz="3200" b="0" dirty="0" smtClean="0"/>
              <a:t>health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68841" y="1222985"/>
            <a:ext cx="4225919" cy="3807444"/>
          </a:xfrm>
        </p:spPr>
        <p:txBody>
          <a:bodyPr>
            <a:normAutofit/>
          </a:bodyPr>
          <a:lstStyle/>
          <a:p>
            <a:pPr lvl="1" algn="ctr"/>
            <a:endParaRPr lang="en-US" sz="2600" dirty="0" smtClean="0"/>
          </a:p>
          <a:p>
            <a:pPr lvl="1" algn="ctr"/>
            <a:endParaRPr lang="en-US" sz="2600" dirty="0" smtClean="0"/>
          </a:p>
          <a:p>
            <a:pPr marL="169863" indent="-169863" algn="ctr">
              <a:tabLst>
                <a:tab pos="341313" algn="l"/>
              </a:tabLst>
            </a:pPr>
            <a:r>
              <a:rPr lang="en-US" sz="2600" dirty="0" smtClean="0"/>
              <a:t>Vaccines </a:t>
            </a:r>
            <a:r>
              <a:rPr lang="en-US" sz="2600" dirty="0"/>
              <a:t>and immunizations</a:t>
            </a:r>
          </a:p>
          <a:p>
            <a:pPr marL="227013" lvl="1" indent="-182563" algn="ctr"/>
            <a:r>
              <a:rPr lang="en-US" sz="2600" dirty="0"/>
              <a:t>Nutrition</a:t>
            </a:r>
          </a:p>
          <a:p>
            <a:pPr marL="227013" lvl="1" indent="-182563" algn="ctr"/>
            <a:r>
              <a:rPr lang="en-US" sz="2600" dirty="0"/>
              <a:t>Physical activity</a:t>
            </a:r>
          </a:p>
          <a:p>
            <a:pPr marL="227013" lvl="1" indent="-182563" algn="ctr"/>
            <a:r>
              <a:rPr lang="en-US" sz="2600" dirty="0"/>
              <a:t>Risky behaviors</a:t>
            </a:r>
          </a:p>
          <a:p>
            <a:pPr lvl="1" algn="ctr"/>
            <a:endParaRPr lang="en-US" sz="2600" dirty="0" smtClean="0"/>
          </a:p>
          <a:p>
            <a:pPr lvl="1" algn="ctr"/>
            <a:endParaRPr lang="en-US" sz="1100" dirty="0"/>
          </a:p>
          <a:p>
            <a:pPr algn="ctr"/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2557" y="1432478"/>
            <a:ext cx="3474720" cy="4023360"/>
          </a:xfrm>
        </p:spPr>
        <p:txBody>
          <a:bodyPr/>
          <a:lstStyle/>
          <a:p>
            <a:pPr marL="227013" lvl="1" indent="-182563" algn="ctr"/>
            <a:r>
              <a:rPr lang="en-US" sz="2600" dirty="0"/>
              <a:t>Screening</a:t>
            </a:r>
          </a:p>
          <a:p>
            <a:pPr marL="227013" lvl="1" indent="-182563" algn="ctr"/>
            <a:r>
              <a:rPr lang="en-US" sz="2600" dirty="0"/>
              <a:t>Food safety</a:t>
            </a:r>
          </a:p>
          <a:p>
            <a:pPr marL="227013" lvl="1" indent="-182563" algn="ctr"/>
            <a:r>
              <a:rPr lang="en-US" sz="2600" dirty="0"/>
              <a:t>Drug safety</a:t>
            </a:r>
          </a:p>
          <a:p>
            <a:pPr marL="227013" lvl="1" indent="-182563" algn="ctr"/>
            <a:r>
              <a:rPr lang="en-US" sz="2600" dirty="0"/>
              <a:t>Medical device safety</a:t>
            </a:r>
          </a:p>
          <a:p>
            <a:pPr marL="182880" lvl="1" algn="ctr">
              <a:spcBef>
                <a:spcPts val="1200"/>
              </a:spcBef>
              <a:spcAft>
                <a:spcPts val="0"/>
              </a:spcAft>
            </a:pPr>
            <a:r>
              <a:rPr lang="en-US" sz="2600" dirty="0"/>
              <a:t>Environmental health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05666" y="4679267"/>
            <a:ext cx="2991128" cy="2091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Telehealth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 flipH="1">
            <a:off x="3574365" y="4679267"/>
            <a:ext cx="2809395" cy="2091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E-health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6383760" y="5455838"/>
            <a:ext cx="2094369" cy="738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impact of technology on older persons’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Improve caregiver effectiveness</a:t>
            </a:r>
          </a:p>
          <a:p>
            <a:r>
              <a:rPr lang="en-US" sz="3200" dirty="0" smtClean="0"/>
              <a:t>Increase accessibility</a:t>
            </a:r>
          </a:p>
          <a:p>
            <a:r>
              <a:rPr lang="en-US" sz="3200" dirty="0" smtClean="0"/>
              <a:t>Facilitate healthy aging at home</a:t>
            </a:r>
          </a:p>
          <a:p>
            <a:r>
              <a:rPr lang="en-US" sz="3200" dirty="0" smtClean="0"/>
              <a:t>Improve early detection and early intervention</a:t>
            </a:r>
            <a:endParaRPr lang="en-US" sz="3200" dirty="0"/>
          </a:p>
          <a:p>
            <a:r>
              <a:rPr lang="en-US" sz="3200" dirty="0" smtClean="0"/>
              <a:t>Ensure ethics and responsibility</a:t>
            </a:r>
          </a:p>
          <a:p>
            <a:r>
              <a:rPr lang="en-US" sz="3200" dirty="0" smtClean="0"/>
              <a:t>Use of Artificial intelligence to predict illness</a:t>
            </a:r>
          </a:p>
          <a:p>
            <a:r>
              <a:rPr lang="en-US" sz="3200" dirty="0" smtClean="0"/>
              <a:t>Create simple interface</a:t>
            </a:r>
          </a:p>
          <a:p>
            <a:r>
              <a:rPr lang="en-US" sz="3200" dirty="0" smtClean="0"/>
              <a:t>Scale solutions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05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54155" y="1720889"/>
            <a:ext cx="5327377" cy="3419061"/>
          </a:xfrm>
        </p:spPr>
        <p:txBody>
          <a:bodyPr/>
          <a:lstStyle/>
          <a:p>
            <a:pPr algn="ctr"/>
            <a:r>
              <a:rPr lang="en-US" dirty="0" smtClean="0"/>
              <a:t>Financial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65" y="766731"/>
            <a:ext cx="7765403" cy="512064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Financial security is at the heart of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 demographic dividend</a:t>
            </a:r>
          </a:p>
          <a:p>
            <a:r>
              <a:rPr lang="en-US" sz="3200" dirty="0" smtClean="0"/>
              <a:t>Policies calls for</a:t>
            </a:r>
          </a:p>
          <a:p>
            <a:pPr lvl="1"/>
            <a:r>
              <a:rPr lang="en-US" sz="3000" dirty="0"/>
              <a:t>Supporting policies for an accommodating </a:t>
            </a:r>
            <a:r>
              <a:rPr lang="en-US" sz="3000" dirty="0" smtClean="0"/>
              <a:t>and supportive  </a:t>
            </a:r>
            <a:r>
              <a:rPr lang="en-US" sz="3000" dirty="0"/>
              <a:t>engagement of older persons in labor market</a:t>
            </a:r>
          </a:p>
          <a:p>
            <a:pPr lvl="1"/>
            <a:r>
              <a:rPr lang="en-US" sz="3000" dirty="0" smtClean="0"/>
              <a:t>Reform pension policy to encourage labor force participation across the age distribution</a:t>
            </a:r>
          </a:p>
          <a:p>
            <a:pPr lvl="1"/>
            <a:r>
              <a:rPr lang="en-US" sz="3000" dirty="0" err="1" smtClean="0"/>
              <a:t>Resturcturing</a:t>
            </a:r>
            <a:r>
              <a:rPr lang="en-US" sz="3000" dirty="0" smtClean="0"/>
              <a:t> tax policies for it distributional impact for pension savings</a:t>
            </a:r>
          </a:p>
          <a:p>
            <a:pPr lvl="1"/>
            <a:r>
              <a:rPr lang="en-US" sz="3000" dirty="0" smtClean="0"/>
              <a:t>Expansion of the social and medical security safety net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87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Demographic dividend: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167" y="175214"/>
            <a:ext cx="7879080" cy="64884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Decline in fertility  </a:t>
            </a:r>
            <a:r>
              <a:rPr lang="en-US" sz="2400" dirty="0"/>
              <a:t>levels </a:t>
            </a:r>
            <a:r>
              <a:rPr lang="en-US" sz="2400" dirty="0" smtClean="0"/>
              <a:t>lead to substantial changes in the age structure of the population.  These changes contribute to </a:t>
            </a:r>
          </a:p>
          <a:p>
            <a:r>
              <a:rPr lang="en-US" sz="2400" dirty="0" smtClean="0"/>
              <a:t>First Demographic </a:t>
            </a:r>
            <a:r>
              <a:rPr lang="en-US" sz="2400" dirty="0" err="1" smtClean="0"/>
              <a:t>divdend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Working age population  share increases </a:t>
            </a:r>
          </a:p>
          <a:p>
            <a:pPr lvl="1"/>
            <a:r>
              <a:rPr lang="en-US" sz="2000" dirty="0" smtClean="0"/>
              <a:t>Young and old dependents share decreases</a:t>
            </a:r>
          </a:p>
          <a:p>
            <a:pPr lvl="1"/>
            <a:r>
              <a:rPr lang="en-US" sz="2000" dirty="0" smtClean="0"/>
              <a:t>Taking advantage of the abundant labor supply (Supportive economic context) contribute to substantial economic growth</a:t>
            </a:r>
          </a:p>
          <a:p>
            <a:r>
              <a:rPr lang="en-US" sz="2400" dirty="0" smtClean="0"/>
              <a:t>Second Demographic dividend </a:t>
            </a:r>
          </a:p>
          <a:p>
            <a:pPr lvl="1"/>
            <a:r>
              <a:rPr lang="en-US" sz="2000" dirty="0" smtClean="0"/>
              <a:t>Increases in adult longevity</a:t>
            </a:r>
          </a:p>
          <a:p>
            <a:pPr lvl="1"/>
            <a:r>
              <a:rPr lang="en-US" sz="2000" dirty="0" smtClean="0"/>
              <a:t>Working age population’ savings are </a:t>
            </a:r>
            <a:r>
              <a:rPr lang="en-US" sz="2400" dirty="0" smtClean="0"/>
              <a:t>higher</a:t>
            </a:r>
            <a:r>
              <a:rPr lang="en-US" sz="2000" dirty="0" smtClean="0"/>
              <a:t> than that for young and old population as their earnings usually surpass their consumption.  </a:t>
            </a:r>
          </a:p>
          <a:p>
            <a:pPr lvl="1"/>
            <a:r>
              <a:rPr lang="en-US" sz="2000" dirty="0" smtClean="0"/>
              <a:t>Rationale behavior within the life cycle dictates increasing the savings during  working age to provide for themselves during retirement age. </a:t>
            </a:r>
          </a:p>
          <a:p>
            <a:pPr lvl="1"/>
            <a:r>
              <a:rPr lang="en-US" sz="2000" dirty="0" smtClean="0"/>
              <a:t>With the large sharing of working age, those saving creates a capital accumulation which can be base for high economic growth for the future generations </a:t>
            </a:r>
          </a:p>
        </p:txBody>
      </p:sp>
    </p:spTree>
    <p:extLst>
      <p:ext uri="{BB962C8B-B14F-4D97-AF65-F5344CB8AC3E}">
        <p14:creationId xmlns:p14="http://schemas.microsoft.com/office/powerpoint/2010/main" val="3831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SDG 1.3.1 measures: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The proportion of the population covered by social protection floors/systems, by sex, </a:t>
            </a:r>
            <a:r>
              <a:rPr lang="en-US" sz="3200" dirty="0" smtClean="0"/>
              <a:t>got older persons 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59459"/>
              </p:ext>
            </p:extLst>
          </p:nvPr>
        </p:nvGraphicFramePr>
        <p:xfrm>
          <a:off x="3525276" y="991056"/>
          <a:ext cx="8389301" cy="516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18341" y="6163056"/>
            <a:ext cx="11461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Sources</a:t>
            </a:r>
            <a:r>
              <a:rPr lang="en-US" dirty="0"/>
              <a:t>:	ILO, World Social Protection Database, based on SSI; ISSA/SSA, Social Security Programs Throughout the World; ILOSTAT, ECLAC, IMF, WHO, WB, UNDP, UNICEF, completed with national data sources.	</a:t>
            </a:r>
          </a:p>
        </p:txBody>
      </p:sp>
    </p:spTree>
    <p:extLst>
      <p:ext uri="{BB962C8B-B14F-4D97-AF65-F5344CB8AC3E}">
        <p14:creationId xmlns:p14="http://schemas.microsoft.com/office/powerpoint/2010/main" val="9557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39958" y="1683972"/>
            <a:ext cx="5310335" cy="3430420"/>
          </a:xfrm>
        </p:spPr>
        <p:txBody>
          <a:bodyPr/>
          <a:lstStyle/>
          <a:p>
            <a:pPr algn="ctr"/>
            <a:r>
              <a:rPr lang="en-US" dirty="0" smtClean="0"/>
              <a:t>Work and productivity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Questioning the retirement age</a:t>
            </a:r>
          </a:p>
          <a:p>
            <a:pPr lvl="1"/>
            <a:r>
              <a:rPr lang="en-US" sz="2400" dirty="0"/>
              <a:t>Retirement age was set 60 and 65 years, when life expectancy at birth was less than 70 years</a:t>
            </a:r>
          </a:p>
          <a:p>
            <a:r>
              <a:rPr lang="en-US" sz="2800" dirty="0" smtClean="0"/>
              <a:t>Supportive </a:t>
            </a:r>
            <a:r>
              <a:rPr lang="en-US" sz="2800" dirty="0"/>
              <a:t>environment</a:t>
            </a:r>
          </a:p>
          <a:p>
            <a:pPr lvl="1"/>
            <a:r>
              <a:rPr lang="en-US" sz="2400" dirty="0"/>
              <a:t>Accommodating physical context (age friendly cities/ Assistive technology)</a:t>
            </a:r>
          </a:p>
          <a:p>
            <a:pPr lvl="1"/>
            <a:r>
              <a:rPr lang="en-US" sz="2400" dirty="0" smtClean="0"/>
              <a:t>Accommodating  and fair work conditions </a:t>
            </a:r>
          </a:p>
          <a:p>
            <a:pPr lvl="1"/>
            <a:r>
              <a:rPr lang="en-US" sz="2400" dirty="0" smtClean="0"/>
              <a:t>Education to enhance social  and economic engagement and access to services and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941294" y="1718775"/>
            <a:ext cx="5315257" cy="3432670"/>
          </a:xfrm>
        </p:spPr>
        <p:txBody>
          <a:bodyPr/>
          <a:lstStyle/>
          <a:p>
            <a:pPr algn="ctr"/>
            <a:r>
              <a:rPr lang="en-US" dirty="0" smtClean="0"/>
              <a:t>Innovation and Technology</a:t>
            </a:r>
            <a:br>
              <a:rPr lang="en-US" dirty="0" smtClean="0"/>
            </a:br>
            <a:r>
              <a:rPr lang="en-US" dirty="0" smtClean="0"/>
              <a:t>Assistive </a:t>
            </a:r>
            <a:r>
              <a:rPr lang="en-US" dirty="0"/>
              <a:t>technology (Source :WHO)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Assistive technology is an umbrella term for assistive products and related systems and services. </a:t>
            </a:r>
            <a:endParaRPr lang="en-US" dirty="0" smtClean="0"/>
          </a:p>
          <a:p>
            <a:r>
              <a:rPr lang="en-US" dirty="0" smtClean="0"/>
              <a:t>Assistive </a:t>
            </a:r>
            <a:r>
              <a:rPr lang="en-US" dirty="0"/>
              <a:t>products are used by persons with permanent or temporary functional difficulties to enable and enhance their participation and inclusion in all domains of life.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can support cognition, communication, hearing, mobility, self-care and vision. </a:t>
            </a:r>
            <a:endParaRPr lang="en-US" dirty="0" smtClean="0"/>
          </a:p>
          <a:p>
            <a:r>
              <a:rPr lang="en-US" dirty="0" smtClean="0"/>
              <a:t>Assistive </a:t>
            </a:r>
            <a:r>
              <a:rPr lang="en-US" dirty="0"/>
              <a:t>products may be “physical” products such as wheelchairs, eyeglasses, hearing aids, prostheses, walking devices or continence pads; or they may be “digital” and come in the form of software and apps that support communication, time management, etc.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may also be adaptations to the physical environment, for example portable ramps or grab-rails.</a:t>
            </a:r>
          </a:p>
        </p:txBody>
      </p:sp>
    </p:spTree>
    <p:extLst>
      <p:ext uri="{BB962C8B-B14F-4D97-AF65-F5344CB8AC3E}">
        <p14:creationId xmlns:p14="http://schemas.microsoft.com/office/powerpoint/2010/main" val="13212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25759" y="1624332"/>
            <a:ext cx="5310338" cy="3549693"/>
          </a:xfrm>
        </p:spPr>
        <p:txBody>
          <a:bodyPr/>
          <a:lstStyle/>
          <a:p>
            <a:pPr algn="ctr"/>
            <a:r>
              <a:rPr lang="en-US" dirty="0" smtClean="0"/>
              <a:t>Physical Environment</a:t>
            </a:r>
            <a:br>
              <a:rPr lang="en-US" dirty="0" smtClean="0"/>
            </a:br>
            <a:r>
              <a:rPr lang="en-US" dirty="0" smtClean="0"/>
              <a:t>Age friendly cities</a:t>
            </a:r>
            <a:br>
              <a:rPr lang="en-US" dirty="0" smtClean="0"/>
            </a:br>
            <a:r>
              <a:rPr lang="en-US" dirty="0" smtClean="0"/>
              <a:t>(WHO)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075" y="164706"/>
            <a:ext cx="7805277" cy="6485992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The WHO Age-friendly Cities framework </a:t>
            </a:r>
            <a:r>
              <a:rPr lang="en-US" alt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proposes </a:t>
            </a:r>
            <a:r>
              <a:rPr lang="en-US" alt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eight interconnected domains that can help to identify and address barriers to the well-being and participation of older people</a:t>
            </a:r>
            <a:r>
              <a:rPr lang="en-US" alt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Outdoor spaces and </a:t>
            </a:r>
            <a:r>
              <a:rPr lang="en-US" sz="2400" dirty="0" smtClean="0"/>
              <a:t>buildings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Transportation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Housing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Social </a:t>
            </a:r>
            <a:r>
              <a:rPr lang="en-US" sz="2400" dirty="0" smtClean="0"/>
              <a:t>participation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Respect and social </a:t>
            </a:r>
            <a:r>
              <a:rPr lang="en-US" sz="2400" dirty="0" smtClean="0"/>
              <a:t>inclusion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Civic participation and </a:t>
            </a:r>
            <a:r>
              <a:rPr lang="en-US" sz="2400" dirty="0" smtClean="0"/>
              <a:t>employment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Communication and information </a:t>
            </a:r>
            <a:endParaRPr lang="en-US" sz="2400" dirty="0" smtClean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Community and health </a:t>
            </a:r>
            <a:r>
              <a:rPr lang="en-US" sz="2400" dirty="0" smtClean="0"/>
              <a:t>services</a:t>
            </a:r>
            <a:endParaRPr lang="en-US" altLang="en-US" sz="24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28187" y="1712779"/>
            <a:ext cx="5269757" cy="3413384"/>
          </a:xfrm>
        </p:spPr>
        <p:txBody>
          <a:bodyPr/>
          <a:lstStyle/>
          <a:p>
            <a:pPr algn="ctr"/>
            <a:r>
              <a:rPr lang="en-US" dirty="0" smtClean="0"/>
              <a:t>Policy implications 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> way forward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363" y="859151"/>
            <a:ext cx="7711526" cy="5120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Public policies must achieve the balance between caring for children, seniors and enhancing working age adult capacities</a:t>
            </a:r>
          </a:p>
          <a:p>
            <a:r>
              <a:rPr lang="en-US" dirty="0" smtClean="0"/>
              <a:t>Acknowledge and support women’s full contribution to national economics</a:t>
            </a:r>
          </a:p>
          <a:p>
            <a:r>
              <a:rPr lang="en-US" dirty="0" smtClean="0"/>
              <a:t>Promote volunteering culture </a:t>
            </a:r>
          </a:p>
          <a:p>
            <a:r>
              <a:rPr lang="en-US" dirty="0" smtClean="0"/>
              <a:t>Support </a:t>
            </a:r>
            <a:r>
              <a:rPr lang="en-US" dirty="0"/>
              <a:t>active learning, vocational </a:t>
            </a:r>
            <a:r>
              <a:rPr lang="en-US" dirty="0" smtClean="0"/>
              <a:t>training, financial capacities for older persons</a:t>
            </a:r>
          </a:p>
          <a:p>
            <a:r>
              <a:rPr lang="en-US" dirty="0" smtClean="0"/>
              <a:t>Pension </a:t>
            </a:r>
            <a:r>
              <a:rPr lang="en-US" dirty="0"/>
              <a:t>reform in particular in high levels of informality in the labor market</a:t>
            </a:r>
          </a:p>
          <a:p>
            <a:r>
              <a:rPr lang="en-US" dirty="0" smtClean="0"/>
              <a:t>Support domestic investment with the aim of increase labor market participation, labor productivity</a:t>
            </a:r>
          </a:p>
          <a:p>
            <a:r>
              <a:rPr lang="en-US" dirty="0" smtClean="0"/>
              <a:t>Direct significant attention to the distributional impact of tax policies</a:t>
            </a:r>
          </a:p>
          <a:p>
            <a:r>
              <a:rPr lang="en-US" dirty="0" smtClean="0"/>
              <a:t>Reforming labor policies to secure accommodating and right based work environment for older persons</a:t>
            </a:r>
          </a:p>
          <a:p>
            <a:r>
              <a:rPr lang="en-US" dirty="0" smtClean="0"/>
              <a:t>Promote the use of innovation and </a:t>
            </a:r>
            <a:r>
              <a:rPr lang="en-US" dirty="0"/>
              <a:t>technology across all </a:t>
            </a:r>
            <a:r>
              <a:rPr lang="en-US" dirty="0" smtClean="0"/>
              <a:t>life dimensions </a:t>
            </a:r>
          </a:p>
          <a:p>
            <a:r>
              <a:rPr lang="en-US" dirty="0" smtClean="0"/>
              <a:t>Support efforts toward restricting our cities to be age friendly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for policy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732" y="864108"/>
            <a:ext cx="7315200" cy="512064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Adopt the specific policies proposed by the macroeconomic perspective and infuse it with the human right approach and an equity lens </a:t>
            </a:r>
            <a:endParaRPr lang="en-US" sz="2800" dirty="0" smtClean="0"/>
          </a:p>
          <a:p>
            <a:r>
              <a:rPr lang="en-US" sz="2800" dirty="0" smtClean="0"/>
              <a:t>DATA </a:t>
            </a:r>
            <a:r>
              <a:rPr lang="en-US" sz="2800" dirty="0" smtClean="0"/>
              <a:t>and INFORMATION BASE</a:t>
            </a:r>
          </a:p>
          <a:p>
            <a:pPr lvl="1"/>
            <a:r>
              <a:rPr lang="en-US" sz="2400" dirty="0" smtClean="0"/>
              <a:t>Comprehensive data by age, gender and social position and adopting a life course perspective </a:t>
            </a:r>
          </a:p>
          <a:p>
            <a:pPr marL="502920" lvl="1" indent="0" algn="ctr">
              <a:buNone/>
            </a:pP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EMage</a:t>
            </a:r>
            <a:r>
              <a:rPr lang="en-US" sz="2400" dirty="0" smtClean="0">
                <a:solidFill>
                  <a:srgbClr val="C00000"/>
                </a:solidFill>
              </a:rPr>
              <a:t> initiative</a:t>
            </a:r>
          </a:p>
          <a:p>
            <a:r>
              <a:rPr lang="en-US" sz="2800" dirty="0" smtClean="0"/>
              <a:t>Recognize the importance of </a:t>
            </a:r>
            <a:r>
              <a:rPr lang="en-US" sz="2800" dirty="0" err="1" smtClean="0"/>
              <a:t>Intersectoral</a:t>
            </a:r>
            <a:r>
              <a:rPr lang="en-US" sz="2800" dirty="0" smtClean="0"/>
              <a:t> </a:t>
            </a:r>
            <a:r>
              <a:rPr lang="en-US" sz="2800" dirty="0" smtClean="0"/>
              <a:t>Action </a:t>
            </a:r>
            <a:r>
              <a:rPr lang="en-US" sz="2800" dirty="0" smtClean="0"/>
              <a:t>in addressing the potentials of </a:t>
            </a:r>
            <a:r>
              <a:rPr lang="en-US" sz="2800" dirty="0"/>
              <a:t>the </a:t>
            </a:r>
            <a:r>
              <a:rPr lang="en-US" sz="2800" dirty="0" smtClean="0"/>
              <a:t>second demographic dividend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70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63" y="462538"/>
            <a:ext cx="9163559" cy="5139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89962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Thank you 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1124663" y="5601760"/>
            <a:ext cx="987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Visit our Healthy aging webpage on HE_SDG _Arab region</a:t>
            </a:r>
          </a:p>
          <a:p>
            <a:r>
              <a:rPr lang="en-US" sz="2000" b="1" dirty="0"/>
              <a:t>https://www.aucegypt.edu/research/src/sdg-health-equity-arab-region/healthy-ageing</a:t>
            </a:r>
          </a:p>
        </p:txBody>
      </p:sp>
    </p:spTree>
    <p:extLst>
      <p:ext uri="{BB962C8B-B14F-4D97-AF65-F5344CB8AC3E}">
        <p14:creationId xmlns:p14="http://schemas.microsoft.com/office/powerpoint/2010/main" val="634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Fertility declines in the Arab countries have generated significant changes in their age structure</a:t>
            </a:r>
          </a:p>
          <a:p>
            <a:r>
              <a:rPr lang="en-US" sz="2800" dirty="0" smtClean="0"/>
              <a:t>In 2020, only 7% of the population in the Arab countries are aged 60 years and older </a:t>
            </a:r>
          </a:p>
          <a:p>
            <a:r>
              <a:rPr lang="en-US" sz="2800" dirty="0" smtClean="0"/>
              <a:t>By 2050, this proportion will be more than doubled reaching 15% of the total population with more than 101 million people aged 60 years and older.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1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42268763"/>
              </p:ext>
            </p:extLst>
          </p:nvPr>
        </p:nvGraphicFramePr>
        <p:xfrm>
          <a:off x="385797" y="1367741"/>
          <a:ext cx="11504228" cy="519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2254286"/>
              </p:ext>
            </p:extLst>
          </p:nvPr>
        </p:nvGraphicFramePr>
        <p:xfrm>
          <a:off x="783341" y="1171550"/>
          <a:ext cx="11144436" cy="558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6437" y="71988"/>
            <a:ext cx="11010314" cy="90337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However, this overall statement hides significant differences in proportion of older persons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and  overlap between  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and 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dividend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41" y="1598573"/>
            <a:ext cx="429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Proportion of older persons 60+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68371" y="1277765"/>
            <a:ext cx="411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and working age persons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95976" y="1654175"/>
            <a:ext cx="6349" cy="327342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59801" y="1625600"/>
            <a:ext cx="6349" cy="327342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changes in the age structure call  for balancing the needs of the different age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4733" y="908117"/>
            <a:ext cx="7315200" cy="51206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Group </a:t>
            </a:r>
            <a:r>
              <a:rPr lang="en-US" dirty="0" smtClean="0"/>
              <a:t>A:Mainly Gulf countries </a:t>
            </a:r>
            <a:endParaRPr lang="en-US" dirty="0"/>
          </a:p>
          <a:p>
            <a:pPr lvl="1"/>
            <a:r>
              <a:rPr lang="en-US" dirty="0"/>
              <a:t>experiences a post-1</a:t>
            </a:r>
            <a:r>
              <a:rPr lang="en-US" baseline="30000" dirty="0"/>
              <a:t>st</a:t>
            </a:r>
            <a:r>
              <a:rPr lang="en-US" dirty="0"/>
              <a:t> dividend  </a:t>
            </a:r>
            <a:endParaRPr lang="en-US" dirty="0" smtClean="0"/>
          </a:p>
          <a:p>
            <a:pPr lvl="1"/>
            <a:r>
              <a:rPr lang="en-US" dirty="0" smtClean="0"/>
              <a:t>A decline in working age population and rapid increase in older persons </a:t>
            </a:r>
          </a:p>
          <a:p>
            <a:pPr lvl="1"/>
            <a:r>
              <a:rPr lang="en-US" dirty="0" smtClean="0"/>
              <a:t>(How </a:t>
            </a:r>
            <a:r>
              <a:rPr lang="en-US" dirty="0"/>
              <a:t>are they going to deal with declines in working age)</a:t>
            </a:r>
          </a:p>
          <a:p>
            <a:pPr lvl="0"/>
            <a:r>
              <a:rPr lang="en-US" dirty="0"/>
              <a:t>Group B</a:t>
            </a:r>
            <a:r>
              <a:rPr lang="en-US" dirty="0" smtClean="0"/>
              <a:t>: Lebanon, Tunisia, Morocco, Algeria and </a:t>
            </a:r>
            <a:r>
              <a:rPr lang="en-US" dirty="0" err="1" smtClean="0"/>
              <a:t>libya</a:t>
            </a:r>
            <a:endParaRPr lang="en-US" dirty="0"/>
          </a:p>
          <a:p>
            <a:pPr lvl="1"/>
            <a:r>
              <a:rPr lang="en-US" dirty="0"/>
              <a:t>passing towards the end of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dividend </a:t>
            </a:r>
          </a:p>
          <a:p>
            <a:pPr lvl="1"/>
            <a:r>
              <a:rPr lang="en-US" dirty="0"/>
              <a:t>A decline in working age population and rapid increase in older persons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How </a:t>
            </a:r>
            <a:r>
              <a:rPr lang="en-US" dirty="0" err="1"/>
              <a:t>arethey</a:t>
            </a:r>
            <a:r>
              <a:rPr lang="en-US" dirty="0"/>
              <a:t> going to deal with declines in working age)</a:t>
            </a:r>
          </a:p>
          <a:p>
            <a:pPr lvl="0"/>
            <a:r>
              <a:rPr lang="en-US" dirty="0"/>
              <a:t>Group </a:t>
            </a:r>
            <a:r>
              <a:rPr lang="en-US" dirty="0" smtClean="0"/>
              <a:t>C:All other countries </a:t>
            </a:r>
            <a:endParaRPr lang="en-US" dirty="0"/>
          </a:p>
          <a:p>
            <a:pPr lvl="1"/>
            <a:r>
              <a:rPr lang="en-US" dirty="0"/>
              <a:t>experiences an overlap between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dividend</a:t>
            </a:r>
          </a:p>
          <a:p>
            <a:pPr lvl="1"/>
            <a:r>
              <a:rPr lang="en-US" dirty="0" smtClean="0"/>
              <a:t>Continue growth of working age and rapid growth of older persons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(How </a:t>
            </a:r>
            <a:r>
              <a:rPr lang="en-US" dirty="0" smtClean="0"/>
              <a:t>are they </a:t>
            </a:r>
            <a:r>
              <a:rPr lang="en-US" dirty="0"/>
              <a:t>going to cope with the needs of </a:t>
            </a:r>
            <a:r>
              <a:rPr lang="en-US" dirty="0" smtClean="0"/>
              <a:t>their children, </a:t>
            </a:r>
            <a:r>
              <a:rPr lang="en-US" dirty="0"/>
              <a:t>working ages and older persons at the same time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75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42066" y="2438076"/>
            <a:ext cx="5315256" cy="1945174"/>
          </a:xfrm>
        </p:spPr>
        <p:txBody>
          <a:bodyPr/>
          <a:lstStyle/>
          <a:p>
            <a:pPr algn="ctr"/>
            <a:r>
              <a:rPr lang="en-US" dirty="0" smtClean="0"/>
              <a:t>Demographic dividends: Saudi Arabia</a:t>
            </a:r>
            <a:endParaRPr lang="en-US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3565706" y="658172"/>
            <a:ext cx="3657600" cy="27432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7918196" y="681228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>
          <a:xfrm>
            <a:off x="3515812" y="3952480"/>
            <a:ext cx="365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4714" y="235445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4820" y="3583148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8264" y="162439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73662" y="4020545"/>
            <a:ext cx="212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increases in older persons and declines in working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/>
          <a:srcRect l="512" t="14988" r="-512" b="1429"/>
          <a:stretch/>
        </p:blipFill>
        <p:spPr>
          <a:xfrm>
            <a:off x="3698759" y="683446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7854717" y="683446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>
          <a:xfrm>
            <a:off x="3600404" y="3881351"/>
            <a:ext cx="3657600" cy="2743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16200000">
            <a:off x="-894840" y="1652765"/>
            <a:ext cx="5241910" cy="3452230"/>
          </a:xfrm>
        </p:spPr>
        <p:txBody>
          <a:bodyPr/>
          <a:lstStyle/>
          <a:p>
            <a:pPr algn="ctr"/>
            <a:r>
              <a:rPr lang="en-US" dirty="0" smtClean="0"/>
              <a:t>Demographic </a:t>
            </a:r>
            <a:r>
              <a:rPr lang="en-US" sz="3200" dirty="0" smtClean="0"/>
              <a:t>dividends:</a:t>
            </a:r>
            <a:br>
              <a:rPr lang="en-US" sz="3200" dirty="0" smtClean="0"/>
            </a:br>
            <a:r>
              <a:rPr lang="en-US" sz="3200" dirty="0" smtClean="0"/>
              <a:t>Tunisia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4714" y="235445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4051" y="235445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6655" y="3487999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73662" y="4020545"/>
            <a:ext cx="212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increases in older persons and declines in working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51299" y="2442965"/>
            <a:ext cx="5334815" cy="2013632"/>
          </a:xfrm>
        </p:spPr>
        <p:txBody>
          <a:bodyPr/>
          <a:lstStyle/>
          <a:p>
            <a:pPr algn="ctr"/>
            <a:r>
              <a:rPr lang="en-US" dirty="0" smtClean="0"/>
              <a:t>Demographic </a:t>
            </a:r>
            <a:r>
              <a:rPr lang="en-US" dirty="0" err="1" smtClean="0"/>
              <a:t>dividens</a:t>
            </a:r>
            <a:r>
              <a:rPr lang="en-US" dirty="0" smtClean="0"/>
              <a:t>: Egypt</a:t>
            </a:r>
            <a:endParaRPr lang="en-US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2"/>
          <a:stretch/>
        </p:blipFill>
        <p:spPr>
          <a:xfrm>
            <a:off x="3463501" y="390377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7384201" y="390377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1"/>
          <a:stretch/>
        </p:blipFill>
        <p:spPr>
          <a:xfrm>
            <a:off x="3463501" y="3411389"/>
            <a:ext cx="36576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1807" y="21045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83754" y="0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6021" y="3055096"/>
            <a:ext cx="131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73662" y="4020545"/>
            <a:ext cx="212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increases in older persons and continued increases  in working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Arab countries prepared to cater for the these rapidly changing age structures and our greying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003" y="864108"/>
            <a:ext cx="7789465" cy="512064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question has been posed by all developing countries.  </a:t>
            </a:r>
          </a:p>
          <a:p>
            <a:r>
              <a:rPr lang="en-US" sz="2800" dirty="0" smtClean="0"/>
              <a:t>The final conclusion is that there are a myriad of policies to achieve the full potential of the next greying generations with older persons well being lying at its heart and adopting both a right based approach and a life course </a:t>
            </a:r>
            <a:r>
              <a:rPr lang="en-US" sz="2800" dirty="0" err="1" smtClean="0"/>
              <a:t>prespective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Start with young people now , not later when they aged</a:t>
            </a:r>
          </a:p>
          <a:p>
            <a:r>
              <a:rPr lang="en-US" sz="2800" dirty="0" smtClean="0"/>
              <a:t>These policies are interlinked and require significant coordination among the different partners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84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E1DDBAB382AE4CAECF5AC419C9ACDD" ma:contentTypeVersion="0" ma:contentTypeDescription="Create a new document." ma:contentTypeScope="" ma:versionID="ae39f984404734e4c519e7b82838c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6D868F-1B77-4E1F-8DEB-8D6AE8618E14}"/>
</file>

<file path=customXml/itemProps2.xml><?xml version="1.0" encoding="utf-8"?>
<ds:datastoreItem xmlns:ds="http://schemas.openxmlformats.org/officeDocument/2006/customXml" ds:itemID="{EADBCCCB-E2F8-433C-A921-158FFB4DD47C}"/>
</file>

<file path=customXml/itemProps3.xml><?xml version="1.0" encoding="utf-8"?>
<ds:datastoreItem xmlns:ds="http://schemas.openxmlformats.org/officeDocument/2006/customXml" ds:itemID="{2F7F7AAE-9AD0-4D40-8AA6-2094877E58F7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2987</TotalTime>
  <Words>1531</Words>
  <Application>Microsoft Office PowerPoint</Application>
  <PresentationFormat>Widescreen</PresentationFormat>
  <Paragraphs>231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Corbel</vt:lpstr>
      <vt:lpstr>Helvetica</vt:lpstr>
      <vt:lpstr>Wingdings 2</vt:lpstr>
      <vt:lpstr>Frame</vt:lpstr>
      <vt:lpstr>Towards formulating a policy framework  for harnessing the second demographic Dividend in the Arab countries </vt:lpstr>
      <vt:lpstr>Introduction Demographic dividend: explained</vt:lpstr>
      <vt:lpstr>Introduction </vt:lpstr>
      <vt:lpstr>However, this overall statement hides significant differences in proportion of older persons and  overlap between  1st and 2nd dividend</vt:lpstr>
      <vt:lpstr>These changes in the age structure call  for balancing the needs of the different age groups</vt:lpstr>
      <vt:lpstr>Demographic dividends: Saudi Arabia</vt:lpstr>
      <vt:lpstr>Demographic dividends: Tunisia</vt:lpstr>
      <vt:lpstr>Demographic dividens: Egypt</vt:lpstr>
      <vt:lpstr>Are the Arab countries prepared to cater for the these rapidly changing age structures and our greying generations</vt:lpstr>
      <vt:lpstr>Schools of thoughts for harnessing the second demographic dividend</vt:lpstr>
      <vt:lpstr>PowerPoint Presentation</vt:lpstr>
      <vt:lpstr>Macroeconomic  perspective</vt:lpstr>
      <vt:lpstr>Policy domains for harnessing the second Demographic                                             Dividend</vt:lpstr>
      <vt:lpstr>Intergenerational relationship</vt:lpstr>
      <vt:lpstr>Life long education</vt:lpstr>
      <vt:lpstr>PowerPoint Presentation</vt:lpstr>
      <vt:lpstr>Health &amp; health care </vt:lpstr>
      <vt:lpstr>What is the impact of technology on older persons’ health </vt:lpstr>
      <vt:lpstr>Financial security</vt:lpstr>
      <vt:lpstr>The SDG 1.3.1 measures: The proportion of the population covered by social protection floors/systems, by sex, got older persons </vt:lpstr>
      <vt:lpstr>Work and productivity </vt:lpstr>
      <vt:lpstr>Innovation and Technology Assistive technology (Source :WHO)</vt:lpstr>
      <vt:lpstr>Physical Environment Age friendly cities (WHO) </vt:lpstr>
      <vt:lpstr>Policy implications  &amp; way forward  </vt:lpstr>
      <vt:lpstr>Needs for policy development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Zeinabk</dc:creator>
  <cp:lastModifiedBy>Windows User</cp:lastModifiedBy>
  <cp:revision>150</cp:revision>
  <cp:lastPrinted>2021-11-21T06:37:00Z</cp:lastPrinted>
  <dcterms:created xsi:type="dcterms:W3CDTF">2021-10-25T13:45:59Z</dcterms:created>
  <dcterms:modified xsi:type="dcterms:W3CDTF">2021-11-21T07:38:45Z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0x01010026E1DDBAB382AE4CAECF5AC419C9ACDD</vt:lpwstr>
  </property>
</Properties>
</file>