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9"/>
  </p:notesMasterIdLst>
  <p:sldIdLst>
    <p:sldId id="258" r:id="rId6"/>
    <p:sldId id="262" r:id="rId7"/>
    <p:sldId id="261" r:id="rId8"/>
    <p:sldId id="263" r:id="rId9"/>
    <p:sldId id="271" r:id="rId10"/>
    <p:sldId id="274" r:id="rId11"/>
    <p:sldId id="275" r:id="rId12"/>
    <p:sldId id="266" r:id="rId13"/>
    <p:sldId id="278" r:id="rId14"/>
    <p:sldId id="279" r:id="rId15"/>
    <p:sldId id="280" r:id="rId16"/>
    <p:sldId id="276" r:id="rId17"/>
    <p:sldId id="277" r:id="rId18"/>
  </p:sldIdLst>
  <p:sldSz cx="9144000" cy="6858000" type="screen4x3"/>
  <p:notesSz cx="6797675" cy="9926638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8"/>
    <p:restoredTop sz="94660"/>
  </p:normalViewPr>
  <p:slideViewPr>
    <p:cSldViewPr>
      <p:cViewPr varScale="1">
        <p:scale>
          <a:sx n="88" d="100"/>
          <a:sy n="88" d="100"/>
        </p:scale>
        <p:origin x="130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B3A3-FC67-4E26-8684-2F2F91885EBA}" type="datetimeFigureOut">
              <a:rPr lang="en-US" smtClean="0"/>
              <a:t>15-Apr-18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B484A-2614-4F55-A004-A258079B73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09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arrows show to the process</a:t>
            </a:r>
            <a:r>
              <a:rPr lang="en-US" baseline="0" dirty="0" smtClean="0"/>
              <a:t> of creating a strategic objective (senior leadership), relating that strategic objective to the employee (manager/middle leadership), and finally carrying out personal objectives that contribute to furthering the strategic objective (employee)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B4118-EAF2-4448-8EAE-CC59975006A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4805-3CE5-45BB-9398-E442FF271F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15-Apr-18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607-2E2D-4775-AEB2-809768A114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502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4805-3CE5-45BB-9398-E442FF271F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15-Apr-18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607-2E2D-4775-AEB2-809768A114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92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4805-3CE5-45BB-9398-E442FF271F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15-Apr-18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607-2E2D-4775-AEB2-809768A114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84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4805-3CE5-45BB-9398-E442FF271F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15-Apr-18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607-2E2D-4775-AEB2-809768A114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39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4805-3CE5-45BB-9398-E442FF271F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15-Apr-18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607-2E2D-4775-AEB2-809768A114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89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4805-3CE5-45BB-9398-E442FF271F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15-Apr-18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607-2E2D-4775-AEB2-809768A114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11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4805-3CE5-45BB-9398-E442FF271F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15-Apr-18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607-2E2D-4775-AEB2-809768A114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536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4805-3CE5-45BB-9398-E442FF271F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15-Apr-18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607-2E2D-4775-AEB2-809768A114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0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4805-3CE5-45BB-9398-E442FF271F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15-Apr-18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607-2E2D-4775-AEB2-809768A114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777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4805-3CE5-45BB-9398-E442FF271F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15-Apr-18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607-2E2D-4775-AEB2-809768A114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857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4805-3CE5-45BB-9398-E442FF271F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15-Apr-18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607-2E2D-4775-AEB2-809768A114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5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15-Apr-18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15-Apr-18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14805-3CE5-45BB-9398-E442FF271F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15-Apr-18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A7607-2E2D-4775-AEB2-809768A114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69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43" y="909411"/>
            <a:ext cx="8821057" cy="57961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5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5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5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tx2"/>
                </a:solidFill>
              </a:rPr>
              <a:t>My Performance Journey 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/>
              <a:t>FY-2017-2018</a:t>
            </a:r>
            <a:endParaRPr lang="en-US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106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27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2281" y="69669"/>
            <a:ext cx="8229600" cy="914400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100" b="1" dirty="0" smtClean="0">
                <a:solidFill>
                  <a:schemeClr val="bg1"/>
                </a:solidFill>
              </a:rPr>
              <a:t>Success Factors™ Quick Guide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AUC Online Performance Management Platform</a:t>
            </a:r>
            <a:endParaRPr lang="en-US" sz="27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8357"/>
            <a:ext cx="9144000" cy="5748951"/>
          </a:xfrm>
        </p:spPr>
      </p:pic>
    </p:spTree>
    <p:extLst>
      <p:ext uri="{BB962C8B-B14F-4D97-AF65-F5344CB8AC3E}">
        <p14:creationId xmlns:p14="http://schemas.microsoft.com/office/powerpoint/2010/main" val="44452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6099" y="215537"/>
            <a:ext cx="8229600" cy="914400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100" b="1" dirty="0" smtClean="0">
                <a:solidFill>
                  <a:schemeClr val="bg1"/>
                </a:solidFill>
              </a:rPr>
              <a:t>Success Factors™ Quick Guide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AUC Online Performance Management Platform</a:t>
            </a:r>
            <a:endParaRPr lang="en-US" sz="2700" b="1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28" y="1219200"/>
            <a:ext cx="8911772" cy="5347063"/>
          </a:xfrm>
        </p:spPr>
      </p:pic>
    </p:spTree>
    <p:extLst>
      <p:ext uri="{BB962C8B-B14F-4D97-AF65-F5344CB8AC3E}">
        <p14:creationId xmlns:p14="http://schemas.microsoft.com/office/powerpoint/2010/main" val="162566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289755" y="1325189"/>
            <a:ext cx="4043891" cy="280342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defRPr/>
            </a:pPr>
            <a:r>
              <a:rPr lang="en-GB" b="1" dirty="0" smtClean="0">
                <a:solidFill>
                  <a:srgbClr val="C0504D">
                    <a:lumMod val="75000"/>
                  </a:srgbClr>
                </a:solidFill>
              </a:rPr>
              <a:t>FY-18 (Short </a:t>
            </a:r>
            <a:r>
              <a:rPr lang="en-GB" b="1" dirty="0">
                <a:solidFill>
                  <a:srgbClr val="C0504D">
                    <a:lumMod val="75000"/>
                  </a:srgbClr>
                </a:solidFill>
              </a:rPr>
              <a:t>C</a:t>
            </a:r>
            <a:r>
              <a:rPr lang="en-GB" b="1" dirty="0" smtClean="0">
                <a:solidFill>
                  <a:srgbClr val="C0504D">
                    <a:lumMod val="75000"/>
                  </a:srgbClr>
                </a:solidFill>
              </a:rPr>
              <a:t>ycle)</a:t>
            </a:r>
            <a:endParaRPr lang="en-GB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7516" y="1908677"/>
            <a:ext cx="1141748" cy="3230958"/>
          </a:xfrm>
          <a:prstGeom prst="roundRect">
            <a:avLst>
              <a:gd name="adj" fmla="val 9574"/>
            </a:avLst>
          </a:prstGeom>
          <a:solidFill>
            <a:schemeClr val="tx2">
              <a:lumMod val="40000"/>
              <a:lumOff val="60000"/>
              <a:alpha val="20000"/>
            </a:schemeClr>
          </a:solidFill>
          <a:ln w="28575" cap="flat" cmpd="sng" algn="ctr">
            <a:solidFill>
              <a:srgbClr val="8DC1E8"/>
            </a:solidFill>
            <a:prstDash val="dash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 kern="0" dirty="0">
              <a:solidFill>
                <a:prstClr val="white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43304" y="2133600"/>
            <a:ext cx="1034653" cy="257909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400" b="1" dirty="0" smtClean="0">
                <a:solidFill>
                  <a:srgbClr val="8A1538"/>
                </a:solidFill>
              </a:rPr>
              <a:t>Oct/Nov</a:t>
            </a:r>
            <a:endParaRPr lang="en-GB" sz="1400" b="1" dirty="0">
              <a:solidFill>
                <a:srgbClr val="8A1538"/>
              </a:solidFill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289756" y="2438427"/>
            <a:ext cx="1069692" cy="1073781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indent="-171450" fontAlgn="base"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prstClr val="black"/>
                </a:solidFill>
              </a:rPr>
              <a:t>Launching  the PMS</a:t>
            </a:r>
          </a:p>
          <a:p>
            <a:pPr marL="171450" lvl="1" indent="-171450" fontAlgn="base"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prstClr val="black"/>
                </a:solidFill>
              </a:rPr>
              <a:t>Awareness Sessions to staff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96192" y="1918528"/>
            <a:ext cx="1106874" cy="3265012"/>
          </a:xfrm>
          <a:prstGeom prst="roundRect">
            <a:avLst>
              <a:gd name="adj" fmla="val 9574"/>
            </a:avLst>
          </a:prstGeom>
          <a:solidFill>
            <a:schemeClr val="tx2">
              <a:lumMod val="40000"/>
              <a:lumOff val="60000"/>
              <a:alpha val="20000"/>
            </a:schemeClr>
          </a:solidFill>
          <a:ln w="28575" cap="flat" cmpd="sng" algn="ctr">
            <a:solidFill>
              <a:srgbClr val="8DC1E8"/>
            </a:solidFill>
            <a:prstDash val="dash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 kern="0" dirty="0">
              <a:solidFill>
                <a:prstClr val="white"/>
              </a:solidFill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1715408" y="2104291"/>
            <a:ext cx="825554" cy="257909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400" b="1" dirty="0" smtClean="0">
                <a:solidFill>
                  <a:srgbClr val="8A1538"/>
                </a:solidFill>
              </a:rPr>
              <a:t>Dec/Jan</a:t>
            </a:r>
            <a:endParaRPr lang="en-GB" sz="1400" b="1" dirty="0">
              <a:solidFill>
                <a:srgbClr val="8A1538"/>
              </a:solidFill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1650977" y="2417515"/>
            <a:ext cx="1043094" cy="770175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indent="-171450" fontAlgn="base">
              <a:buFont typeface="Arial" panose="020B0604020202020204" pitchFamily="34" charset="0"/>
              <a:buChar char="•"/>
              <a:defRPr/>
            </a:pPr>
            <a:r>
              <a:rPr lang="en-GB" sz="1050" b="1" dirty="0" smtClean="0">
                <a:solidFill>
                  <a:prstClr val="black"/>
                </a:solidFill>
              </a:rPr>
              <a:t>Goal Settings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821421" y="1918528"/>
            <a:ext cx="1512226" cy="3246366"/>
          </a:xfrm>
          <a:prstGeom prst="roundRect">
            <a:avLst>
              <a:gd name="adj" fmla="val 9574"/>
            </a:avLst>
          </a:prstGeom>
          <a:solidFill>
            <a:schemeClr val="tx2">
              <a:lumMod val="40000"/>
              <a:lumOff val="60000"/>
              <a:alpha val="20000"/>
            </a:schemeClr>
          </a:solidFill>
          <a:ln w="28575" cap="flat" cmpd="sng" algn="ctr">
            <a:solidFill>
              <a:srgbClr val="8DC1E8"/>
            </a:solidFill>
            <a:prstDash val="dash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 kern="0" dirty="0">
              <a:solidFill>
                <a:prstClr val="white"/>
              </a:solidFill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3113761" y="2133600"/>
            <a:ext cx="825554" cy="215219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400" b="1" dirty="0" smtClean="0">
                <a:solidFill>
                  <a:srgbClr val="8A1538"/>
                </a:solidFill>
              </a:rPr>
              <a:t>May</a:t>
            </a:r>
            <a:endParaRPr lang="en-GB" sz="1400" b="1" dirty="0">
              <a:solidFill>
                <a:srgbClr val="8A1538"/>
              </a:solidFill>
            </a:endParaRPr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2899593" y="2438427"/>
            <a:ext cx="1456746" cy="2285973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prstClr val="black"/>
                </a:solidFill>
              </a:rPr>
              <a:t>Self reflection</a:t>
            </a:r>
            <a:r>
              <a:rPr lang="en-GB" sz="1100" dirty="0">
                <a:solidFill>
                  <a:prstClr val="black"/>
                </a:solidFill>
              </a:rPr>
              <a:t> for year-end review </a:t>
            </a:r>
            <a:endParaRPr lang="en-GB" sz="1100" dirty="0" smtClean="0">
              <a:solidFill>
                <a:prstClr val="black"/>
              </a:solidFill>
            </a:endParaRPr>
          </a:p>
          <a:p>
            <a:pPr marL="171450" lvl="1" indent="-171450" fontAlgn="base"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prstClr val="black"/>
                </a:solidFill>
              </a:rPr>
              <a:t>First </a:t>
            </a:r>
            <a:r>
              <a:rPr lang="en-GB" sz="1100" b="1" dirty="0">
                <a:solidFill>
                  <a:prstClr val="black"/>
                </a:solidFill>
              </a:rPr>
              <a:t>p</a:t>
            </a:r>
            <a:r>
              <a:rPr lang="en-GB" sz="1100" b="1" dirty="0" smtClean="0">
                <a:solidFill>
                  <a:prstClr val="black"/>
                </a:solidFill>
              </a:rPr>
              <a:t>erformance </a:t>
            </a:r>
            <a:r>
              <a:rPr lang="en-GB" sz="1100" b="1" dirty="0">
                <a:solidFill>
                  <a:prstClr val="black"/>
                </a:solidFill>
              </a:rPr>
              <a:t>conversation:</a:t>
            </a:r>
            <a:r>
              <a:rPr lang="en-GB" sz="1100" dirty="0">
                <a:solidFill>
                  <a:prstClr val="black"/>
                </a:solidFill>
              </a:rPr>
              <a:t> </a:t>
            </a:r>
            <a:r>
              <a:rPr lang="en-GB" sz="1100" dirty="0" smtClean="0">
                <a:solidFill>
                  <a:prstClr val="black"/>
                </a:solidFill>
              </a:rPr>
              <a:t>Discuss self reflection with Line </a:t>
            </a:r>
            <a:r>
              <a:rPr lang="en-GB" sz="1100" dirty="0">
                <a:solidFill>
                  <a:prstClr val="black"/>
                </a:solidFill>
              </a:rPr>
              <a:t>M</a:t>
            </a:r>
            <a:r>
              <a:rPr lang="en-GB" sz="1100" dirty="0" smtClean="0">
                <a:solidFill>
                  <a:prstClr val="black"/>
                </a:solidFill>
              </a:rPr>
              <a:t>anager</a:t>
            </a:r>
            <a:endParaRPr lang="en-GB" sz="1100" dirty="0">
              <a:solidFill>
                <a:prstClr val="black"/>
              </a:solidFill>
            </a:endParaRPr>
          </a:p>
          <a:p>
            <a:pPr marL="171450" lvl="1" indent="-171450" fontAlgn="base"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prstClr val="black"/>
                </a:solidFill>
              </a:rPr>
              <a:t>Manager </a:t>
            </a:r>
            <a:r>
              <a:rPr lang="en-GB" sz="1100" dirty="0">
                <a:solidFill>
                  <a:prstClr val="black"/>
                </a:solidFill>
              </a:rPr>
              <a:t>prepares  </a:t>
            </a:r>
            <a:r>
              <a:rPr lang="en-GB" sz="1100" b="1" dirty="0" smtClean="0">
                <a:solidFill>
                  <a:prstClr val="black"/>
                </a:solidFill>
              </a:rPr>
              <a:t>perspective on performance and potential development plan </a:t>
            </a:r>
            <a:r>
              <a:rPr lang="en-GB" sz="1100" dirty="0" smtClean="0">
                <a:solidFill>
                  <a:prstClr val="black"/>
                </a:solidFill>
              </a:rPr>
              <a:t>after reviewing all facts and adding</a:t>
            </a:r>
          </a:p>
        </p:txBody>
      </p:sp>
      <p:sp>
        <p:nvSpPr>
          <p:cNvPr id="21" name="Content Placeholder 3"/>
          <p:cNvSpPr txBox="1">
            <a:spLocks/>
          </p:cNvSpPr>
          <p:nvPr/>
        </p:nvSpPr>
        <p:spPr>
          <a:xfrm>
            <a:off x="4758747" y="1272187"/>
            <a:ext cx="4165599" cy="33334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defRPr/>
            </a:pPr>
            <a:r>
              <a:rPr lang="en-GB" b="1" dirty="0" smtClean="0">
                <a:solidFill>
                  <a:srgbClr val="C0504D">
                    <a:lumMod val="75000"/>
                  </a:srgbClr>
                </a:solidFill>
              </a:rPr>
              <a:t>FY-19 (Complete Cycle</a:t>
            </a:r>
            <a:r>
              <a:rPr lang="en-GB" sz="1400" b="1" dirty="0" smtClean="0">
                <a:solidFill>
                  <a:srgbClr val="C0504D">
                    <a:lumMod val="75000"/>
                  </a:srgbClr>
                </a:solidFill>
              </a:rPr>
              <a:t>)</a:t>
            </a:r>
            <a:endParaRPr lang="en-GB" sz="14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568229" y="1867503"/>
            <a:ext cx="1292741" cy="3309213"/>
          </a:xfrm>
          <a:prstGeom prst="roundRect">
            <a:avLst>
              <a:gd name="adj" fmla="val 9574"/>
            </a:avLst>
          </a:prstGeom>
          <a:solidFill>
            <a:schemeClr val="tx2">
              <a:lumMod val="40000"/>
              <a:lumOff val="60000"/>
              <a:alpha val="20000"/>
            </a:schemeClr>
          </a:solidFill>
          <a:ln w="28575" cap="flat" cmpd="sng" algn="ctr">
            <a:solidFill>
              <a:srgbClr val="8DC1E8"/>
            </a:solidFill>
            <a:prstDash val="solid"/>
          </a:ln>
          <a:effectLst/>
        </p:spPr>
        <p:txBody>
          <a:bodyPr rtlCol="0" anchor="ctr"/>
          <a:lstStyle/>
          <a:p>
            <a:pPr marL="1620" lvl="1" fontAlgn="base">
              <a:spcBef>
                <a:spcPct val="0"/>
              </a:spcBef>
              <a:spcAft>
                <a:spcPct val="0"/>
              </a:spcAft>
              <a:buClr>
                <a:srgbClr val="9A8146"/>
              </a:buClr>
            </a:pPr>
            <a:endParaRPr lang="en-US" sz="1050" dirty="0">
              <a:solidFill>
                <a:srgbClr val="000000"/>
              </a:solidFill>
              <a:cs typeface="Arial Unicode MS"/>
            </a:endParaRPr>
          </a:p>
        </p:txBody>
      </p:sp>
      <p:sp>
        <p:nvSpPr>
          <p:cNvPr id="23" name="Content Placeholder 3"/>
          <p:cNvSpPr txBox="1">
            <a:spLocks/>
          </p:cNvSpPr>
          <p:nvPr/>
        </p:nvSpPr>
        <p:spPr>
          <a:xfrm>
            <a:off x="4728819" y="2057400"/>
            <a:ext cx="1034653" cy="257909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400" b="1" dirty="0" smtClean="0">
                <a:solidFill>
                  <a:srgbClr val="8A1538"/>
                </a:solidFill>
              </a:rPr>
              <a:t>July</a:t>
            </a:r>
            <a:endParaRPr lang="en-GB" sz="1400" b="1" dirty="0">
              <a:solidFill>
                <a:srgbClr val="8A1538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21560" y="1819869"/>
            <a:ext cx="1295400" cy="3350623"/>
          </a:xfrm>
          <a:prstGeom prst="roundRect">
            <a:avLst>
              <a:gd name="adj" fmla="val 9574"/>
            </a:avLst>
          </a:prstGeom>
          <a:solidFill>
            <a:schemeClr val="tx2">
              <a:lumMod val="40000"/>
              <a:lumOff val="60000"/>
              <a:alpha val="20000"/>
            </a:schemeClr>
          </a:solidFill>
          <a:ln w="28575" cap="flat" cmpd="sng" algn="ctr">
            <a:solidFill>
              <a:srgbClr val="8DC1E8"/>
            </a:solidFill>
            <a:prstDash val="solid"/>
          </a:ln>
          <a:effectLst/>
        </p:spPr>
        <p:txBody>
          <a:bodyPr rtlCol="0" anchor="ctr"/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1050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Content Placeholder 3"/>
          <p:cNvSpPr txBox="1">
            <a:spLocks/>
          </p:cNvSpPr>
          <p:nvPr/>
        </p:nvSpPr>
        <p:spPr>
          <a:xfrm>
            <a:off x="6147267" y="2028091"/>
            <a:ext cx="1034653" cy="257909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400" b="1" dirty="0" smtClean="0">
                <a:solidFill>
                  <a:srgbClr val="8A1538"/>
                </a:solidFill>
              </a:rPr>
              <a:t>December </a:t>
            </a:r>
            <a:endParaRPr lang="en-GB" sz="1400" b="1" dirty="0">
              <a:solidFill>
                <a:srgbClr val="8A1538"/>
              </a:solidFill>
            </a:endParaRPr>
          </a:p>
        </p:txBody>
      </p:sp>
      <p:sp>
        <p:nvSpPr>
          <p:cNvPr id="28" name="Content Placeholder 3"/>
          <p:cNvSpPr txBox="1">
            <a:spLocks/>
          </p:cNvSpPr>
          <p:nvPr/>
        </p:nvSpPr>
        <p:spPr>
          <a:xfrm>
            <a:off x="4698856" y="2438400"/>
            <a:ext cx="1016144" cy="770175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20" lvl="1" fontAlgn="base">
              <a:spcBef>
                <a:spcPct val="0"/>
              </a:spcBef>
              <a:spcAft>
                <a:spcPct val="0"/>
              </a:spcAft>
              <a:buClr>
                <a:srgbClr val="9A8146"/>
              </a:buClr>
            </a:pPr>
            <a:r>
              <a:rPr lang="en-US" sz="1100" b="1" dirty="0">
                <a:solidFill>
                  <a:srgbClr val="780224"/>
                </a:solidFill>
                <a:cs typeface="Arial Unicode MS"/>
              </a:rPr>
              <a:t>Target setting:</a:t>
            </a:r>
            <a:r>
              <a:rPr lang="en-US" sz="1100" dirty="0">
                <a:solidFill>
                  <a:srgbClr val="780224"/>
                </a:solidFill>
                <a:cs typeface="Arial Unicode MS"/>
              </a:rPr>
              <a:t> </a:t>
            </a:r>
            <a:r>
              <a:rPr lang="en-US" sz="1100" dirty="0">
                <a:solidFill>
                  <a:srgbClr val="000000"/>
                </a:solidFill>
                <a:cs typeface="Arial Unicode MS"/>
              </a:rPr>
              <a:t>Agree on annual objectives and individual development plans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476454" y="1832917"/>
            <a:ext cx="1450505" cy="3350623"/>
          </a:xfrm>
          <a:prstGeom prst="roundRect">
            <a:avLst>
              <a:gd name="adj" fmla="val 9574"/>
            </a:avLst>
          </a:prstGeom>
          <a:solidFill>
            <a:schemeClr val="tx2">
              <a:lumMod val="40000"/>
              <a:lumOff val="60000"/>
              <a:alpha val="20000"/>
            </a:schemeClr>
          </a:solidFill>
          <a:ln w="28575" cap="flat" cmpd="sng" algn="ctr">
            <a:solidFill>
              <a:srgbClr val="8DC1E8"/>
            </a:solidFill>
            <a:prstDash val="solid"/>
          </a:ln>
          <a:effectLst/>
        </p:spPr>
        <p:txBody>
          <a:bodyPr rtlCol="0" anchor="ctr"/>
          <a:lstStyle/>
          <a:p>
            <a:pPr marL="1620" lvl="1" fontAlgn="base">
              <a:spcBef>
                <a:spcPct val="0"/>
              </a:spcBef>
              <a:spcAft>
                <a:spcPct val="0"/>
              </a:spcAft>
              <a:buClr>
                <a:srgbClr val="9A8146"/>
              </a:buClr>
            </a:pPr>
            <a:endParaRPr lang="en-US" sz="1050" dirty="0">
              <a:solidFill>
                <a:srgbClr val="000000"/>
              </a:solidFill>
              <a:cs typeface="Arial Unicode MS"/>
            </a:endParaRPr>
          </a:p>
        </p:txBody>
      </p:sp>
      <p:sp>
        <p:nvSpPr>
          <p:cNvPr id="31" name="Content Placeholder 3"/>
          <p:cNvSpPr txBox="1">
            <a:spLocks/>
          </p:cNvSpPr>
          <p:nvPr/>
        </p:nvSpPr>
        <p:spPr>
          <a:xfrm>
            <a:off x="7780075" y="2028091"/>
            <a:ext cx="825554" cy="257909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400" b="1" dirty="0" smtClean="0">
                <a:solidFill>
                  <a:srgbClr val="8A1538"/>
                </a:solidFill>
              </a:rPr>
              <a:t>May/June </a:t>
            </a:r>
            <a:endParaRPr lang="en-GB" sz="1400" b="1" dirty="0">
              <a:solidFill>
                <a:srgbClr val="8A1538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4419600" y="1325189"/>
            <a:ext cx="37940" cy="3839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3"/>
          <p:cNvSpPr txBox="1">
            <a:spLocks/>
          </p:cNvSpPr>
          <p:nvPr/>
        </p:nvSpPr>
        <p:spPr>
          <a:xfrm>
            <a:off x="7467600" y="2438427"/>
            <a:ext cx="1456746" cy="1935117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prstClr val="black"/>
                </a:solidFill>
              </a:rPr>
              <a:t>Self reflection</a:t>
            </a:r>
            <a:r>
              <a:rPr lang="en-GB" sz="1100" dirty="0">
                <a:solidFill>
                  <a:prstClr val="black"/>
                </a:solidFill>
              </a:rPr>
              <a:t> for year-end review </a:t>
            </a:r>
            <a:endParaRPr lang="en-GB" sz="1100" dirty="0" smtClean="0">
              <a:solidFill>
                <a:prstClr val="black"/>
              </a:solidFill>
            </a:endParaRPr>
          </a:p>
          <a:p>
            <a:pPr marL="171450" lvl="1" indent="-171450" fontAlgn="base"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prstClr val="black"/>
                </a:solidFill>
              </a:rPr>
              <a:t>First </a:t>
            </a:r>
            <a:r>
              <a:rPr lang="en-GB" sz="1100" b="1" dirty="0">
                <a:solidFill>
                  <a:prstClr val="black"/>
                </a:solidFill>
              </a:rPr>
              <a:t>p</a:t>
            </a:r>
            <a:r>
              <a:rPr lang="en-GB" sz="1100" b="1" dirty="0" smtClean="0">
                <a:solidFill>
                  <a:prstClr val="black"/>
                </a:solidFill>
              </a:rPr>
              <a:t>erformance </a:t>
            </a:r>
            <a:r>
              <a:rPr lang="en-GB" sz="1100" b="1" dirty="0">
                <a:solidFill>
                  <a:prstClr val="black"/>
                </a:solidFill>
              </a:rPr>
              <a:t>conversation:</a:t>
            </a:r>
            <a:r>
              <a:rPr lang="en-GB" sz="1100" dirty="0">
                <a:solidFill>
                  <a:prstClr val="black"/>
                </a:solidFill>
              </a:rPr>
              <a:t> </a:t>
            </a:r>
            <a:r>
              <a:rPr lang="en-GB" sz="1100" dirty="0" smtClean="0">
                <a:solidFill>
                  <a:prstClr val="black"/>
                </a:solidFill>
              </a:rPr>
              <a:t>Discuss self reflection with line manager</a:t>
            </a:r>
            <a:endParaRPr lang="en-GB" sz="1100" dirty="0">
              <a:solidFill>
                <a:prstClr val="black"/>
              </a:solidFill>
            </a:endParaRPr>
          </a:p>
          <a:p>
            <a:pPr marL="171450" lvl="1" indent="-171450" fontAlgn="base">
              <a:buFont typeface="Arial" panose="020B0604020202020204" pitchFamily="34" charset="0"/>
              <a:buChar char="•"/>
              <a:defRPr/>
            </a:pPr>
            <a:r>
              <a:rPr lang="en-GB" sz="1100" dirty="0" smtClean="0">
                <a:solidFill>
                  <a:prstClr val="black"/>
                </a:solidFill>
              </a:rPr>
              <a:t>Manager </a:t>
            </a:r>
            <a:r>
              <a:rPr lang="en-GB" sz="1100" dirty="0">
                <a:solidFill>
                  <a:prstClr val="black"/>
                </a:solidFill>
              </a:rPr>
              <a:t>prepares  </a:t>
            </a:r>
            <a:r>
              <a:rPr lang="en-GB" sz="1100" b="1" dirty="0" smtClean="0">
                <a:solidFill>
                  <a:prstClr val="black"/>
                </a:solidFill>
              </a:rPr>
              <a:t>perspective on performance and potential development plan </a:t>
            </a:r>
            <a:r>
              <a:rPr lang="en-GB" sz="1100" dirty="0" smtClean="0">
                <a:solidFill>
                  <a:prstClr val="black"/>
                </a:solidFill>
              </a:rPr>
              <a:t>after reviewing all facts </a:t>
            </a:r>
            <a:r>
              <a:rPr lang="en-GB" sz="1100" dirty="0">
                <a:solidFill>
                  <a:prstClr val="black"/>
                </a:solidFill>
              </a:rPr>
              <a:t>and </a:t>
            </a:r>
            <a:r>
              <a:rPr lang="en-GB" sz="1100" dirty="0" smtClean="0">
                <a:solidFill>
                  <a:prstClr val="black"/>
                </a:solidFill>
              </a:rPr>
              <a:t>adding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89756" y="849868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prstClr val="black"/>
                </a:solidFill>
              </a:rPr>
              <a:t>Performance Management System Cycle </a:t>
            </a:r>
            <a:endParaRPr lang="en-US" sz="2000" b="1" u="sng" dirty="0">
              <a:solidFill>
                <a:prstClr val="black"/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15" y="61809"/>
            <a:ext cx="86106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71824" y="2369551"/>
            <a:ext cx="135679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Prepare for mid-year development review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Development dialogue: conduct mid-year check-in (share feedback, progress on individual development plan and realign objectives if necessary</a:t>
            </a:r>
            <a:r>
              <a:rPr lang="en-US" sz="1100" dirty="0" smtClean="0"/>
              <a:t>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536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234950"/>
            <a:ext cx="8534399" cy="527050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n-US" altLang="en-US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Employee Scorecard </a:t>
            </a:r>
            <a:r>
              <a:rPr lang="en-US" altLang="en-US" sz="1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 relation to Merit Increase, Recognition program , Promotions and Development Plan: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1295399" y="2131873"/>
            <a:ext cx="2098917" cy="548975"/>
          </a:xfrm>
          <a:prstGeom prst="rect">
            <a:avLst/>
          </a:prstGeom>
          <a:solidFill>
            <a:schemeClr val="tx2"/>
          </a:solidFill>
          <a:ln>
            <a:solidFill>
              <a:srgbClr val="780224"/>
            </a:solidFill>
          </a:ln>
          <a:effectLst/>
          <a:extLst/>
        </p:spPr>
        <p:txBody>
          <a:bodyPr wrap="square" lIns="73471" tIns="73471" rIns="73471" bIns="73471" anchor="ctr" anchorCtr="0">
            <a:noAutofit/>
          </a:bodyPr>
          <a:lstStyle>
            <a:defPPr>
              <a:defRPr lang="en-US"/>
            </a:defPPr>
            <a:lvl1pPr marL="119063">
              <a:defRPr sz="1200" b="1">
                <a:solidFill>
                  <a:schemeClr val="tx2"/>
                </a:solidFill>
              </a:defRPr>
            </a:lvl1pPr>
          </a:lstStyle>
          <a:p>
            <a:pPr marL="0" algn="ctr" defTabSz="457200">
              <a:defRPr/>
            </a:pPr>
            <a:r>
              <a:rPr lang="en-US" sz="1600" kern="0" dirty="0" smtClean="0">
                <a:solidFill>
                  <a:prstClr val="white"/>
                </a:solidFill>
                <a:latin typeface="Calibri"/>
              </a:rPr>
              <a:t>Business Performance</a:t>
            </a:r>
            <a:endParaRPr lang="en-US" sz="16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025415" y="2131873"/>
            <a:ext cx="2341709" cy="533400"/>
          </a:xfrm>
          <a:prstGeom prst="rect">
            <a:avLst/>
          </a:prstGeom>
          <a:solidFill>
            <a:schemeClr val="tx2"/>
          </a:solidFill>
          <a:ln>
            <a:solidFill>
              <a:srgbClr val="780224"/>
            </a:solidFill>
          </a:ln>
          <a:effectLst/>
          <a:extLst/>
        </p:spPr>
        <p:txBody>
          <a:bodyPr wrap="square" lIns="73471" tIns="73471" rIns="73471" bIns="73471" anchor="ctr" anchorCtr="0">
            <a:noAutofit/>
          </a:bodyPr>
          <a:lstStyle>
            <a:defPPr>
              <a:defRPr lang="en-US"/>
            </a:defPPr>
            <a:lvl1pPr marL="119063">
              <a:defRPr sz="1200" b="1">
                <a:solidFill>
                  <a:schemeClr val="tx2"/>
                </a:solidFill>
              </a:defRPr>
            </a:lvl1pPr>
          </a:lstStyle>
          <a:p>
            <a:pPr marL="0" algn="ctr" defTabSz="457200">
              <a:defRPr/>
            </a:pPr>
            <a:r>
              <a:rPr lang="en-US" sz="1600" kern="0" dirty="0" smtClean="0">
                <a:solidFill>
                  <a:prstClr val="white"/>
                </a:solidFill>
                <a:latin typeface="Calibri"/>
              </a:rPr>
              <a:t>Personal Performance </a:t>
            </a:r>
            <a:endParaRPr lang="en-US" sz="16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2550" y="285839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+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1295400" y="2751083"/>
            <a:ext cx="2098915" cy="906517"/>
          </a:xfrm>
          <a:prstGeom prst="rect">
            <a:avLst/>
          </a:prstGeom>
          <a:solidFill>
            <a:schemeClr val="tx2"/>
          </a:solidFill>
          <a:ln>
            <a:solidFill>
              <a:srgbClr val="780224"/>
            </a:solidFill>
          </a:ln>
          <a:effectLst/>
          <a:extLst/>
        </p:spPr>
        <p:txBody>
          <a:bodyPr wrap="square" lIns="73471" tIns="73471" rIns="73471" bIns="73471" anchor="ctr" anchorCtr="0">
            <a:noAutofit/>
          </a:bodyPr>
          <a:lstStyle>
            <a:defPPr>
              <a:defRPr lang="en-US"/>
            </a:defPPr>
            <a:lvl1pPr marL="119063">
              <a:defRPr sz="1200" b="1">
                <a:solidFill>
                  <a:schemeClr val="tx2"/>
                </a:solidFill>
              </a:defRPr>
            </a:lvl1pPr>
          </a:lstStyle>
          <a:p>
            <a:pPr marL="0" defTabSz="457200">
              <a:defRPr/>
            </a:pPr>
            <a:r>
              <a:rPr lang="en-US" sz="1300" kern="0" dirty="0" smtClean="0">
                <a:solidFill>
                  <a:prstClr val="white"/>
                </a:solidFill>
              </a:rPr>
              <a:t>Department achieving its yearly strategic objective </a:t>
            </a:r>
            <a:endParaRPr lang="en-US" sz="1300" kern="0" dirty="0">
              <a:solidFill>
                <a:prstClr val="white"/>
              </a:solidFill>
            </a:endParaRPr>
          </a:p>
        </p:txBody>
      </p:sp>
      <p:sp>
        <p:nvSpPr>
          <p:cNvPr id="9" name="Rectangle 3"/>
          <p:cNvSpPr txBox="1">
            <a:spLocks/>
          </p:cNvSpPr>
          <p:nvPr/>
        </p:nvSpPr>
        <p:spPr>
          <a:xfrm>
            <a:off x="4025415" y="2726311"/>
            <a:ext cx="1052449" cy="906517"/>
          </a:xfrm>
          <a:prstGeom prst="rect">
            <a:avLst/>
          </a:prstGeom>
          <a:solidFill>
            <a:schemeClr val="tx2"/>
          </a:solidFill>
          <a:ln>
            <a:solidFill>
              <a:srgbClr val="780224"/>
            </a:solidFill>
          </a:ln>
          <a:effectLst/>
          <a:extLst/>
        </p:spPr>
        <p:txBody>
          <a:bodyPr wrap="square" lIns="73471" tIns="73471" rIns="73471" bIns="73471" anchor="ctr" anchorCtr="0">
            <a:noAutofit/>
          </a:bodyPr>
          <a:lstStyle>
            <a:defPPr>
              <a:defRPr lang="en-US"/>
            </a:defPPr>
            <a:lvl1pPr marL="119063">
              <a:defRPr sz="1200" b="1">
                <a:solidFill>
                  <a:schemeClr val="tx2"/>
                </a:solidFill>
              </a:defRPr>
            </a:lvl1pPr>
          </a:lstStyle>
          <a:p>
            <a:pPr marL="0" defTabSz="457200">
              <a:defRPr/>
            </a:pPr>
            <a:r>
              <a:rPr lang="en-US" sz="1300" kern="0" dirty="0" smtClean="0">
                <a:solidFill>
                  <a:prstClr val="white"/>
                </a:solidFill>
              </a:rPr>
              <a:t>Performance in role + Strategic Initiatives</a:t>
            </a:r>
            <a:endParaRPr lang="en-US" sz="1300" kern="0" dirty="0">
              <a:solidFill>
                <a:prstClr val="white"/>
              </a:solidFill>
            </a:endParaRPr>
          </a:p>
        </p:txBody>
      </p:sp>
      <p:sp>
        <p:nvSpPr>
          <p:cNvPr id="10" name="Rectangle 3"/>
          <p:cNvSpPr txBox="1">
            <a:spLocks/>
          </p:cNvSpPr>
          <p:nvPr/>
        </p:nvSpPr>
        <p:spPr>
          <a:xfrm>
            <a:off x="5181600" y="2716375"/>
            <a:ext cx="1185524" cy="906517"/>
          </a:xfrm>
          <a:prstGeom prst="rect">
            <a:avLst/>
          </a:prstGeom>
          <a:solidFill>
            <a:schemeClr val="tx2"/>
          </a:solidFill>
          <a:ln>
            <a:solidFill>
              <a:srgbClr val="780224"/>
            </a:solidFill>
          </a:ln>
          <a:effectLst/>
          <a:extLst/>
        </p:spPr>
        <p:txBody>
          <a:bodyPr wrap="square" lIns="73471" tIns="73471" rIns="73471" bIns="73471" anchor="ctr" anchorCtr="0">
            <a:noAutofit/>
          </a:bodyPr>
          <a:lstStyle>
            <a:defPPr>
              <a:defRPr lang="en-US"/>
            </a:defPPr>
            <a:lvl1pPr marL="119063">
              <a:defRPr sz="1200" b="1">
                <a:solidFill>
                  <a:schemeClr val="tx2"/>
                </a:solidFill>
              </a:defRPr>
            </a:lvl1pPr>
          </a:lstStyle>
          <a:p>
            <a:pPr marL="0" algn="ctr" defTabSz="457200">
              <a:defRPr/>
            </a:pPr>
            <a:r>
              <a:rPr lang="en-US" sz="1300" kern="0" dirty="0">
                <a:solidFill>
                  <a:prstClr val="white"/>
                </a:solidFill>
              </a:rPr>
              <a:t>Job Enrichment (Personal </a:t>
            </a:r>
            <a:r>
              <a:rPr lang="en-US" sz="1300" kern="0" dirty="0" smtClean="0">
                <a:solidFill>
                  <a:prstClr val="white"/>
                </a:solidFill>
              </a:rPr>
              <a:t>Development)</a:t>
            </a:r>
            <a:endParaRPr lang="en-US" sz="1300" kern="0" dirty="0">
              <a:solidFill>
                <a:prstClr val="white"/>
              </a:solidFill>
            </a:endParaRPr>
          </a:p>
        </p:txBody>
      </p:sp>
      <p:sp>
        <p:nvSpPr>
          <p:cNvPr id="12" name="Rectangle 3"/>
          <p:cNvSpPr txBox="1">
            <a:spLocks/>
          </p:cNvSpPr>
          <p:nvPr/>
        </p:nvSpPr>
        <p:spPr>
          <a:xfrm>
            <a:off x="1281975" y="4959208"/>
            <a:ext cx="3442425" cy="548975"/>
          </a:xfrm>
          <a:prstGeom prst="rect">
            <a:avLst/>
          </a:prstGeom>
          <a:solidFill>
            <a:schemeClr val="tx2"/>
          </a:solidFill>
          <a:ln>
            <a:solidFill>
              <a:srgbClr val="780224"/>
            </a:solidFill>
          </a:ln>
          <a:effectLst/>
          <a:extLst/>
        </p:spPr>
        <p:txBody>
          <a:bodyPr wrap="square" lIns="73471" tIns="73471" rIns="73471" bIns="73471" anchor="ctr" anchorCtr="0">
            <a:noAutofit/>
          </a:bodyPr>
          <a:lstStyle>
            <a:defPPr>
              <a:defRPr lang="en-US"/>
            </a:defPPr>
            <a:lvl1pPr marL="119063">
              <a:defRPr sz="1200" b="1">
                <a:solidFill>
                  <a:schemeClr val="tx2"/>
                </a:solidFill>
              </a:defRPr>
            </a:lvl1pPr>
          </a:lstStyle>
          <a:p>
            <a:pPr marL="0" algn="ctr" defTabSz="457200">
              <a:defRPr/>
            </a:pPr>
            <a:r>
              <a:rPr lang="en-US" sz="1600" kern="0" dirty="0" smtClean="0">
                <a:solidFill>
                  <a:prstClr val="white"/>
                </a:solidFill>
                <a:latin typeface="Calibri"/>
              </a:rPr>
              <a:t>Personal Performance </a:t>
            </a:r>
            <a:endParaRPr lang="en-US" sz="16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59685" y="5139358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3"/>
          <p:cNvSpPr txBox="1">
            <a:spLocks/>
          </p:cNvSpPr>
          <p:nvPr/>
        </p:nvSpPr>
        <p:spPr>
          <a:xfrm>
            <a:off x="1281975" y="5570483"/>
            <a:ext cx="1035830" cy="982717"/>
          </a:xfrm>
          <a:prstGeom prst="rect">
            <a:avLst/>
          </a:prstGeom>
          <a:solidFill>
            <a:schemeClr val="tx2"/>
          </a:solidFill>
          <a:ln>
            <a:solidFill>
              <a:srgbClr val="780224"/>
            </a:solidFill>
          </a:ln>
          <a:effectLst/>
          <a:extLst/>
        </p:spPr>
        <p:txBody>
          <a:bodyPr wrap="square" lIns="73471" tIns="73471" rIns="73471" bIns="73471" anchor="ctr" anchorCtr="0">
            <a:noAutofit/>
          </a:bodyPr>
          <a:lstStyle>
            <a:defPPr>
              <a:defRPr lang="en-US"/>
            </a:defPPr>
            <a:lvl1pPr marL="119063">
              <a:defRPr sz="1200" b="1">
                <a:solidFill>
                  <a:schemeClr val="tx2"/>
                </a:solidFill>
              </a:defRPr>
            </a:lvl1pPr>
          </a:lstStyle>
          <a:p>
            <a:pPr marL="0" algn="ctr" defTabSz="457200">
              <a:defRPr/>
            </a:pPr>
            <a:r>
              <a:rPr lang="en-US" sz="1300" kern="0" dirty="0" smtClean="0">
                <a:solidFill>
                  <a:prstClr val="white"/>
                </a:solidFill>
                <a:latin typeface="Calibri"/>
              </a:rPr>
              <a:t>Performance in role + Strategic Initiatives</a:t>
            </a:r>
            <a:endParaRPr lang="en-US" sz="13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Rectangle 3"/>
          <p:cNvSpPr txBox="1">
            <a:spLocks/>
          </p:cNvSpPr>
          <p:nvPr/>
        </p:nvSpPr>
        <p:spPr>
          <a:xfrm>
            <a:off x="2364405" y="5570483"/>
            <a:ext cx="1172637" cy="982717"/>
          </a:xfrm>
          <a:prstGeom prst="rect">
            <a:avLst/>
          </a:prstGeom>
          <a:solidFill>
            <a:schemeClr val="tx2"/>
          </a:solidFill>
          <a:ln>
            <a:solidFill>
              <a:srgbClr val="780224"/>
            </a:solidFill>
          </a:ln>
          <a:effectLst/>
          <a:extLst/>
        </p:spPr>
        <p:txBody>
          <a:bodyPr wrap="square" lIns="73471" tIns="73471" rIns="73471" bIns="73471" anchor="ctr" anchorCtr="0">
            <a:noAutofit/>
          </a:bodyPr>
          <a:lstStyle>
            <a:defPPr>
              <a:defRPr lang="en-US"/>
            </a:defPPr>
            <a:lvl1pPr marL="119063">
              <a:defRPr sz="1200" b="1">
                <a:solidFill>
                  <a:schemeClr val="tx2"/>
                </a:solidFill>
              </a:defRPr>
            </a:lvl1pPr>
          </a:lstStyle>
          <a:p>
            <a:pPr marL="0" algn="ctr" defTabSz="457200">
              <a:defRPr/>
            </a:pPr>
            <a:r>
              <a:rPr lang="en-US" sz="1300" kern="0" dirty="0" smtClean="0">
                <a:solidFill>
                  <a:prstClr val="white"/>
                </a:solidFill>
                <a:latin typeface="Calibri"/>
              </a:rPr>
              <a:t>Job Enrichment (Personal Development)</a:t>
            </a:r>
            <a:endParaRPr lang="en-US" sz="13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Rectangle 3"/>
          <p:cNvSpPr txBox="1">
            <a:spLocks/>
          </p:cNvSpPr>
          <p:nvPr/>
        </p:nvSpPr>
        <p:spPr>
          <a:xfrm>
            <a:off x="3598150" y="5554012"/>
            <a:ext cx="1126250" cy="999188"/>
          </a:xfrm>
          <a:prstGeom prst="rect">
            <a:avLst/>
          </a:prstGeom>
          <a:solidFill>
            <a:schemeClr val="tx2"/>
          </a:solidFill>
          <a:ln>
            <a:solidFill>
              <a:srgbClr val="780224"/>
            </a:solidFill>
          </a:ln>
          <a:effectLst/>
          <a:extLst/>
        </p:spPr>
        <p:txBody>
          <a:bodyPr wrap="square" lIns="73471" tIns="73471" rIns="73471" bIns="73471" anchor="ctr" anchorCtr="0">
            <a:noAutofit/>
          </a:bodyPr>
          <a:lstStyle>
            <a:defPPr>
              <a:defRPr lang="en-US"/>
            </a:defPPr>
            <a:lvl1pPr marL="119063">
              <a:defRPr sz="1200" b="1">
                <a:solidFill>
                  <a:schemeClr val="tx2"/>
                </a:solidFill>
              </a:defRPr>
            </a:lvl1pPr>
          </a:lstStyle>
          <a:p>
            <a:pPr marL="0" defTabSz="457200">
              <a:defRPr/>
            </a:pPr>
            <a:r>
              <a:rPr lang="en-US" sz="1300" kern="0" dirty="0" smtClean="0">
                <a:solidFill>
                  <a:prstClr val="white"/>
                </a:solidFill>
                <a:latin typeface="Calibri"/>
              </a:rPr>
              <a:t>Competencies Assessment</a:t>
            </a:r>
            <a:endParaRPr lang="en-US" sz="13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7575" y="1371600"/>
            <a:ext cx="843162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Merit increase will 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be based both on areas of direct influence/responsibility (personal performance) and areas of </a:t>
            </a:r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shared responsibility (business 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performance</a:t>
            </a:r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).</a:t>
            </a:r>
            <a:endParaRPr lang="en-US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3"/>
          <p:cNvSpPr txBox="1">
            <a:spLocks/>
          </p:cNvSpPr>
          <p:nvPr/>
        </p:nvSpPr>
        <p:spPr>
          <a:xfrm rot="16200000">
            <a:off x="-111703" y="2555302"/>
            <a:ext cx="1725155" cy="6318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780224"/>
            </a:solidFill>
          </a:ln>
          <a:effectLst/>
          <a:extLst/>
        </p:spPr>
        <p:txBody>
          <a:bodyPr wrap="square" lIns="73471" tIns="73471" rIns="73471" bIns="73471" anchor="ctr" anchorCtr="0">
            <a:noAutofit/>
          </a:bodyPr>
          <a:lstStyle>
            <a:defPPr>
              <a:defRPr lang="en-US"/>
            </a:defPPr>
            <a:lvl1pPr marL="119063">
              <a:defRPr sz="1200" b="1">
                <a:solidFill>
                  <a:schemeClr val="tx2"/>
                </a:solidFill>
              </a:defRPr>
            </a:lvl1pPr>
          </a:lstStyle>
          <a:p>
            <a:pPr marL="0" algn="ctr" defTabSz="457200">
              <a:defRPr/>
            </a:pPr>
            <a:r>
              <a:rPr lang="en-US" sz="1600" kern="0" dirty="0" smtClean="0">
                <a:solidFill>
                  <a:srgbClr val="780224"/>
                </a:solidFill>
                <a:latin typeface="Calibri"/>
              </a:rPr>
              <a:t>Merit Increase Relevant</a:t>
            </a:r>
            <a:endParaRPr lang="en-US" sz="1600" kern="0" dirty="0">
              <a:solidFill>
                <a:srgbClr val="780224"/>
              </a:solidFill>
              <a:latin typeface="Calibri"/>
            </a:endParaRPr>
          </a:p>
        </p:txBody>
      </p:sp>
      <p:sp>
        <p:nvSpPr>
          <p:cNvPr id="24" name="Rectangle 3"/>
          <p:cNvSpPr txBox="1">
            <a:spLocks/>
          </p:cNvSpPr>
          <p:nvPr/>
        </p:nvSpPr>
        <p:spPr>
          <a:xfrm rot="16200000">
            <a:off x="-166706" y="5306732"/>
            <a:ext cx="1835168" cy="6318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780224"/>
            </a:solidFill>
          </a:ln>
          <a:effectLst/>
          <a:extLst/>
        </p:spPr>
        <p:txBody>
          <a:bodyPr wrap="square" lIns="73471" tIns="73471" rIns="73471" bIns="73471" anchor="ctr" anchorCtr="0">
            <a:noAutofit/>
          </a:bodyPr>
          <a:lstStyle>
            <a:defPPr>
              <a:defRPr lang="en-US"/>
            </a:defPPr>
            <a:lvl1pPr marL="119063">
              <a:defRPr sz="1200" b="1">
                <a:solidFill>
                  <a:schemeClr val="tx2"/>
                </a:solidFill>
              </a:defRPr>
            </a:lvl1pPr>
          </a:lstStyle>
          <a:p>
            <a:pPr marL="0" algn="ctr" defTabSz="457200">
              <a:defRPr/>
            </a:pPr>
            <a:r>
              <a:rPr lang="en-US" sz="1600" kern="0" dirty="0" smtClean="0">
                <a:solidFill>
                  <a:srgbClr val="780224"/>
                </a:solidFill>
                <a:latin typeface="Calibri"/>
              </a:rPr>
              <a:t>Performance Relevant</a:t>
            </a:r>
            <a:endParaRPr lang="en-US" sz="1600" kern="0" dirty="0">
              <a:solidFill>
                <a:srgbClr val="780224"/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7576" y="4111823"/>
            <a:ext cx="843162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2.      Recognition Program, Promotions, and Employee Development Plan </a:t>
            </a:r>
            <a:endParaRPr lang="en-US" sz="1400" b="1" dirty="0">
              <a:ln>
                <a:solidFill>
                  <a:srgbClr val="E9E0CF"/>
                </a:solidFill>
              </a:ln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91950" y="285839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34200" y="296708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Merit increase %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643168" y="6168386"/>
            <a:ext cx="995632" cy="3814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 rot="16200000">
            <a:off x="4659592" y="5243728"/>
            <a:ext cx="178824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tx2"/>
                </a:solidFill>
                <a:latin typeface="Arial"/>
                <a:ea typeface="ＭＳ Ｐゴシック"/>
              </a:rPr>
              <a:t>Performance</a:t>
            </a:r>
            <a:endParaRPr lang="en-US" sz="1300" b="1" dirty="0">
              <a:solidFill>
                <a:schemeClr val="tx2"/>
              </a:solidFill>
              <a:latin typeface="Arial"/>
              <a:ea typeface="ＭＳ Ｐゴシック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5761014" y="4534195"/>
            <a:ext cx="2212" cy="2006045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>
          <a:xfrm>
            <a:off x="5763226" y="6553200"/>
            <a:ext cx="261877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728123" y="6553200"/>
            <a:ext cx="236247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tx2"/>
                </a:solidFill>
                <a:latin typeface="Arial"/>
                <a:ea typeface="ＭＳ Ｐゴシック"/>
              </a:rPr>
              <a:t>Potential</a:t>
            </a:r>
            <a:endParaRPr lang="en-US" sz="1300" b="1" dirty="0">
              <a:solidFill>
                <a:schemeClr val="tx2"/>
              </a:solidFill>
              <a:latin typeface="Arial"/>
              <a:ea typeface="ＭＳ Ｐゴシック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6866" y="4793838"/>
            <a:ext cx="2240187" cy="340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</a:rPr>
              <a:t>Recognition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</a:rPr>
              <a:t>Program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963454" y="5334000"/>
            <a:ext cx="2240187" cy="340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</a:rPr>
              <a:t>Promotions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989413" y="5943600"/>
            <a:ext cx="2240187" cy="340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300" b="1" dirty="0">
                <a:solidFill>
                  <a:schemeClr val="bg1"/>
                </a:solidFill>
                <a:latin typeface="Calibri" panose="020F0502020204030204" pitchFamily="34" charset="0"/>
              </a:rPr>
              <a:t>Employee</a:t>
            </a:r>
            <a:r>
              <a:rPr lang="en-US" sz="13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300" b="1" dirty="0">
                <a:solidFill>
                  <a:schemeClr val="bg1"/>
                </a:solidFill>
                <a:latin typeface="Calibri" panose="020F0502020204030204" pitchFamily="34" charset="0"/>
              </a:rPr>
              <a:t>Development</a:t>
            </a:r>
            <a:r>
              <a:rPr lang="en-US" sz="13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300" b="1" dirty="0">
                <a:solidFill>
                  <a:schemeClr val="bg1"/>
                </a:solidFill>
                <a:latin typeface="Calibri" panose="020F0502020204030204" pitchFamily="34" charset="0"/>
              </a:rPr>
              <a:t>P</a:t>
            </a:r>
            <a:r>
              <a:rPr lang="en-US" sz="1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lan</a:t>
            </a:r>
            <a:r>
              <a:rPr lang="en-US" sz="13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sz="1300" b="1" dirty="0">
              <a:ln>
                <a:solidFill>
                  <a:srgbClr val="E9E0CF"/>
                </a:solidFill>
              </a:ln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801" y="926068"/>
            <a:ext cx="8534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>
                <a:solidFill>
                  <a:srgbClr val="000000"/>
                </a:solidFill>
                <a:latin typeface="Calibri" panose="020F0502020204030204" pitchFamily="34" charset="0"/>
              </a:rPr>
              <a:t>Our </a:t>
            </a:r>
            <a:r>
              <a:rPr lang="en-US" sz="16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Employee Scorecard </a:t>
            </a:r>
            <a:r>
              <a:rPr lang="en-US" sz="1600" u="sng" dirty="0">
                <a:solidFill>
                  <a:srgbClr val="000000"/>
                </a:solidFill>
                <a:latin typeface="Calibri" panose="020F0502020204030204" pitchFamily="34" charset="0"/>
              </a:rPr>
              <a:t>serves two distinct but interlinked purposes:</a:t>
            </a:r>
          </a:p>
        </p:txBody>
      </p:sp>
    </p:spTree>
    <p:extLst>
      <p:ext uri="{BB962C8B-B14F-4D97-AF65-F5344CB8AC3E}">
        <p14:creationId xmlns:p14="http://schemas.microsoft.com/office/powerpoint/2010/main" val="33194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13004"/>
            <a:ext cx="8229600" cy="1143000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800" b="1" u="sng" dirty="0" smtClean="0">
                <a:solidFill>
                  <a:schemeClr val="bg1"/>
                </a:solidFill>
                <a:latin typeface="+mn-lt"/>
              </a:rPr>
              <a:t>Our Community </a:t>
            </a:r>
            <a:r>
              <a:rPr lang="en-US" sz="1800" b="1" u="sng" dirty="0">
                <a:solidFill>
                  <a:schemeClr val="bg1"/>
                </a:solidFill>
                <a:latin typeface="+mn-lt"/>
              </a:rPr>
              <a:t>V</a:t>
            </a:r>
            <a:r>
              <a:rPr lang="en-US" sz="1800" b="1" u="sng" dirty="0" smtClean="0">
                <a:solidFill>
                  <a:schemeClr val="bg1"/>
                </a:solidFill>
                <a:latin typeface="+mn-lt"/>
              </a:rPr>
              <a:t>ision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: </a:t>
            </a: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To assure all AUC employees are engaged, stretched and challenged to learn and grow purposefully; making a difference while taking ownership of their professional journey.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95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kumimoji="0" lang="en-US" sz="1900" u="sng" strike="noStrike" kern="0" normalizeH="0" baseline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ea typeface="Arial Unicode MS" pitchFamily="34" charset="-128"/>
                <a:cs typeface="Arial Unicode MS" pitchFamily="34" charset="-128"/>
              </a:rPr>
              <a:t>“My Performance Journey” F</a:t>
            </a:r>
            <a:r>
              <a:rPr kumimoji="0" lang="en-US" sz="1900" i="0" u="sng" strike="noStrike" kern="0" normalizeH="0" baseline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ea typeface="Arial Unicode MS" pitchFamily="34" charset="-128"/>
                <a:cs typeface="Arial Unicode MS" pitchFamily="34" charset="-128"/>
              </a:rPr>
              <a:t>ocuses </a:t>
            </a:r>
            <a:r>
              <a:rPr lang="en-US" sz="1900" u="sng" kern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rial Unicode MS" pitchFamily="34" charset="-128"/>
                <a:cs typeface="Arial Unicode MS" pitchFamily="34" charset="-128"/>
              </a:rPr>
              <a:t>o</a:t>
            </a:r>
            <a:r>
              <a:rPr kumimoji="0" lang="en-US" sz="1900" i="0" u="sng" strike="noStrike" kern="0" normalizeH="0" baseline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ea typeface="Arial Unicode MS" pitchFamily="34" charset="-128"/>
                <a:cs typeface="Arial Unicode MS" pitchFamily="34" charset="-128"/>
              </a:rPr>
              <a:t>n:</a:t>
            </a:r>
          </a:p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3"/>
          <p:cNvSpPr txBox="1">
            <a:spLocks/>
          </p:cNvSpPr>
          <p:nvPr/>
        </p:nvSpPr>
        <p:spPr bwMode="gray">
          <a:xfrm>
            <a:off x="906577" y="2362200"/>
            <a:ext cx="7086463" cy="699422"/>
          </a:xfrm>
          <a:prstGeom prst="rect">
            <a:avLst/>
          </a:prstGeom>
          <a:solidFill>
            <a:schemeClr val="tx2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895350">
              <a:buClr>
                <a:schemeClr val="tx2"/>
              </a:buClr>
              <a:defRPr sz="18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285750" marR="0" lvl="0" indent="-285750" defTabSz="895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14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5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Creating an</a:t>
            </a:r>
            <a:r>
              <a:rPr kumimoji="0" lang="en-GB" sz="15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 efficient </a:t>
            </a:r>
            <a:r>
              <a:rPr kumimoji="0" lang="en-GB" sz="15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performance based community focused on</a:t>
            </a:r>
            <a:r>
              <a:rPr kumimoji="0" lang="en-GB" sz="15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 performance, values and competencies</a:t>
            </a:r>
            <a:endParaRPr kumimoji="0" lang="en-GB" sz="15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Rectangle 3"/>
          <p:cNvSpPr txBox="1">
            <a:spLocks/>
          </p:cNvSpPr>
          <p:nvPr/>
        </p:nvSpPr>
        <p:spPr bwMode="gray">
          <a:xfrm>
            <a:off x="906578" y="3083312"/>
            <a:ext cx="7086462" cy="713628"/>
          </a:xfrm>
          <a:prstGeom prst="rect">
            <a:avLst/>
          </a:prstGeom>
          <a:solidFill>
            <a:schemeClr val="tx2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895350">
              <a:buClr>
                <a:schemeClr val="tx2"/>
              </a:buClr>
              <a:defRPr sz="18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285750" lvl="0" indent="-285750">
              <a:buClr>
                <a:srgbClr val="9A8146"/>
              </a:buClr>
              <a:buFont typeface="Arial" panose="020B0604020202020204" pitchFamily="34" charset="0"/>
              <a:buChar char="•"/>
              <a:defRPr/>
            </a:pPr>
            <a:r>
              <a:rPr kumimoji="0" lang="en-GB" sz="15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Focusing </a:t>
            </a:r>
            <a:r>
              <a:rPr kumimoji="0" lang="en-GB" sz="15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on </a:t>
            </a:r>
            <a:r>
              <a:rPr kumimoji="0" lang="en-GB" sz="15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tools of development </a:t>
            </a:r>
            <a:r>
              <a:rPr kumimoji="0" lang="en-GB" sz="15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of </a:t>
            </a:r>
            <a:r>
              <a:rPr kumimoji="0" lang="en-GB" sz="15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our employees (e.g</a:t>
            </a:r>
            <a:r>
              <a:rPr kumimoji="0" lang="en-GB" sz="15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., </a:t>
            </a:r>
            <a:r>
              <a:rPr lang="en-GB" sz="1500" kern="0" noProof="0" dirty="0" smtClean="0"/>
              <a:t>C</a:t>
            </a:r>
            <a:r>
              <a:rPr lang="en-GB" sz="1500" kern="0" dirty="0" err="1" smtClean="0"/>
              <a:t>oaching</a:t>
            </a:r>
            <a:r>
              <a:rPr lang="en-GB" sz="1500" kern="0" dirty="0" smtClean="0"/>
              <a:t>, Mentorship and  </a:t>
            </a:r>
            <a:r>
              <a:rPr lang="en-GB" sz="1500" kern="0" dirty="0"/>
              <a:t>L</a:t>
            </a:r>
            <a:r>
              <a:rPr lang="en-GB" sz="1500" kern="0" dirty="0" smtClean="0"/>
              <a:t>eadership Programs</a:t>
            </a:r>
            <a:r>
              <a:rPr kumimoji="0" lang="en-GB" sz="15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)</a:t>
            </a:r>
            <a:endParaRPr kumimoji="0" lang="en-GB" sz="15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Rectangle 3"/>
          <p:cNvSpPr txBox="1">
            <a:spLocks/>
          </p:cNvSpPr>
          <p:nvPr/>
        </p:nvSpPr>
        <p:spPr bwMode="gray">
          <a:xfrm>
            <a:off x="906578" y="3821438"/>
            <a:ext cx="7089873" cy="713628"/>
          </a:xfrm>
          <a:prstGeom prst="rect">
            <a:avLst/>
          </a:prstGeom>
          <a:solidFill>
            <a:schemeClr val="tx2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895350">
              <a:buClr>
                <a:schemeClr val="tx2"/>
              </a:buClr>
              <a:defRPr sz="18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285750" marR="0" lvl="0" indent="-285750" defTabSz="895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14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5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Holding </a:t>
            </a:r>
            <a:r>
              <a:rPr kumimoji="0" lang="en-GB" sz="15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constructive review sessions to </a:t>
            </a:r>
            <a:r>
              <a:rPr kumimoji="0" lang="en-GB" sz="15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support our </a:t>
            </a:r>
            <a:r>
              <a:rPr kumimoji="0" lang="en-GB" sz="15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employees in meeting </a:t>
            </a:r>
            <a:r>
              <a:rPr kumimoji="0" lang="en-GB" sz="15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their objectives</a:t>
            </a:r>
            <a:endParaRPr kumimoji="0" lang="en-GB" sz="15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Rectangle 3"/>
          <p:cNvSpPr txBox="1">
            <a:spLocks/>
          </p:cNvSpPr>
          <p:nvPr/>
        </p:nvSpPr>
        <p:spPr bwMode="gray">
          <a:xfrm>
            <a:off x="919088" y="4562721"/>
            <a:ext cx="7077363" cy="713628"/>
          </a:xfrm>
          <a:prstGeom prst="rect">
            <a:avLst/>
          </a:prstGeom>
          <a:solidFill>
            <a:schemeClr val="tx2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895350">
              <a:buClr>
                <a:schemeClr val="tx2"/>
              </a:buClr>
              <a:defRPr sz="18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285750" marR="0" lvl="0" indent="-285750" defTabSz="895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14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00" kern="0" dirty="0" smtClean="0"/>
              <a:t>Holding f</a:t>
            </a:r>
            <a:r>
              <a:rPr kumimoji="0" lang="en-US" sz="15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ormal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semi-annual reviews 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(</a:t>
            </a:r>
            <a:r>
              <a:rPr kumimoji="0" lang="en-US" sz="15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developmental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not </a:t>
            </a:r>
            <a:r>
              <a:rPr lang="en-US" sz="1500" kern="0" noProof="0" dirty="0"/>
              <a:t>e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valuative</a:t>
            </a: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)</a:t>
            </a:r>
          </a:p>
        </p:txBody>
      </p:sp>
      <p:sp>
        <p:nvSpPr>
          <p:cNvPr id="15" name="Rectangle 3"/>
          <p:cNvSpPr txBox="1">
            <a:spLocks/>
          </p:cNvSpPr>
          <p:nvPr/>
        </p:nvSpPr>
        <p:spPr bwMode="gray">
          <a:xfrm>
            <a:off x="914539" y="5256178"/>
            <a:ext cx="7086461" cy="713628"/>
          </a:xfrm>
          <a:prstGeom prst="rect">
            <a:avLst/>
          </a:prstGeom>
          <a:solidFill>
            <a:schemeClr val="tx2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895350">
              <a:buClr>
                <a:schemeClr val="tx2"/>
              </a:buClr>
              <a:defRPr sz="18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285750" marR="0" lvl="0" indent="-285750" defTabSz="895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14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Evaluating employee overall performance by year-end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Rectangle 3"/>
          <p:cNvSpPr txBox="1">
            <a:spLocks/>
          </p:cNvSpPr>
          <p:nvPr/>
        </p:nvSpPr>
        <p:spPr bwMode="gray">
          <a:xfrm>
            <a:off x="909990" y="5969806"/>
            <a:ext cx="7086461" cy="713628"/>
          </a:xfrm>
          <a:prstGeom prst="rect">
            <a:avLst/>
          </a:prstGeom>
          <a:solidFill>
            <a:schemeClr val="tx2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895350">
              <a:buClr>
                <a:schemeClr val="tx2"/>
              </a:buClr>
              <a:defRPr sz="18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285750" marR="0" lvl="0" indent="-285750" algn="just" defTabSz="895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14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5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Ensuring </a:t>
            </a:r>
            <a:r>
              <a:rPr kumimoji="0" lang="en-GB" sz="15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consistency in </a:t>
            </a:r>
            <a:r>
              <a:rPr kumimoji="0" lang="en-GB" sz="15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performance assessment across the</a:t>
            </a:r>
            <a:r>
              <a:rPr kumimoji="0" lang="en-GB" sz="15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 University</a:t>
            </a:r>
            <a:r>
              <a:rPr kumimoji="0" lang="en-GB" sz="15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1500" kern="0" dirty="0"/>
              <a:t>c</a:t>
            </a:r>
            <a:r>
              <a:rPr kumimoji="0" lang="en-US" sz="15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lear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, consistent and robust performance objectives </a:t>
            </a: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to align with </a:t>
            </a:r>
            <a:r>
              <a:rPr lang="en-US" sz="1500" kern="0" dirty="0" smtClean="0"/>
              <a:t>the University’s  strategic objectives)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35718"/>
            <a:ext cx="86106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53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3281"/>
            <a:ext cx="8229600" cy="1143000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500" b="1" u="sng" dirty="0" smtClean="0">
                <a:solidFill>
                  <a:schemeClr val="bg1"/>
                </a:solidFill>
              </a:rPr>
              <a:t>“Performance Journey” Objective Cycle </a:t>
            </a:r>
            <a:endParaRPr lang="en-US" sz="2500" b="1" u="sng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4040188" cy="63976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noAutofit/>
          </a:bodyPr>
          <a:lstStyle/>
          <a:p>
            <a:pPr lvl="0" algn="ctr" defTabSz="457200">
              <a:spcBef>
                <a:spcPts val="0"/>
              </a:spcBef>
              <a:defRPr/>
            </a:pPr>
            <a:endParaRPr lang="en-US" sz="1800" kern="0" dirty="0" smtClean="0">
              <a:solidFill>
                <a:prstClr val="white"/>
              </a:solidFill>
              <a:ea typeface="ＭＳ Ｐゴシック"/>
            </a:endParaRPr>
          </a:p>
          <a:p>
            <a:pPr>
              <a:spcBef>
                <a:spcPts val="0"/>
              </a:spcBef>
            </a:pPr>
            <a:r>
              <a:rPr lang="en-US" sz="1800" dirty="0" smtClean="0"/>
              <a:t>Elements of Employee Annual Scorecard: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546" y="2819400"/>
            <a:ext cx="4040188" cy="3951288"/>
          </a:xfrm>
          <a:solidFill>
            <a:schemeClr val="tx2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Department’s </a:t>
            </a:r>
            <a:r>
              <a:rPr lang="en-US" sz="2000" dirty="0">
                <a:solidFill>
                  <a:schemeClr val="bg1"/>
                </a:solidFill>
              </a:rPr>
              <a:t>strategic </a:t>
            </a:r>
            <a:r>
              <a:rPr lang="en-US" sz="2000" dirty="0" smtClean="0">
                <a:solidFill>
                  <a:schemeClr val="bg1"/>
                </a:solidFill>
              </a:rPr>
              <a:t>objective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Performance in Role + Strategic initiatives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Job Enrichment (Personal Development)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Values/Competencies framework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57400"/>
            <a:ext cx="4041775" cy="63976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 smtClean="0"/>
              <a:t>Individual Development Plan </a:t>
            </a: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90568"/>
            <a:ext cx="4041775" cy="3951288"/>
          </a:xfrm>
          <a:solidFill>
            <a:schemeClr val="tx2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chemeClr val="bg1"/>
                </a:solidFill>
              </a:rPr>
              <a:t>Individual Development Plan (IDP) section  is open in </a:t>
            </a:r>
            <a:r>
              <a:rPr lang="en-US" sz="2000" dirty="0" smtClean="0">
                <a:solidFill>
                  <a:schemeClr val="bg1"/>
                </a:solidFill>
              </a:rPr>
              <a:t>this </a:t>
            </a:r>
            <a:r>
              <a:rPr lang="en-US" sz="2000" dirty="0">
                <a:solidFill>
                  <a:schemeClr val="bg1"/>
                </a:solidFill>
              </a:rPr>
              <a:t>cycle to ensure all employees have an IDP</a:t>
            </a:r>
          </a:p>
          <a:p>
            <a:r>
              <a:rPr lang="en-US" sz="2000" dirty="0">
                <a:solidFill>
                  <a:schemeClr val="bg1"/>
                </a:solidFill>
              </a:rPr>
              <a:t>The 1 or 2 most critical development areas shall be added by the employee as Personal Development  Objective(s).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35718"/>
            <a:ext cx="86106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629400" y="2514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3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8438" y="778263"/>
            <a:ext cx="3840162" cy="403850"/>
          </a:xfrm>
        </p:spPr>
        <p:txBody>
          <a:bodyPr>
            <a:noAutofit/>
          </a:bodyPr>
          <a:lstStyle/>
          <a:p>
            <a:pPr algn="l"/>
            <a:r>
              <a:rPr lang="en-US" sz="2500" b="1" i="1" u="sng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Scorecard Elements</a:t>
            </a:r>
            <a:endParaRPr lang="en-US" sz="2500" b="1" i="1" u="sng" dirty="0">
              <a:solidFill>
                <a:schemeClr val="tx2"/>
              </a:solidFill>
            </a:endParaRPr>
          </a:p>
        </p:txBody>
      </p:sp>
      <p:sp>
        <p:nvSpPr>
          <p:cNvPr id="36" name="Rectangle 5"/>
          <p:cNvSpPr txBox="1">
            <a:spLocks/>
          </p:cNvSpPr>
          <p:nvPr/>
        </p:nvSpPr>
        <p:spPr>
          <a:xfrm>
            <a:off x="6032879" y="3338875"/>
            <a:ext cx="2782437" cy="99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>
              <a:spcBef>
                <a:spcPct val="20000"/>
              </a:spcBef>
              <a:buClr>
                <a:srgbClr val="780224"/>
              </a:buClr>
            </a:pPr>
            <a:r>
              <a:rPr lang="en-US" sz="1200" spc="-20" dirty="0">
                <a:solidFill>
                  <a:srgbClr val="000000"/>
                </a:solidFill>
                <a:latin typeface="Calibri"/>
              </a:rPr>
              <a:t>Launch a new process or initiative in own role that </a:t>
            </a:r>
            <a:r>
              <a:rPr lang="en-US" sz="1200" spc="-20" dirty="0" smtClean="0">
                <a:solidFill>
                  <a:srgbClr val="000000"/>
                </a:solidFill>
                <a:latin typeface="Calibri"/>
              </a:rPr>
              <a:t>would </a:t>
            </a:r>
            <a:r>
              <a:rPr lang="en-US" sz="1200" spc="-20" dirty="0">
                <a:solidFill>
                  <a:srgbClr val="000000"/>
                </a:solidFill>
                <a:latin typeface="Calibri"/>
              </a:rPr>
              <a:t>enhance </a:t>
            </a:r>
            <a:r>
              <a:rPr lang="en-US" sz="1200" spc="-20" dirty="0" smtClean="0">
                <a:solidFill>
                  <a:srgbClr val="000000"/>
                </a:solidFill>
                <a:latin typeface="Calibri"/>
              </a:rPr>
              <a:t>workflow </a:t>
            </a:r>
            <a:endParaRPr lang="en-US" sz="1200" spc="-20" dirty="0">
              <a:solidFill>
                <a:srgbClr val="000000"/>
              </a:solidFill>
              <a:latin typeface="Calibri"/>
            </a:endParaRPr>
          </a:p>
          <a:p>
            <a:pPr lvl="1">
              <a:spcBef>
                <a:spcPct val="20000"/>
              </a:spcBef>
              <a:buClr>
                <a:srgbClr val="780224"/>
              </a:buClr>
            </a:pPr>
            <a:r>
              <a:rPr lang="en-US" sz="1200" spc="-20" dirty="0">
                <a:solidFill>
                  <a:srgbClr val="000000"/>
                </a:solidFill>
                <a:latin typeface="Calibri"/>
              </a:rPr>
              <a:t>Achieve successful executive </a:t>
            </a:r>
            <a:r>
              <a:rPr lang="en-US" sz="1200" spc="-20" dirty="0" smtClean="0">
                <a:solidFill>
                  <a:srgbClr val="000000"/>
                </a:solidFill>
                <a:latin typeface="Calibri"/>
              </a:rPr>
              <a:t>recruitment </a:t>
            </a:r>
            <a:endParaRPr lang="en-US" sz="1200" spc="-20" dirty="0">
              <a:solidFill>
                <a:srgbClr val="000000"/>
              </a:solidFill>
              <a:latin typeface="Calibri"/>
            </a:endParaRPr>
          </a:p>
          <a:p>
            <a:pPr lvl="1">
              <a:spcBef>
                <a:spcPct val="20000"/>
              </a:spcBef>
              <a:buClr>
                <a:srgbClr val="780224"/>
              </a:buClr>
            </a:pPr>
            <a:r>
              <a:rPr lang="en-US" sz="1200" spc="-20" dirty="0">
                <a:solidFill>
                  <a:srgbClr val="000000"/>
                </a:solidFill>
                <a:latin typeface="Calibri"/>
              </a:rPr>
              <a:t>Roll out a branding initiative to enhance the brand value of </a:t>
            </a:r>
            <a:r>
              <a:rPr lang="en-US" sz="1200" spc="-20" dirty="0" smtClean="0">
                <a:solidFill>
                  <a:srgbClr val="000000"/>
                </a:solidFill>
                <a:latin typeface="Calibri"/>
              </a:rPr>
              <a:t>AUC </a:t>
            </a:r>
            <a:endParaRPr lang="en-US" sz="1200" spc="-2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Rectangle 5"/>
          <p:cNvSpPr txBox="1">
            <a:spLocks/>
          </p:cNvSpPr>
          <p:nvPr/>
        </p:nvSpPr>
        <p:spPr>
          <a:xfrm>
            <a:off x="2191666" y="3338875"/>
            <a:ext cx="2882188" cy="114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spcBef>
                <a:spcPct val="20000"/>
              </a:spcBef>
              <a:buClr>
                <a:srgbClr val="780224"/>
              </a:buClr>
            </a:pPr>
            <a:r>
              <a:rPr lang="en-US" sz="1200" b="1" dirty="0" smtClean="0">
                <a:solidFill>
                  <a:srgbClr val="000000"/>
                </a:solidFill>
                <a:latin typeface="Calibri"/>
              </a:rPr>
              <a:t>Role Specific: 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R</a:t>
            </a:r>
            <a:r>
              <a:rPr lang="en-US" sz="1200" dirty="0" smtClean="0">
                <a:solidFill>
                  <a:srgbClr val="000000"/>
                </a:solidFill>
                <a:latin typeface="Calibri"/>
              </a:rPr>
              <a:t>elated to the job 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holder core </a:t>
            </a:r>
            <a:r>
              <a:rPr lang="en-US" sz="1200" dirty="0" smtClean="0">
                <a:solidFill>
                  <a:srgbClr val="000000"/>
                </a:solidFill>
                <a:latin typeface="Calibri"/>
              </a:rPr>
              <a:t>responsibilities and 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delivery - </a:t>
            </a:r>
            <a:r>
              <a:rPr lang="en-US" sz="1200" dirty="0" smtClean="0">
                <a:solidFill>
                  <a:srgbClr val="000000"/>
                </a:solidFill>
                <a:latin typeface="Calibri"/>
              </a:rPr>
              <a:t>They 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are measures of success in </a:t>
            </a:r>
            <a:r>
              <a:rPr lang="en-US" sz="1200" dirty="0" smtClean="0">
                <a:solidFill>
                  <a:srgbClr val="000000"/>
                </a:solidFill>
                <a:latin typeface="Calibri"/>
              </a:rPr>
              <a:t>role</a:t>
            </a:r>
            <a:endParaRPr lang="en-US" sz="1200" dirty="0">
              <a:solidFill>
                <a:srgbClr val="000000"/>
              </a:solidFill>
              <a:latin typeface="Calibri"/>
            </a:endParaRPr>
          </a:p>
          <a:p>
            <a:pPr>
              <a:spcBef>
                <a:spcPct val="20000"/>
              </a:spcBef>
              <a:buClr>
                <a:srgbClr val="780224"/>
              </a:buClr>
            </a:pPr>
            <a:r>
              <a:rPr lang="en-US" sz="1200" b="1" dirty="0">
                <a:solidFill>
                  <a:srgbClr val="000000"/>
                </a:solidFill>
                <a:latin typeface="Calibri"/>
              </a:rPr>
              <a:t>Strategic </a:t>
            </a:r>
            <a:r>
              <a:rPr lang="en-US" sz="1200" b="1" dirty="0" smtClean="0">
                <a:solidFill>
                  <a:srgbClr val="000000"/>
                </a:solidFill>
                <a:latin typeface="Calibri"/>
              </a:rPr>
              <a:t>Initiatives: </a:t>
            </a:r>
            <a:r>
              <a:rPr lang="en-US" sz="1200" dirty="0" smtClean="0">
                <a:solidFill>
                  <a:srgbClr val="000000"/>
                </a:solidFill>
                <a:latin typeface="Calibri"/>
              </a:rPr>
              <a:t>related 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to taking initiatives </a:t>
            </a:r>
            <a:r>
              <a:rPr lang="en-US" sz="1200" dirty="0" smtClean="0">
                <a:solidFill>
                  <a:srgbClr val="000000"/>
                </a:solidFill>
                <a:latin typeface="Calibri"/>
              </a:rPr>
              <a:t>on 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the job but not </a:t>
            </a:r>
            <a:r>
              <a:rPr lang="en-US" sz="1200" dirty="0" smtClean="0">
                <a:solidFill>
                  <a:srgbClr val="000000"/>
                </a:solidFill>
                <a:latin typeface="Calibri"/>
              </a:rPr>
              <a:t>necessarily 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part of the </a:t>
            </a:r>
            <a:r>
              <a:rPr lang="en-US" sz="1200" dirty="0" smtClean="0">
                <a:solidFill>
                  <a:srgbClr val="000000"/>
                </a:solidFill>
                <a:latin typeface="Calibri"/>
              </a:rPr>
              <a:t>day-to-day 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deliverables</a:t>
            </a:r>
          </a:p>
        </p:txBody>
      </p: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2211626" y="2951103"/>
            <a:ext cx="6627574" cy="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2173526" y="4546695"/>
            <a:ext cx="6627574" cy="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2211626" y="1600200"/>
            <a:ext cx="6627574" cy="0"/>
          </a:xfrm>
          <a:prstGeom prst="line">
            <a:avLst/>
          </a:prstGeom>
          <a:noFill/>
          <a:ln w="9525" cap="flat" cmpd="sng" algn="ctr">
            <a:solidFill>
              <a:srgbClr val="9A8146"/>
            </a:solidFill>
            <a:prstDash val="solid"/>
          </a:ln>
          <a:effectLst/>
        </p:spPr>
      </p:cxnSp>
      <p:sp>
        <p:nvSpPr>
          <p:cNvPr id="41" name="Rectangle 5"/>
          <p:cNvSpPr txBox="1">
            <a:spLocks/>
          </p:cNvSpPr>
          <p:nvPr/>
        </p:nvSpPr>
        <p:spPr>
          <a:xfrm>
            <a:off x="4621177" y="1385958"/>
            <a:ext cx="15330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spcBef>
                <a:spcPct val="20000"/>
              </a:spcBef>
              <a:buClr>
                <a:srgbClr val="780224"/>
              </a:buClr>
            </a:pPr>
            <a:r>
              <a:rPr lang="en-US" sz="1200" b="1" dirty="0">
                <a:solidFill>
                  <a:schemeClr val="tx2"/>
                </a:solidFill>
                <a:latin typeface="Calibri"/>
              </a:rPr>
              <a:t>Number of </a:t>
            </a:r>
            <a:r>
              <a:rPr lang="en-US" sz="1200" b="1" dirty="0" smtClean="0">
                <a:solidFill>
                  <a:schemeClr val="tx2"/>
                </a:solidFill>
                <a:latin typeface="Calibri"/>
              </a:rPr>
              <a:t>objectives</a:t>
            </a:r>
            <a:endParaRPr lang="en-US" sz="1200" b="1" dirty="0">
              <a:solidFill>
                <a:schemeClr val="tx2"/>
              </a:solidFill>
              <a:latin typeface="Calibri"/>
            </a:endParaRPr>
          </a:p>
        </p:txBody>
      </p:sp>
      <p:sp>
        <p:nvSpPr>
          <p:cNvPr id="42" name="Rectangle 5"/>
          <p:cNvSpPr txBox="1">
            <a:spLocks/>
          </p:cNvSpPr>
          <p:nvPr/>
        </p:nvSpPr>
        <p:spPr>
          <a:xfrm>
            <a:off x="6781800" y="1382207"/>
            <a:ext cx="2623827" cy="18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spcBef>
                <a:spcPct val="20000"/>
              </a:spcBef>
              <a:buClr>
                <a:srgbClr val="780224"/>
              </a:buClr>
            </a:pPr>
            <a:r>
              <a:rPr lang="en-US" sz="1200" b="1" dirty="0" smtClean="0">
                <a:solidFill>
                  <a:schemeClr val="tx2"/>
                </a:solidFill>
                <a:latin typeface="Calibri"/>
              </a:rPr>
              <a:t>Example of Objective </a:t>
            </a:r>
            <a:endParaRPr lang="en-US" sz="1200" b="1" dirty="0">
              <a:solidFill>
                <a:schemeClr val="tx2"/>
              </a:solidFill>
              <a:latin typeface="Calibri"/>
            </a:endParaRPr>
          </a:p>
        </p:txBody>
      </p:sp>
      <p:sp>
        <p:nvSpPr>
          <p:cNvPr id="43" name="Rectangle 5"/>
          <p:cNvSpPr txBox="1">
            <a:spLocks/>
          </p:cNvSpPr>
          <p:nvPr/>
        </p:nvSpPr>
        <p:spPr>
          <a:xfrm>
            <a:off x="2211626" y="1392012"/>
            <a:ext cx="1949576" cy="18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spcBef>
                <a:spcPct val="20000"/>
              </a:spcBef>
              <a:buClr>
                <a:srgbClr val="780224"/>
              </a:buClr>
            </a:pPr>
            <a:r>
              <a:rPr lang="en-US" sz="1200" b="1" dirty="0">
                <a:solidFill>
                  <a:schemeClr val="tx2"/>
                </a:solidFill>
                <a:latin typeface="Calibri"/>
              </a:rPr>
              <a:t>Philosophy</a:t>
            </a:r>
          </a:p>
        </p:txBody>
      </p:sp>
      <p:sp>
        <p:nvSpPr>
          <p:cNvPr id="44" name="Oval 43"/>
          <p:cNvSpPr/>
          <p:nvPr/>
        </p:nvSpPr>
        <p:spPr>
          <a:xfrm>
            <a:off x="5073854" y="1800390"/>
            <a:ext cx="563791" cy="247098"/>
          </a:xfrm>
          <a:prstGeom prst="ellipse">
            <a:avLst/>
          </a:prstGeom>
          <a:solidFill>
            <a:schemeClr val="tx2"/>
          </a:solidFill>
          <a:ln w="19050">
            <a:solidFill>
              <a:sysClr val="window" lastClr="FFFFFF"/>
            </a:solidFill>
          </a:ln>
          <a:effectLst/>
        </p:spPr>
        <p:txBody>
          <a:bodyPr wrap="none" lIns="0" tIns="0" rIns="0" bIns="0" anchor="ctr" anchorCtr="1">
            <a:noAutofit/>
          </a:bodyPr>
          <a:lstStyle/>
          <a:p>
            <a:pPr defTabSz="457200">
              <a:defRPr/>
            </a:pPr>
            <a:r>
              <a:rPr lang="en-US" sz="1200" b="1" kern="0" dirty="0" smtClean="0">
                <a:solidFill>
                  <a:prstClr val="white"/>
                </a:solidFill>
                <a:latin typeface="Calibri"/>
              </a:rPr>
              <a:t>~1 -2 </a:t>
            </a:r>
            <a:endParaRPr lang="en-US" sz="1200" b="1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5" name="Rectangle 5"/>
          <p:cNvSpPr txBox="1">
            <a:spLocks/>
          </p:cNvSpPr>
          <p:nvPr/>
        </p:nvSpPr>
        <p:spPr>
          <a:xfrm>
            <a:off x="5967821" y="2090214"/>
            <a:ext cx="2800579" cy="77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>
              <a:spcBef>
                <a:spcPct val="20000"/>
              </a:spcBef>
              <a:buClr>
                <a:srgbClr val="780224"/>
              </a:buClr>
            </a:pPr>
            <a:r>
              <a:rPr lang="en-US" sz="1200" dirty="0" smtClean="0">
                <a:solidFill>
                  <a:srgbClr val="000000"/>
                </a:solidFill>
                <a:latin typeface="Calibri"/>
              </a:rPr>
              <a:t>The Department overall objectives linked to the University overall strategic objectives </a:t>
            </a:r>
            <a:endParaRPr lang="en-US" sz="1200" dirty="0">
              <a:solidFill>
                <a:srgbClr val="000000"/>
              </a:solidFill>
              <a:latin typeface="Calibri"/>
            </a:endParaRPr>
          </a:p>
          <a:p>
            <a:pPr lvl="1">
              <a:spcBef>
                <a:spcPct val="20000"/>
              </a:spcBef>
              <a:buClr>
                <a:srgbClr val="780224"/>
              </a:buClr>
            </a:pPr>
            <a:endParaRPr lang="en-US" sz="12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Rectangle 5"/>
          <p:cNvSpPr txBox="1">
            <a:spLocks/>
          </p:cNvSpPr>
          <p:nvPr/>
        </p:nvSpPr>
        <p:spPr>
          <a:xfrm>
            <a:off x="2173526" y="2090214"/>
            <a:ext cx="29003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spcBef>
                <a:spcPct val="20000"/>
              </a:spcBef>
              <a:buClr>
                <a:srgbClr val="780224"/>
              </a:buClr>
            </a:pPr>
            <a:r>
              <a:rPr lang="en-US" sz="1200" spc="-20" dirty="0">
                <a:solidFill>
                  <a:srgbClr val="000000"/>
                </a:solidFill>
                <a:latin typeface="Calibri"/>
              </a:rPr>
              <a:t>L</a:t>
            </a:r>
            <a:r>
              <a:rPr lang="en-US" sz="1200" spc="-20" dirty="0" smtClean="0">
                <a:solidFill>
                  <a:srgbClr val="000000"/>
                </a:solidFill>
                <a:latin typeface="Calibri"/>
              </a:rPr>
              <a:t>inked </a:t>
            </a:r>
            <a:r>
              <a:rPr lang="en-US" sz="1200" spc="-20" dirty="0">
                <a:solidFill>
                  <a:srgbClr val="000000"/>
                </a:solidFill>
                <a:latin typeface="Calibri"/>
              </a:rPr>
              <a:t>to underlying </a:t>
            </a:r>
            <a:r>
              <a:rPr lang="en-US" sz="1200" spc="-20" dirty="0" smtClean="0">
                <a:solidFill>
                  <a:srgbClr val="000000"/>
                </a:solidFill>
                <a:latin typeface="Calibri"/>
              </a:rPr>
              <a:t>department performance  </a:t>
            </a:r>
            <a:r>
              <a:rPr lang="en-US" sz="1200" spc="-20" dirty="0">
                <a:solidFill>
                  <a:srgbClr val="000000"/>
                </a:solidFill>
                <a:latin typeface="Calibri"/>
              </a:rPr>
              <a:t>to foster cross functional collaboration </a:t>
            </a:r>
            <a:endParaRPr lang="en-US" sz="1200" spc="-20" dirty="0" smtClea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73855" y="3026257"/>
            <a:ext cx="563791" cy="247098"/>
          </a:xfrm>
          <a:prstGeom prst="ellipse">
            <a:avLst/>
          </a:prstGeom>
          <a:solidFill>
            <a:schemeClr val="tx2"/>
          </a:solidFill>
          <a:ln w="19050">
            <a:solidFill>
              <a:sysClr val="window" lastClr="FFFFFF"/>
            </a:solidFill>
          </a:ln>
          <a:effectLst/>
        </p:spPr>
        <p:txBody>
          <a:bodyPr wrap="none" lIns="0" tIns="0" rIns="0" bIns="0" anchor="ctr" anchorCtr="1">
            <a:noAutofit/>
          </a:bodyPr>
          <a:lstStyle/>
          <a:p>
            <a:pPr defTabSz="457200">
              <a:defRPr/>
            </a:pPr>
            <a:r>
              <a:rPr lang="en-US" sz="1200" b="1" kern="0" dirty="0">
                <a:solidFill>
                  <a:prstClr val="white"/>
                </a:solidFill>
                <a:latin typeface="Calibri"/>
              </a:rPr>
              <a:t>~4-6</a:t>
            </a:r>
          </a:p>
        </p:txBody>
      </p:sp>
      <p:sp>
        <p:nvSpPr>
          <p:cNvPr id="48" name="Rectangle 5"/>
          <p:cNvSpPr txBox="1">
            <a:spLocks/>
          </p:cNvSpPr>
          <p:nvPr/>
        </p:nvSpPr>
        <p:spPr>
          <a:xfrm>
            <a:off x="5958722" y="4983868"/>
            <a:ext cx="2800579" cy="77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>
              <a:spcBef>
                <a:spcPct val="20000"/>
              </a:spcBef>
              <a:buClr>
                <a:srgbClr val="780224"/>
              </a:buClr>
            </a:pPr>
            <a:r>
              <a:rPr lang="en-US" sz="1200" dirty="0">
                <a:solidFill>
                  <a:srgbClr val="000000"/>
                </a:solidFill>
                <a:latin typeface="Calibri"/>
              </a:rPr>
              <a:t>Improve overall business </a:t>
            </a:r>
            <a:r>
              <a:rPr lang="en-US" sz="1200" dirty="0" smtClean="0">
                <a:solidFill>
                  <a:srgbClr val="000000"/>
                </a:solidFill>
                <a:latin typeface="Calibri"/>
              </a:rPr>
              <a:t>understanding 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through getting exposure to cross functional projects</a:t>
            </a:r>
          </a:p>
          <a:p>
            <a:pPr lvl="1">
              <a:spcBef>
                <a:spcPct val="20000"/>
              </a:spcBef>
              <a:buClr>
                <a:srgbClr val="780224"/>
              </a:buClr>
            </a:pPr>
            <a:r>
              <a:rPr lang="en-US" sz="1200" dirty="0">
                <a:solidFill>
                  <a:srgbClr val="000000"/>
                </a:solidFill>
                <a:latin typeface="Calibri"/>
              </a:rPr>
              <a:t>Improve modelling skills </a:t>
            </a:r>
          </a:p>
        </p:txBody>
      </p:sp>
      <p:sp>
        <p:nvSpPr>
          <p:cNvPr id="49" name="Rectangle 5"/>
          <p:cNvSpPr txBox="1">
            <a:spLocks/>
          </p:cNvSpPr>
          <p:nvPr/>
        </p:nvSpPr>
        <p:spPr>
          <a:xfrm>
            <a:off x="2291334" y="5084802"/>
            <a:ext cx="278252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spcBef>
                <a:spcPct val="20000"/>
              </a:spcBef>
              <a:buClr>
                <a:srgbClr val="780224"/>
              </a:buClr>
            </a:pPr>
            <a:r>
              <a:rPr lang="en-US" sz="1200" dirty="0">
                <a:solidFill>
                  <a:srgbClr val="000000"/>
                </a:solidFill>
                <a:latin typeface="Calibri"/>
              </a:rPr>
              <a:t>Specific personal development objectives related to enhancing </a:t>
            </a:r>
            <a:r>
              <a:rPr lang="en-US" sz="1200" dirty="0" smtClean="0">
                <a:solidFill>
                  <a:srgbClr val="000000"/>
                </a:solidFill>
                <a:latin typeface="Calibri"/>
              </a:rPr>
              <a:t>business 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functional skills </a:t>
            </a:r>
            <a:r>
              <a:rPr lang="en-US" sz="1200" dirty="0" smtClean="0">
                <a:solidFill>
                  <a:srgbClr val="000000"/>
                </a:solidFill>
                <a:latin typeface="Calibri"/>
              </a:rPr>
              <a:t>and/or Competencies  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model </a:t>
            </a:r>
            <a:r>
              <a:rPr lang="en-US" sz="1200" dirty="0" smtClean="0">
                <a:solidFill>
                  <a:srgbClr val="000000"/>
                </a:solidFill>
                <a:latin typeface="Calibri"/>
              </a:rPr>
              <a:t>behaviors</a:t>
            </a:r>
            <a:endParaRPr lang="en-US" sz="12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5073855" y="4566467"/>
            <a:ext cx="563791" cy="247098"/>
          </a:xfrm>
          <a:prstGeom prst="ellipse">
            <a:avLst/>
          </a:prstGeom>
          <a:solidFill>
            <a:schemeClr val="tx2"/>
          </a:solidFill>
          <a:ln w="19050">
            <a:solidFill>
              <a:sysClr val="window" lastClr="FFFFFF"/>
            </a:solidFill>
          </a:ln>
          <a:effectLst/>
        </p:spPr>
        <p:txBody>
          <a:bodyPr wrap="none" lIns="0" tIns="0" rIns="0" bIns="0" anchor="ctr" anchorCtr="1">
            <a:noAutofit/>
          </a:bodyPr>
          <a:lstStyle/>
          <a:p>
            <a:pPr defTabSz="457200">
              <a:defRPr/>
            </a:pPr>
            <a:r>
              <a:rPr lang="en-US" sz="1200" b="1" kern="0" dirty="0">
                <a:solidFill>
                  <a:prstClr val="white"/>
                </a:solidFill>
                <a:latin typeface="Calibri"/>
              </a:rPr>
              <a:t>~1-2</a:t>
            </a:r>
          </a:p>
        </p:txBody>
      </p:sp>
      <p:sp>
        <p:nvSpPr>
          <p:cNvPr id="51" name="Rectangle 5"/>
          <p:cNvSpPr txBox="1">
            <a:spLocks/>
          </p:cNvSpPr>
          <p:nvPr/>
        </p:nvSpPr>
        <p:spPr>
          <a:xfrm>
            <a:off x="6025322" y="6165830"/>
            <a:ext cx="26238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>
              <a:spcBef>
                <a:spcPct val="20000"/>
              </a:spcBef>
              <a:buClr>
                <a:srgbClr val="780224"/>
              </a:buClr>
            </a:pPr>
            <a:r>
              <a:rPr lang="en-US" sz="1200" dirty="0" smtClean="0">
                <a:solidFill>
                  <a:srgbClr val="000000"/>
                </a:solidFill>
                <a:latin typeface="Calibri"/>
              </a:rPr>
              <a:t>According to a predetermined set.</a:t>
            </a:r>
            <a:endParaRPr lang="en-US" sz="1200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52" name="Straight Connector 51"/>
          <p:cNvCxnSpPr>
            <a:cxnSpLocks/>
          </p:cNvCxnSpPr>
          <p:nvPr/>
        </p:nvCxnSpPr>
        <p:spPr>
          <a:xfrm>
            <a:off x="2145562" y="5943435"/>
            <a:ext cx="6627574" cy="0"/>
          </a:xfrm>
          <a:prstGeom prst="line">
            <a:avLst/>
          </a:prstGeom>
          <a:noFill/>
          <a:ln w="19050">
            <a:solidFill>
              <a:schemeClr val="accent5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Rectangle 5"/>
          <p:cNvSpPr txBox="1">
            <a:spLocks/>
          </p:cNvSpPr>
          <p:nvPr/>
        </p:nvSpPr>
        <p:spPr>
          <a:xfrm>
            <a:off x="2317624" y="6292334"/>
            <a:ext cx="1949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spcBef>
                <a:spcPct val="20000"/>
              </a:spcBef>
              <a:buClr>
                <a:srgbClr val="780224"/>
              </a:buClr>
            </a:pPr>
            <a:r>
              <a:rPr lang="en-US" sz="1200" dirty="0" smtClean="0">
                <a:solidFill>
                  <a:srgbClr val="000000"/>
                </a:solidFill>
                <a:latin typeface="Calibri"/>
              </a:rPr>
              <a:t>Instill AUC core competencies </a:t>
            </a:r>
            <a:endParaRPr lang="en-US" sz="12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077266" y="6134614"/>
            <a:ext cx="563791" cy="247098"/>
          </a:xfrm>
          <a:prstGeom prst="ellipse">
            <a:avLst/>
          </a:prstGeom>
          <a:solidFill>
            <a:schemeClr val="tx2"/>
          </a:solidFill>
          <a:ln w="19050">
            <a:solidFill>
              <a:sysClr val="window" lastClr="FFFFFF"/>
            </a:solidFill>
          </a:ln>
          <a:effectLst/>
        </p:spPr>
        <p:txBody>
          <a:bodyPr wrap="none" lIns="0" tIns="0" rIns="0" bIns="0" anchor="ctr" anchorCtr="1">
            <a:noAutofit/>
          </a:bodyPr>
          <a:lstStyle/>
          <a:p>
            <a:pPr defTabSz="457200">
              <a:defRPr/>
            </a:pPr>
            <a:endParaRPr lang="en-US" sz="1200" b="1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5" name="Rectangle 3"/>
          <p:cNvSpPr txBox="1">
            <a:spLocks/>
          </p:cNvSpPr>
          <p:nvPr/>
        </p:nvSpPr>
        <p:spPr>
          <a:xfrm>
            <a:off x="224316" y="1395038"/>
            <a:ext cx="1284116" cy="141943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  <a:extLst/>
        </p:spPr>
        <p:txBody>
          <a:bodyPr wrap="square" lIns="73471" tIns="73471" rIns="73471" bIns="73471" anchor="t" anchorCtr="0">
            <a:noAutofit/>
          </a:bodyPr>
          <a:lstStyle>
            <a:defPPr>
              <a:defRPr lang="en-US"/>
            </a:defPPr>
            <a:lvl1pPr marL="119063">
              <a:defRPr sz="1200" b="1">
                <a:solidFill>
                  <a:schemeClr val="tx2"/>
                </a:solidFill>
              </a:defRPr>
            </a:lvl1pPr>
          </a:lstStyle>
          <a:p>
            <a:pPr marL="0" defTabSz="457200">
              <a:defRPr/>
            </a:pPr>
            <a:r>
              <a:rPr lang="en-US" kern="0" dirty="0" smtClean="0">
                <a:solidFill>
                  <a:prstClr val="white"/>
                </a:solidFill>
                <a:latin typeface="Calibri"/>
              </a:rPr>
              <a:t>Business Performance</a:t>
            </a:r>
          </a:p>
          <a:p>
            <a:pPr marL="0" defTabSz="457200">
              <a:defRPr/>
            </a:pPr>
            <a:endParaRPr lang="en-US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24316" y="2951103"/>
            <a:ext cx="1256754" cy="3844563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Rectangle 3"/>
          <p:cNvSpPr txBox="1">
            <a:spLocks/>
          </p:cNvSpPr>
          <p:nvPr/>
        </p:nvSpPr>
        <p:spPr>
          <a:xfrm>
            <a:off x="627594" y="5943435"/>
            <a:ext cx="1441580" cy="762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ysClr val="window" lastClr="FFFFFF"/>
            </a:solidFill>
          </a:ln>
          <a:effectLst/>
          <a:extLst/>
        </p:spPr>
        <p:txBody>
          <a:bodyPr wrap="square" lIns="73471" tIns="73471" rIns="73471" bIns="73471" anchor="t" anchorCtr="0">
            <a:noAutofit/>
          </a:bodyPr>
          <a:lstStyle>
            <a:defPPr>
              <a:defRPr lang="en-US"/>
            </a:defPPr>
            <a:lvl1pPr marL="171450" indent="-171450" defTabSz="457200">
              <a:buFont typeface="Arial" panose="020B0604020202020204" pitchFamily="34" charset="0"/>
              <a:buChar char="•"/>
              <a:defRPr sz="1200" b="1" kern="0">
                <a:latin typeface="Calibri"/>
              </a:defRPr>
            </a:lvl1pPr>
          </a:lstStyle>
          <a:p>
            <a:pPr marL="0" indent="0">
              <a:buNone/>
            </a:pPr>
            <a:r>
              <a:rPr lang="en-US" dirty="0"/>
              <a:t>Competencies Assessment</a:t>
            </a:r>
          </a:p>
        </p:txBody>
      </p:sp>
      <p:sp>
        <p:nvSpPr>
          <p:cNvPr id="59" name="Rectangle 16"/>
          <p:cNvSpPr txBox="1"/>
          <p:nvPr/>
        </p:nvSpPr>
        <p:spPr>
          <a:xfrm>
            <a:off x="319929" y="2951103"/>
            <a:ext cx="8191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12944" eaLnBrk="1" hangingPunct="1">
              <a:buClr>
                <a:schemeClr val="tx2"/>
              </a:buCl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7482" indent="-195863" defTabSz="912944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66181" indent="-267086" defTabSz="912944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26437" indent="-158633" defTabSz="912944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64542" indent="-132733" defTabSz="912944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64542" indent="-132733" defTabSz="912944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64542" indent="-132733" defTabSz="912944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64542" indent="-132733" defTabSz="912944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64542" indent="-132733" defTabSz="912944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buClr>
                <a:srgbClr val="9A8146"/>
              </a:buClr>
            </a:pPr>
            <a:r>
              <a:rPr lang="en-US" sz="1200" b="1" dirty="0" smtClean="0">
                <a:solidFill>
                  <a:prstClr val="white"/>
                </a:solidFill>
                <a:latin typeface="Calibri"/>
              </a:rPr>
              <a:t>Personal</a:t>
            </a:r>
          </a:p>
          <a:p>
            <a:pPr>
              <a:buClr>
                <a:srgbClr val="9A8146"/>
              </a:buClr>
            </a:pPr>
            <a:r>
              <a:rPr lang="en-US" sz="1200" b="1" dirty="0" smtClean="0">
                <a:solidFill>
                  <a:prstClr val="white"/>
                </a:solidFill>
                <a:latin typeface="Calibri"/>
              </a:rPr>
              <a:t>Performance</a:t>
            </a:r>
            <a:endParaRPr lang="en-US" sz="12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0" name="Rectangle 3"/>
          <p:cNvSpPr txBox="1">
            <a:spLocks/>
          </p:cNvSpPr>
          <p:nvPr/>
        </p:nvSpPr>
        <p:spPr>
          <a:xfrm>
            <a:off x="626713" y="3387934"/>
            <a:ext cx="1441580" cy="10931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ysClr val="window" lastClr="FFFFFF"/>
            </a:solidFill>
          </a:ln>
          <a:effectLst/>
          <a:extLst/>
        </p:spPr>
        <p:txBody>
          <a:bodyPr wrap="square" lIns="73471" tIns="73471" rIns="73471" bIns="73471" anchor="t" anchorCtr="0">
            <a:noAutofit/>
          </a:bodyPr>
          <a:lstStyle>
            <a:defPPr>
              <a:defRPr lang="en-US"/>
            </a:defPPr>
            <a:lvl1pPr marL="171450" indent="-171450" defTabSz="457200">
              <a:buFont typeface="Arial" panose="020B0604020202020204" pitchFamily="34" charset="0"/>
              <a:buChar char="•"/>
              <a:defRPr sz="1200" b="1" kern="0">
                <a:latin typeface="Calibri"/>
              </a:defRPr>
            </a:lvl1pPr>
          </a:lstStyle>
          <a:p>
            <a:pPr marL="0" indent="0">
              <a:buNone/>
            </a:pPr>
            <a:r>
              <a:rPr lang="en-US" dirty="0"/>
              <a:t>Performance in Role 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1481070" y="3785440"/>
            <a:ext cx="500130" cy="405560"/>
            <a:chOff x="287932" y="3382168"/>
            <a:chExt cx="557979" cy="484626"/>
          </a:xfrm>
        </p:grpSpPr>
        <p:pic>
          <p:nvPicPr>
            <p:cNvPr id="62" name="Picture 43" descr="blue, folder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932" y="3382168"/>
              <a:ext cx="484760" cy="484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44" descr="add, plus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361" y="3551282"/>
              <a:ext cx="221550" cy="2214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4" name="Rectangle 3"/>
          <p:cNvSpPr txBox="1">
            <a:spLocks/>
          </p:cNvSpPr>
          <p:nvPr/>
        </p:nvSpPr>
        <p:spPr>
          <a:xfrm>
            <a:off x="627594" y="4876800"/>
            <a:ext cx="1441580" cy="7913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ysClr val="window" lastClr="FFFFFF"/>
            </a:solidFill>
          </a:ln>
          <a:effectLst/>
          <a:extLst/>
        </p:spPr>
        <p:txBody>
          <a:bodyPr wrap="square" lIns="73471" tIns="73471" rIns="73471" bIns="73471" anchor="t" anchorCtr="0">
            <a:noAutofit/>
          </a:bodyPr>
          <a:lstStyle>
            <a:defPPr>
              <a:defRPr lang="en-US"/>
            </a:defPPr>
            <a:lvl1pPr marL="171450" indent="-171450" defTabSz="457200">
              <a:buFont typeface="Arial" panose="020B0604020202020204" pitchFamily="34" charset="0"/>
              <a:buChar char="•"/>
              <a:defRPr sz="1200" b="1" kern="0">
                <a:latin typeface="Calibri"/>
              </a:defRPr>
            </a:lvl1pPr>
          </a:lstStyle>
          <a:p>
            <a:pPr marL="0" indent="0">
              <a:buNone/>
            </a:pPr>
            <a:r>
              <a:rPr lang="en-US" dirty="0"/>
              <a:t>Job Enrichment (Personal Development)</a:t>
            </a:r>
          </a:p>
        </p:txBody>
      </p:sp>
      <p:pic>
        <p:nvPicPr>
          <p:cNvPr id="65" name="Picture 26" descr="ksystemlog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640" y="4648200"/>
            <a:ext cx="452760" cy="42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7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206" y="5959171"/>
            <a:ext cx="354044" cy="36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Rectangle 3"/>
          <p:cNvSpPr txBox="1">
            <a:spLocks/>
          </p:cNvSpPr>
          <p:nvPr/>
        </p:nvSpPr>
        <p:spPr>
          <a:xfrm>
            <a:off x="608719" y="1914177"/>
            <a:ext cx="1459574" cy="7913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ysClr val="window" lastClr="FFFFFF"/>
            </a:solidFill>
          </a:ln>
          <a:effectLst/>
          <a:extLst/>
        </p:spPr>
        <p:txBody>
          <a:bodyPr wrap="square" lIns="73471" tIns="73471" rIns="73471" bIns="73471" anchor="t" anchorCtr="0">
            <a:noAutofit/>
          </a:bodyPr>
          <a:lstStyle>
            <a:defPPr>
              <a:defRPr lang="en-US"/>
            </a:defPPr>
            <a:lvl1pPr marL="119063">
              <a:defRPr sz="1200" b="1">
                <a:solidFill>
                  <a:schemeClr val="tx2"/>
                </a:solidFill>
              </a:defRPr>
            </a:lvl1pPr>
          </a:lstStyle>
          <a:p>
            <a:pPr marL="0" defTabSz="457200">
              <a:defRPr/>
            </a:pPr>
            <a:r>
              <a:rPr lang="en-US" kern="0" dirty="0" smtClean="0">
                <a:solidFill>
                  <a:schemeClr val="tx1"/>
                </a:solidFill>
                <a:latin typeface="Calibri"/>
              </a:rPr>
              <a:t>Dept. </a:t>
            </a:r>
            <a:r>
              <a:rPr lang="en-US" kern="0" dirty="0">
                <a:solidFill>
                  <a:schemeClr val="tx1"/>
                </a:solidFill>
                <a:latin typeface="Calibri"/>
              </a:rPr>
              <a:t>O</a:t>
            </a:r>
            <a:r>
              <a:rPr lang="en-US" kern="0" dirty="0" smtClean="0">
                <a:solidFill>
                  <a:schemeClr val="tx1"/>
                </a:solidFill>
                <a:latin typeface="Calibri"/>
              </a:rPr>
              <a:t>verall </a:t>
            </a:r>
            <a:r>
              <a:rPr lang="en-US" kern="0" dirty="0">
                <a:solidFill>
                  <a:schemeClr val="tx1"/>
                </a:solidFill>
                <a:latin typeface="Calibri"/>
              </a:rPr>
              <a:t>Y</a:t>
            </a:r>
            <a:r>
              <a:rPr lang="en-US" kern="0" dirty="0" smtClean="0">
                <a:solidFill>
                  <a:schemeClr val="tx1"/>
                </a:solidFill>
                <a:latin typeface="Calibri"/>
              </a:rPr>
              <a:t>early </a:t>
            </a:r>
            <a:r>
              <a:rPr lang="en-US" kern="0" dirty="0">
                <a:solidFill>
                  <a:schemeClr val="tx1"/>
                </a:solidFill>
                <a:latin typeface="Calibri"/>
              </a:rPr>
              <a:t>O</a:t>
            </a:r>
            <a:r>
              <a:rPr lang="en-US" kern="0" dirty="0" smtClean="0">
                <a:solidFill>
                  <a:schemeClr val="tx1"/>
                </a:solidFill>
                <a:latin typeface="Calibri"/>
              </a:rPr>
              <a:t>bjective </a:t>
            </a:r>
            <a:endParaRPr lang="en-US" kern="0" dirty="0">
              <a:solidFill>
                <a:schemeClr val="tx1"/>
              </a:solidFill>
              <a:latin typeface="Calibri"/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35718"/>
            <a:ext cx="86106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624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Business Performance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200" dirty="0" smtClean="0">
                <a:solidFill>
                  <a:schemeClr val="bg1"/>
                </a:solidFill>
              </a:rPr>
              <a:t>A Closer Look!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419100" y="1966119"/>
            <a:ext cx="8267700" cy="891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b="1" dirty="0" smtClean="0"/>
              <a:t>Improving an individual’s performance within his/her department is a mutual responsibility. The Senior </a:t>
            </a:r>
            <a:r>
              <a:rPr lang="en-US" sz="1600" b="1" dirty="0"/>
              <a:t>E</a:t>
            </a:r>
            <a:r>
              <a:rPr lang="en-US" sz="1600" b="1" dirty="0" smtClean="0"/>
              <a:t>xecutive, the Manager and the Employee are all responsible in this objective, and it is important to clearly understand the roles of each.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9100" y="3370271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of the most important aspects of the leadership’s responsibility is </a:t>
            </a:r>
            <a:r>
              <a:rPr lang="en-US" b="1" dirty="0" smtClean="0"/>
              <a:t>developing</a:t>
            </a:r>
            <a:r>
              <a:rPr lang="en-US" dirty="0" smtClean="0"/>
              <a:t> and </a:t>
            </a:r>
            <a:r>
              <a:rPr lang="en-US" b="1" dirty="0" smtClean="0"/>
              <a:t>communicating</a:t>
            </a:r>
            <a:r>
              <a:rPr lang="en-US" dirty="0" smtClean="0"/>
              <a:t> the </a:t>
            </a:r>
            <a:r>
              <a:rPr lang="en-US" b="1" dirty="0" smtClean="0"/>
              <a:t>Strategic Objectives </a:t>
            </a:r>
            <a:r>
              <a:rPr lang="en-US" dirty="0" smtClean="0"/>
              <a:t>that the employees will aim to help accomplish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124200" y="350877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4724400"/>
            <a:ext cx="82296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FY18 Strategic Initiative is : </a:t>
            </a:r>
            <a:r>
              <a:rPr lang="en-US" sz="2400" b="1" dirty="0" smtClean="0"/>
              <a:t>	</a:t>
            </a:r>
            <a:r>
              <a:rPr lang="en-US" sz="2400" b="1" i="1" dirty="0" smtClean="0"/>
              <a:t>Institutional Effectiveness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78580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Setting </a:t>
            </a:r>
            <a:r>
              <a:rPr lang="en-US" dirty="0" smtClean="0">
                <a:solidFill>
                  <a:schemeClr val="bg1"/>
                </a:solidFill>
              </a:rPr>
              <a:t>Objectives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800" b="1" u="sng" dirty="0" smtClean="0">
              <a:latin typeface="Calibri" panose="020F0502020204030204" pitchFamily="34" charset="0"/>
              <a:ea typeface="ＭＳ Ｐゴシック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altLang="en-US" sz="1800" dirty="0" smtClean="0">
                <a:latin typeface="Calibri" panose="020F0502020204030204" pitchFamily="34" charset="0"/>
                <a:ea typeface="ＭＳ Ｐゴシック"/>
              </a:rPr>
              <a:t>Managers </a:t>
            </a:r>
            <a:r>
              <a:rPr lang="en-US" altLang="en-US" sz="1800" dirty="0">
                <a:latin typeface="Calibri" panose="020F0502020204030204" pitchFamily="34" charset="0"/>
                <a:ea typeface="ＭＳ Ｐゴシック"/>
              </a:rPr>
              <a:t>and employees need to collaborate in setting meaningful goals/ objectives tracking progress against those goals throughout the year, and evaluating performance.  Connecting an employee’s work with U</a:t>
            </a:r>
            <a:r>
              <a:rPr lang="en-US" altLang="en-US" sz="1800" dirty="0" smtClean="0">
                <a:latin typeface="Calibri" panose="020F0502020204030204" pitchFamily="34" charset="0"/>
                <a:ea typeface="ＭＳ Ｐゴシック"/>
              </a:rPr>
              <a:t>niversity </a:t>
            </a:r>
            <a:r>
              <a:rPr lang="en-US" altLang="en-US" sz="1800" dirty="0">
                <a:latin typeface="Calibri" panose="020F0502020204030204" pitchFamily="34" charset="0"/>
                <a:ea typeface="ＭＳ Ｐゴシック"/>
              </a:rPr>
              <a:t>goals is the top driver of accountability</a:t>
            </a:r>
            <a:r>
              <a:rPr lang="en-US" altLang="en-US" sz="1800" dirty="0" smtClean="0">
                <a:latin typeface="Calibri" panose="020F0502020204030204" pitchFamily="34" charset="0"/>
                <a:ea typeface="ＭＳ Ｐゴシック"/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altLang="en-US" sz="1800" b="1" u="sng" dirty="0" smtClean="0">
              <a:latin typeface="Calibri" panose="020F0502020204030204" pitchFamily="34" charset="0"/>
              <a:ea typeface="ＭＳ Ｐゴシック"/>
            </a:endParaRPr>
          </a:p>
          <a:p>
            <a:pPr marL="0" lvl="0" indent="0">
              <a:spcBef>
                <a:spcPts val="0"/>
              </a:spcBef>
              <a:spcAft>
                <a:spcPct val="100000"/>
              </a:spcAft>
              <a:buNone/>
            </a:pPr>
            <a:r>
              <a:rPr lang="en-US" altLang="en-US" sz="1800" b="1" u="sng" dirty="0" smtClean="0">
                <a:latin typeface="Calibri" panose="020F0502020204030204" pitchFamily="34" charset="0"/>
                <a:ea typeface="ＭＳ Ｐゴシック"/>
              </a:rPr>
              <a:t>Procedures:</a:t>
            </a:r>
            <a:endParaRPr lang="en-US" altLang="en-US" sz="1800" b="1" u="sng" dirty="0">
              <a:latin typeface="Calibri" panose="020F0502020204030204" pitchFamily="34" charset="0"/>
              <a:ea typeface="ＭＳ Ｐゴシック"/>
            </a:endParaRPr>
          </a:p>
          <a:p>
            <a:pPr marL="228600" lvl="0" indent="-2286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>
                <a:latin typeface="Calibri" panose="020F0502020204030204" pitchFamily="34" charset="0"/>
                <a:ea typeface="ＭＳ Ｐゴシック"/>
              </a:rPr>
              <a:t>Employee and M</a:t>
            </a:r>
            <a:r>
              <a:rPr lang="en-US" altLang="en-US" sz="1800" dirty="0" smtClean="0">
                <a:latin typeface="Calibri" panose="020F0502020204030204" pitchFamily="34" charset="0"/>
                <a:ea typeface="ＭＳ Ｐゴシック"/>
              </a:rPr>
              <a:t>anager </a:t>
            </a:r>
            <a:r>
              <a:rPr lang="en-US" altLang="en-US" sz="1800" dirty="0">
                <a:latin typeface="Calibri" panose="020F0502020204030204" pitchFamily="34" charset="0"/>
                <a:ea typeface="ＭＳ Ｐゴシック"/>
              </a:rPr>
              <a:t>meet to discuss department objectives </a:t>
            </a:r>
            <a:r>
              <a:rPr lang="en-US" altLang="en-US" sz="1800" dirty="0" smtClean="0">
                <a:latin typeface="Calibri" panose="020F0502020204030204" pitchFamily="34" charset="0"/>
                <a:ea typeface="ＭＳ Ｐゴシック"/>
              </a:rPr>
              <a:t>and </a:t>
            </a:r>
            <a:r>
              <a:rPr lang="en-US" altLang="en-US" sz="1800" dirty="0">
                <a:latin typeface="Calibri" panose="020F0502020204030204" pitchFamily="34" charset="0"/>
                <a:ea typeface="ＭＳ Ｐゴシック"/>
              </a:rPr>
              <a:t>ensure:</a:t>
            </a:r>
          </a:p>
          <a:p>
            <a:pPr marL="628650" lvl="1" indent="-2286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1800" dirty="0">
                <a:latin typeface="Calibri" panose="020F0502020204030204" pitchFamily="34" charset="0"/>
                <a:ea typeface="ＭＳ Ｐゴシック"/>
              </a:rPr>
              <a:t>A</a:t>
            </a:r>
            <a:r>
              <a:rPr lang="en-US" altLang="en-US" sz="1800" dirty="0" smtClean="0">
                <a:latin typeface="Calibri" panose="020F0502020204030204" pitchFamily="34" charset="0"/>
                <a:ea typeface="ＭＳ Ｐゴシック"/>
              </a:rPr>
              <a:t>lignment </a:t>
            </a:r>
            <a:r>
              <a:rPr lang="en-US" altLang="en-US" sz="1800" dirty="0">
                <a:latin typeface="Calibri" panose="020F0502020204030204" pitchFamily="34" charset="0"/>
                <a:ea typeface="ＭＳ Ｐゴシック"/>
              </a:rPr>
              <a:t>of objectives with those of peers and the </a:t>
            </a:r>
            <a:r>
              <a:rPr lang="en-US" altLang="en-US" sz="1800" dirty="0" smtClean="0">
                <a:latin typeface="Calibri" panose="020F0502020204030204" pitchFamily="34" charset="0"/>
                <a:ea typeface="ＭＳ Ｐゴシック"/>
              </a:rPr>
              <a:t>department.</a:t>
            </a:r>
            <a:endParaRPr lang="en-US" altLang="en-US" sz="1800" dirty="0">
              <a:latin typeface="Calibri" panose="020F0502020204030204" pitchFamily="34" charset="0"/>
              <a:ea typeface="ＭＳ Ｐゴシック"/>
            </a:endParaRPr>
          </a:p>
          <a:p>
            <a:pPr marL="628650" lvl="1" indent="-2286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1800" dirty="0">
                <a:latin typeface="Calibri" panose="020F0502020204030204" pitchFamily="34" charset="0"/>
                <a:ea typeface="ＭＳ Ｐゴシック"/>
              </a:rPr>
              <a:t>O</a:t>
            </a:r>
            <a:r>
              <a:rPr lang="en-US" altLang="en-US" sz="1800" dirty="0" smtClean="0">
                <a:latin typeface="Calibri" panose="020F0502020204030204" pitchFamily="34" charset="0"/>
                <a:ea typeface="ＭＳ Ｐゴシック"/>
              </a:rPr>
              <a:t>bjectives </a:t>
            </a:r>
            <a:r>
              <a:rPr lang="en-US" altLang="en-US" sz="1800" dirty="0">
                <a:latin typeface="Calibri" panose="020F0502020204030204" pitchFamily="34" charset="0"/>
                <a:ea typeface="ＭＳ Ｐゴシック"/>
              </a:rPr>
              <a:t>support the </a:t>
            </a:r>
            <a:r>
              <a:rPr lang="en-US" altLang="en-US" sz="1800" dirty="0" smtClean="0">
                <a:latin typeface="Calibri" panose="020F0502020204030204" pitchFamily="34" charset="0"/>
                <a:ea typeface="ＭＳ Ｐゴシック"/>
              </a:rPr>
              <a:t>employee’s </a:t>
            </a:r>
            <a:r>
              <a:rPr lang="en-US" altLang="en-US" sz="1800" dirty="0">
                <a:latin typeface="Calibri" panose="020F0502020204030204" pitchFamily="34" charset="0"/>
                <a:ea typeface="ＭＳ Ｐゴシック"/>
              </a:rPr>
              <a:t>personal development </a:t>
            </a:r>
            <a:r>
              <a:rPr lang="en-US" altLang="en-US" sz="1800" dirty="0" smtClean="0">
                <a:latin typeface="Calibri" panose="020F0502020204030204" pitchFamily="34" charset="0"/>
                <a:ea typeface="ＭＳ Ｐゴシック"/>
              </a:rPr>
              <a:t>goals. </a:t>
            </a:r>
          </a:p>
          <a:p>
            <a:pPr marL="228600" lvl="0" indent="-2286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altLang="en-US" sz="1800" dirty="0">
              <a:latin typeface="Calibri" panose="020F0502020204030204" pitchFamily="34" charset="0"/>
              <a:ea typeface="ＭＳ Ｐゴシック"/>
            </a:endParaRPr>
          </a:p>
          <a:p>
            <a:pPr marL="228600" lvl="0" indent="-228600">
              <a:spcBef>
                <a:spcPts val="600"/>
              </a:spcBef>
              <a:buFont typeface="+mj-lt"/>
              <a:buAutoNum type="arabicPeriod" startAt="2"/>
            </a:pPr>
            <a:r>
              <a:rPr lang="en-US" altLang="en-US" sz="1800" dirty="0">
                <a:latin typeface="Calibri" panose="020F0502020204030204" pitchFamily="34" charset="0"/>
                <a:ea typeface="ＭＳ Ｐゴシック"/>
              </a:rPr>
              <a:t>Employee </a:t>
            </a:r>
            <a:r>
              <a:rPr lang="en-US" altLang="en-US" sz="1800" dirty="0" smtClean="0">
                <a:latin typeface="Calibri" panose="020F0502020204030204" pitchFamily="34" charset="0"/>
                <a:ea typeface="ＭＳ Ｐゴシック"/>
              </a:rPr>
              <a:t>submits </a:t>
            </a:r>
            <a:r>
              <a:rPr lang="en-US" altLang="en-US" sz="1800" dirty="0">
                <a:latin typeface="Calibri" panose="020F0502020204030204" pitchFamily="34" charset="0"/>
                <a:ea typeface="ＭＳ Ｐゴシック"/>
              </a:rPr>
              <a:t>the agreed objectives (Role specific , Strategic, </a:t>
            </a:r>
            <a:r>
              <a:rPr lang="en-US" altLang="en-US" sz="1800" dirty="0" smtClean="0">
                <a:latin typeface="Calibri" panose="020F0502020204030204" pitchFamily="34" charset="0"/>
                <a:ea typeface="ＭＳ Ｐゴシック"/>
              </a:rPr>
              <a:t>Job Enrichment “Personal Development”) </a:t>
            </a:r>
            <a:r>
              <a:rPr lang="en-US" altLang="en-US" sz="1800" dirty="0">
                <a:latin typeface="Calibri" panose="020F0502020204030204" pitchFamily="34" charset="0"/>
                <a:ea typeface="ＭＳ Ｐゴシック"/>
              </a:rPr>
              <a:t>in the </a:t>
            </a:r>
            <a:r>
              <a:rPr lang="en-US" altLang="en-US" sz="1800" dirty="0" smtClean="0">
                <a:latin typeface="Calibri" panose="020F0502020204030204" pitchFamily="34" charset="0"/>
                <a:ea typeface="ＭＳ Ｐゴシック"/>
              </a:rPr>
              <a:t>“</a:t>
            </a:r>
            <a:r>
              <a:rPr lang="en-US" altLang="en-US" sz="1800" b="1" dirty="0" smtClean="0">
                <a:latin typeface="Calibri" panose="020F0502020204030204" pitchFamily="34" charset="0"/>
                <a:ea typeface="ＭＳ Ｐゴシック"/>
              </a:rPr>
              <a:t>My </a:t>
            </a:r>
            <a:r>
              <a:rPr lang="en-US" altLang="en-US" sz="1800" b="1" dirty="0">
                <a:latin typeface="Calibri" panose="020F0502020204030204" pitchFamily="34" charset="0"/>
                <a:ea typeface="ＭＳ Ｐゴシック"/>
              </a:rPr>
              <a:t>Performance </a:t>
            </a:r>
            <a:r>
              <a:rPr lang="en-US" altLang="en-US" sz="1800" b="1" dirty="0" smtClean="0">
                <a:latin typeface="Calibri" panose="020F0502020204030204" pitchFamily="34" charset="0"/>
                <a:ea typeface="ＭＳ Ｐゴシック"/>
              </a:rPr>
              <a:t>Journey” </a:t>
            </a:r>
            <a:r>
              <a:rPr lang="en-US" altLang="en-US" sz="1800" dirty="0">
                <a:latin typeface="Calibri" panose="020F0502020204030204" pitchFamily="34" charset="0"/>
                <a:ea typeface="ＭＳ Ｐゴシック"/>
              </a:rPr>
              <a:t>online </a:t>
            </a:r>
            <a:r>
              <a:rPr lang="en-US" altLang="en-US" sz="1800" dirty="0" smtClean="0">
                <a:latin typeface="Calibri" panose="020F0502020204030204" pitchFamily="34" charset="0"/>
                <a:ea typeface="ＭＳ Ｐゴシック"/>
              </a:rPr>
              <a:t>form </a:t>
            </a:r>
            <a:r>
              <a:rPr lang="en-US" altLang="en-US" sz="1800" dirty="0">
                <a:latin typeface="Calibri" panose="020F0502020204030204" pitchFamily="34" charset="0"/>
                <a:ea typeface="ＭＳ Ｐゴシック"/>
              </a:rPr>
              <a:t>based on the discussion with </a:t>
            </a:r>
            <a:r>
              <a:rPr lang="en-US" altLang="en-US" sz="1800" dirty="0" smtClean="0">
                <a:latin typeface="Calibri" panose="020F0502020204030204" pitchFamily="34" charset="0"/>
                <a:ea typeface="ＭＳ Ｐゴシック"/>
              </a:rPr>
              <a:t>his/her Manager.  </a:t>
            </a:r>
            <a:endParaRPr lang="en-US" altLang="en-US" sz="1800" dirty="0">
              <a:latin typeface="Calibri" panose="020F050202020403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0291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Setting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1D1D"/>
                </a:solidFill>
              </a:rPr>
              <a:t>SMARTER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bjectives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b="1" u="sng" dirty="0">
                <a:latin typeface="Calibri" panose="020F0502020204030204" pitchFamily="34" charset="0"/>
                <a:ea typeface="ＭＳ Ｐゴシック"/>
              </a:rPr>
              <a:t>Objectives s</a:t>
            </a:r>
            <a:r>
              <a:rPr lang="en-US" sz="1800" b="1" u="sng" dirty="0" smtClean="0">
                <a:latin typeface="Calibri" panose="020F0502020204030204" pitchFamily="34" charset="0"/>
                <a:ea typeface="ＭＳ Ｐゴシック"/>
              </a:rPr>
              <a:t>hould </a:t>
            </a:r>
            <a:r>
              <a:rPr lang="en-US" sz="1800" b="1" u="sng" dirty="0">
                <a:latin typeface="Calibri" panose="020F0502020204030204" pitchFamily="34" charset="0"/>
                <a:ea typeface="ＭＳ Ｐゴシック"/>
              </a:rPr>
              <a:t>be </a:t>
            </a:r>
            <a:r>
              <a:rPr lang="en-US" sz="1800" b="1" u="sng" dirty="0" smtClean="0">
                <a:latin typeface="Calibri" panose="020F0502020204030204" pitchFamily="34" charset="0"/>
                <a:ea typeface="ＭＳ Ｐゴシック"/>
              </a:rPr>
              <a:t>AMBITIOUS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alibri" panose="020F0502020204030204" pitchFamily="34" charset="0"/>
                <a:ea typeface="ＭＳ Ｐゴシック"/>
              </a:rPr>
              <a:t>Employee </a:t>
            </a:r>
            <a:r>
              <a:rPr lang="en-US" sz="1600" b="1" dirty="0">
                <a:latin typeface="Calibri" panose="020F0502020204030204" pitchFamily="34" charset="0"/>
                <a:ea typeface="ＭＳ Ｐゴシック"/>
              </a:rPr>
              <a:t>should push the bar and make sure objectives reflect business </a:t>
            </a:r>
            <a:r>
              <a:rPr lang="en-US" sz="1600" b="1" dirty="0" smtClean="0">
                <a:latin typeface="Calibri" panose="020F0502020204030204" pitchFamily="34" charset="0"/>
                <a:ea typeface="ＭＳ Ｐゴシック"/>
              </a:rPr>
              <a:t>priorities, department overall vision and mission in line with the University Strategic Objective. </a:t>
            </a:r>
            <a:endParaRPr lang="en-US" sz="1600" b="1" dirty="0">
              <a:latin typeface="Calibri" panose="020F0502020204030204" pitchFamily="34" charset="0"/>
              <a:ea typeface="ＭＳ Ｐゴシック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1400" b="1" u="sng" dirty="0" smtClean="0">
              <a:latin typeface="Calibri" panose="020F0502020204030204" pitchFamily="34" charset="0"/>
              <a:ea typeface="ＭＳ Ｐゴシック"/>
            </a:endParaRPr>
          </a:p>
          <a:p>
            <a:pPr marL="457200" lvl="1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1600" b="1" u="sng" dirty="0" smtClean="0">
                <a:latin typeface="Calibri" panose="020F0502020204030204" pitchFamily="34" charset="0"/>
                <a:ea typeface="ＭＳ Ｐゴシック"/>
              </a:rPr>
              <a:t>Use </a:t>
            </a:r>
            <a:r>
              <a:rPr lang="en-US" sz="1600" b="1" u="sng" dirty="0">
                <a:latin typeface="Calibri" panose="020F0502020204030204" pitchFamily="34" charset="0"/>
                <a:ea typeface="ＭＳ Ｐゴシック"/>
              </a:rPr>
              <a:t>the </a:t>
            </a:r>
            <a:r>
              <a:rPr lang="en-US" sz="1600" b="1" u="sng" dirty="0" smtClean="0">
                <a:solidFill>
                  <a:srgbClr val="FF1D1D"/>
                </a:solidFill>
                <a:latin typeface="Calibri" panose="020F0502020204030204" pitchFamily="34" charset="0"/>
                <a:ea typeface="ＭＳ Ｐゴシック"/>
              </a:rPr>
              <a:t>SMARTER</a:t>
            </a:r>
            <a:r>
              <a:rPr lang="en-US" sz="1600" b="1" u="sng" dirty="0" smtClean="0">
                <a:latin typeface="Calibri" panose="020F0502020204030204" pitchFamily="34" charset="0"/>
                <a:ea typeface="ＭＳ Ｐゴシック"/>
              </a:rPr>
              <a:t> method </a:t>
            </a:r>
            <a:r>
              <a:rPr lang="en-US" sz="1600" b="1" u="sng" dirty="0">
                <a:latin typeface="Calibri" panose="020F0502020204030204" pitchFamily="34" charset="0"/>
                <a:ea typeface="ＭＳ Ｐゴシック"/>
              </a:rPr>
              <a:t>when defining </a:t>
            </a:r>
            <a:r>
              <a:rPr lang="en-US" sz="1600" b="1" u="sng" dirty="0" smtClean="0">
                <a:latin typeface="Calibri" panose="020F0502020204030204" pitchFamily="34" charset="0"/>
                <a:ea typeface="ＭＳ Ｐゴシック"/>
              </a:rPr>
              <a:t>objectives:</a:t>
            </a:r>
            <a:endParaRPr lang="en-US" sz="1400" b="1" u="sng" dirty="0">
              <a:latin typeface="Calibri" panose="020F0502020204030204" pitchFamily="34" charset="0"/>
              <a:ea typeface="ＭＳ Ｐゴシック"/>
            </a:endParaRPr>
          </a:p>
          <a:p>
            <a:pPr marL="457200" lvl="1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1D1D"/>
                </a:solidFill>
                <a:latin typeface="Calibri" panose="020F0502020204030204" pitchFamily="34" charset="0"/>
                <a:ea typeface="ＭＳ Ｐゴシック"/>
              </a:rPr>
              <a:t>S</a:t>
            </a:r>
            <a:r>
              <a:rPr lang="en-US" sz="1400" b="1" dirty="0">
                <a:latin typeface="Calibri" panose="020F0502020204030204" pitchFamily="34" charset="0"/>
                <a:ea typeface="ＭＳ Ｐゴシック"/>
              </a:rPr>
              <a:t>pecific	State exactly what shall be accomplished (who, what, where and why</a:t>
            </a:r>
            <a:r>
              <a:rPr lang="en-US" sz="1400" b="1" dirty="0" smtClean="0">
                <a:latin typeface="Calibri" panose="020F0502020204030204" pitchFamily="34" charset="0"/>
                <a:ea typeface="ＭＳ Ｐゴシック"/>
              </a:rPr>
              <a:t>).</a:t>
            </a:r>
            <a:endParaRPr lang="en-US" sz="1400" b="1" dirty="0">
              <a:latin typeface="Calibri" panose="020F0502020204030204" pitchFamily="34" charset="0"/>
              <a:ea typeface="ＭＳ Ｐゴシック"/>
            </a:endParaRPr>
          </a:p>
          <a:p>
            <a:pPr marL="457200" lvl="1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1D1D"/>
                </a:solidFill>
                <a:latin typeface="Calibri" panose="020F0502020204030204" pitchFamily="34" charset="0"/>
                <a:ea typeface="ＭＳ Ｐゴシック"/>
              </a:rPr>
              <a:t>M</a:t>
            </a:r>
            <a:r>
              <a:rPr lang="en-US" sz="1400" b="1" dirty="0">
                <a:latin typeface="Calibri" panose="020F0502020204030204" pitchFamily="34" charset="0"/>
                <a:ea typeface="ＭＳ Ｐゴシック"/>
              </a:rPr>
              <a:t>easurable 	Define how to demonstrate and evaluate the extent to which the goal was </a:t>
            </a:r>
            <a:r>
              <a:rPr lang="en-US" sz="1400" b="1" dirty="0" smtClean="0">
                <a:latin typeface="Calibri" panose="020F0502020204030204" pitchFamily="34" charset="0"/>
                <a:ea typeface="ＭＳ Ｐゴシック"/>
              </a:rPr>
              <a:t>met.</a:t>
            </a:r>
            <a:endParaRPr lang="en-US" sz="1400" b="1" dirty="0">
              <a:latin typeface="Calibri" panose="020F0502020204030204" pitchFamily="34" charset="0"/>
              <a:ea typeface="ＭＳ Ｐゴシック"/>
            </a:endParaRPr>
          </a:p>
          <a:p>
            <a:pPr marL="457200" lvl="1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1D1D"/>
                </a:solidFill>
                <a:latin typeface="Calibri" panose="020F0502020204030204" pitchFamily="34" charset="0"/>
                <a:ea typeface="ＭＳ Ｐゴシック"/>
              </a:rPr>
              <a:t>A</a:t>
            </a:r>
            <a:r>
              <a:rPr lang="en-US" sz="1400" b="1" dirty="0">
                <a:latin typeface="Calibri" panose="020F0502020204030204" pitchFamily="34" charset="0"/>
                <a:ea typeface="ＭＳ Ｐゴシック"/>
              </a:rPr>
              <a:t>chievable	Set objectives that can be realistically </a:t>
            </a:r>
            <a:r>
              <a:rPr lang="en-US" sz="1400" b="1" dirty="0" smtClean="0">
                <a:latin typeface="Calibri" panose="020F0502020204030204" pitchFamily="34" charset="0"/>
                <a:ea typeface="ＭＳ Ｐゴシック"/>
              </a:rPr>
              <a:t>achieved.  </a:t>
            </a:r>
            <a:endParaRPr lang="en-US" sz="1400" b="1" dirty="0">
              <a:latin typeface="Calibri" panose="020F0502020204030204" pitchFamily="34" charset="0"/>
              <a:ea typeface="ＭＳ Ｐゴシック"/>
            </a:endParaRPr>
          </a:p>
          <a:p>
            <a:pPr marL="457200" lvl="1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1D1D"/>
                </a:solidFill>
                <a:latin typeface="Calibri" panose="020F0502020204030204" pitchFamily="34" charset="0"/>
                <a:ea typeface="ＭＳ Ｐゴシック"/>
              </a:rPr>
              <a:t>R</a:t>
            </a:r>
            <a:r>
              <a:rPr lang="en-US" sz="1400" b="1" dirty="0">
                <a:latin typeface="Calibri" panose="020F0502020204030204" pitchFamily="34" charset="0"/>
                <a:ea typeface="ＭＳ Ｐゴシック"/>
              </a:rPr>
              <a:t>elevant 	Define objectives that are relevant for the role and the success of the </a:t>
            </a:r>
            <a:r>
              <a:rPr lang="en-US" sz="1400" b="1" dirty="0" smtClean="0">
                <a:latin typeface="Calibri" panose="020F0502020204030204" pitchFamily="34" charset="0"/>
                <a:ea typeface="ＭＳ Ｐゴシック"/>
              </a:rPr>
              <a:t>business.</a:t>
            </a:r>
            <a:endParaRPr lang="en-US" sz="1400" b="1" dirty="0">
              <a:latin typeface="Calibri" panose="020F0502020204030204" pitchFamily="34" charset="0"/>
              <a:ea typeface="ＭＳ Ｐゴシック"/>
            </a:endParaRPr>
          </a:p>
          <a:p>
            <a:pPr marL="457200" lvl="1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1D1D"/>
                </a:solidFill>
                <a:latin typeface="Calibri" panose="020F0502020204030204" pitchFamily="34" charset="0"/>
                <a:ea typeface="ＭＳ Ｐゴシック"/>
              </a:rPr>
              <a:t>T</a:t>
            </a:r>
            <a:r>
              <a:rPr lang="en-US" sz="1400" b="1" dirty="0">
                <a:latin typeface="Calibri" panose="020F0502020204030204" pitchFamily="34" charset="0"/>
                <a:ea typeface="ＭＳ Ｐゴシック"/>
              </a:rPr>
              <a:t>ime bound	Objectives should have an end date and be achievable within the specified </a:t>
            </a:r>
            <a:r>
              <a:rPr lang="en-US" sz="1400" b="1" dirty="0" smtClean="0">
                <a:latin typeface="Calibri" panose="020F0502020204030204" pitchFamily="34" charset="0"/>
                <a:ea typeface="ＭＳ Ｐゴシック"/>
              </a:rPr>
              <a:t>time 		frame.</a:t>
            </a:r>
          </a:p>
          <a:p>
            <a:pPr marL="457200" lvl="1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FF1D1D"/>
                </a:solidFill>
                <a:latin typeface="Calibri" panose="020F0502020204030204" pitchFamily="34" charset="0"/>
                <a:ea typeface="ＭＳ Ｐゴシック"/>
              </a:rPr>
              <a:t>E</a:t>
            </a:r>
            <a:r>
              <a:rPr lang="en-US" sz="1400" b="1" dirty="0" smtClean="0">
                <a:latin typeface="Calibri" panose="020F0502020204030204" pitchFamily="34" charset="0"/>
                <a:ea typeface="ＭＳ Ｐゴシック"/>
              </a:rPr>
              <a:t>valuate	Evaluate your goals regularly to make sure you are on track to completing them.</a:t>
            </a:r>
          </a:p>
          <a:p>
            <a:pPr marL="457200" lvl="1" indent="0" algn="just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FF1D1D"/>
                </a:solidFill>
                <a:latin typeface="Calibri" panose="020F0502020204030204" pitchFamily="34" charset="0"/>
                <a:ea typeface="ＭＳ Ｐゴシック"/>
              </a:rPr>
              <a:t>R</a:t>
            </a:r>
            <a:r>
              <a:rPr lang="en-US" sz="1400" b="1" dirty="0" smtClean="0">
                <a:latin typeface="Calibri" panose="020F0502020204030204" pitchFamily="34" charset="0"/>
                <a:ea typeface="ＭＳ Ｐゴシック"/>
              </a:rPr>
              <a:t>eadjust	Readjust your approach if needed to make sure you are still taking the best way 		forward.</a:t>
            </a:r>
            <a:endParaRPr lang="en-US" sz="1400" b="1" dirty="0">
              <a:latin typeface="Calibri" panose="020F0502020204030204" pitchFamily="34" charset="0"/>
              <a:ea typeface="ＭＳ Ｐゴシック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2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475" y="838200"/>
            <a:ext cx="8229600" cy="914400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Rating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Scale </a:t>
            </a:r>
            <a:r>
              <a:rPr lang="en-US" b="1" dirty="0" smtClean="0"/>
              <a:t> 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243089"/>
              </p:ext>
            </p:extLst>
          </p:nvPr>
        </p:nvGraphicFramePr>
        <p:xfrm>
          <a:off x="459475" y="1846580"/>
          <a:ext cx="8229600" cy="4935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0980">
                  <a:extLst>
                    <a:ext uri="{9D8B030D-6E8A-4147-A177-3AD203B41FA5}">
                      <a16:colId xmlns:a16="http://schemas.microsoft.com/office/drawing/2014/main" val="2577829518"/>
                    </a:ext>
                  </a:extLst>
                </a:gridCol>
                <a:gridCol w="6408620">
                  <a:extLst>
                    <a:ext uri="{9D8B030D-6E8A-4147-A177-3AD203B41FA5}">
                      <a16:colId xmlns:a16="http://schemas.microsoft.com/office/drawing/2014/main" val="2126197748"/>
                    </a:ext>
                  </a:extLst>
                </a:gridCol>
              </a:tblGrid>
              <a:tr h="42078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Rating Definition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960" marR="6696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260179"/>
                  </a:ext>
                </a:extLst>
              </a:tr>
              <a:tr h="15885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</a:rPr>
                        <a:t>Outstanding:</a:t>
                      </a:r>
                      <a:endParaRPr lang="en-US" sz="18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960" marR="6696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500" dirty="0">
                          <a:effectLst/>
                        </a:rPr>
                        <a:t>Performance at this level far exceeds expectations.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500" dirty="0">
                          <a:effectLst/>
                        </a:rPr>
                        <a:t>A mark at this level represents a level of performance that is rare and unusual. In determining what is rare and unusual, it is important to rely on actual events.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500" dirty="0">
                          <a:effectLst/>
                        </a:rPr>
                        <a:t>An appraisal at this level requires thorough documentation, notes, and remarks.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960" marR="66960" marT="0" marB="0"/>
                </a:tc>
                <a:extLst>
                  <a:ext uri="{0D108BD9-81ED-4DB2-BD59-A6C34878D82A}">
                    <a16:rowId xmlns:a16="http://schemas.microsoft.com/office/drawing/2014/main" val="768271073"/>
                  </a:ext>
                </a:extLst>
              </a:tr>
              <a:tr h="12881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</a:rPr>
                        <a:t>Very Good:</a:t>
                      </a:r>
                      <a:endParaRPr lang="en-US" sz="18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960" marR="6696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500" dirty="0">
                          <a:effectLst/>
                        </a:rPr>
                        <a:t>This is "very good" performance that exceeds expectations, but not to the extent that it would be considered rare and unusual.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500" dirty="0">
                          <a:effectLst/>
                        </a:rPr>
                        <a:t>Performance at this level makes a positive difference to the University in a way that is important, understood, and accepted by the manager, the employee and, where applicable, coworkers.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960" marR="66960" marT="0" marB="0"/>
                </a:tc>
                <a:extLst>
                  <a:ext uri="{0D108BD9-81ED-4DB2-BD59-A6C34878D82A}">
                    <a16:rowId xmlns:a16="http://schemas.microsoft.com/office/drawing/2014/main" val="3556393202"/>
                  </a:ext>
                </a:extLst>
              </a:tr>
              <a:tr h="6403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</a:rPr>
                        <a:t>Successful:</a:t>
                      </a:r>
                      <a:endParaRPr lang="en-US" sz="18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960" marR="6696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500" dirty="0">
                          <a:effectLst/>
                        </a:rPr>
                        <a:t>This is good/acceptable performance on the level expected from a trained, experienced, and successful employee.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960" marR="66960" marT="0" marB="0"/>
                </a:tc>
                <a:extLst>
                  <a:ext uri="{0D108BD9-81ED-4DB2-BD59-A6C34878D82A}">
                    <a16:rowId xmlns:a16="http://schemas.microsoft.com/office/drawing/2014/main" val="1254554596"/>
                  </a:ext>
                </a:extLst>
              </a:tr>
              <a:tr h="9974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</a:rPr>
                        <a:t>Needs Improvement:</a:t>
                      </a:r>
                      <a:endParaRPr lang="en-US" sz="18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960" marR="6696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500" dirty="0">
                          <a:effectLst/>
                        </a:rPr>
                        <a:t>This mark is given when performance falls somewhat short of what is expected.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500" dirty="0">
                          <a:effectLst/>
                        </a:rPr>
                        <a:t>This level indicates the need for continued training to improve to the “Successful” level within a reasonable period of time (Up to 6 months).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6960" marR="66960" marT="0" marB="0"/>
                </a:tc>
                <a:extLst>
                  <a:ext uri="{0D108BD9-81ED-4DB2-BD59-A6C34878D82A}">
                    <a16:rowId xmlns:a16="http://schemas.microsoft.com/office/drawing/2014/main" val="3437322702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35718"/>
            <a:ext cx="86106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642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35718"/>
            <a:ext cx="86106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9475" y="838200"/>
            <a:ext cx="8229600" cy="914400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100" b="1" dirty="0" smtClean="0">
                <a:solidFill>
                  <a:schemeClr val="bg1"/>
                </a:solidFill>
              </a:rPr>
              <a:t>Success Factors™ Quick Guide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AUC Online Performance Management Platform</a:t>
            </a:r>
            <a:endParaRPr lang="en-US" sz="27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69" t="5713" r="1569" b="7156"/>
          <a:stretch/>
        </p:blipFill>
        <p:spPr>
          <a:xfrm>
            <a:off x="266700" y="1789611"/>
            <a:ext cx="8465804" cy="506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9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28c7475c2eaad848c735d8f87edb513f81852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2C6664E9DF7B41B0C10BB646DC7258" ma:contentTypeVersion="0" ma:contentTypeDescription="Create a new document." ma:contentTypeScope="" ma:versionID="ce8c95b74b435fb046ef790a429784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53f2d8843fd2aa64b81f9e8c63a66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876540-E2B8-465C-97CF-81410CBD7D39}"/>
</file>

<file path=customXml/itemProps2.xml><?xml version="1.0" encoding="utf-8"?>
<ds:datastoreItem xmlns:ds="http://schemas.openxmlformats.org/officeDocument/2006/customXml" ds:itemID="{8AC38FE1-0EE4-474F-8A93-ACC84DD781C2}"/>
</file>

<file path=customXml/itemProps3.xml><?xml version="1.0" encoding="utf-8"?>
<ds:datastoreItem xmlns:ds="http://schemas.openxmlformats.org/officeDocument/2006/customXml" ds:itemID="{6E7245E9-0717-497D-B09D-A2F15B33ADA7}"/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1071</Words>
  <Application>Microsoft Office PowerPoint</Application>
  <PresentationFormat>On-screen Show (4:3)</PresentationFormat>
  <Paragraphs>142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Arial Unicode MS</vt:lpstr>
      <vt:lpstr>Calibri</vt:lpstr>
      <vt:lpstr>Symbol</vt:lpstr>
      <vt:lpstr>Times New Roman</vt:lpstr>
      <vt:lpstr>Wingdings</vt:lpstr>
      <vt:lpstr>Office Theme</vt:lpstr>
      <vt:lpstr>1_Office Theme</vt:lpstr>
      <vt:lpstr>PowerPoint Presentation</vt:lpstr>
      <vt:lpstr>Our Community Vision: To assure all AUC employees are engaged, stretched and challenged to learn and grow purposefully; making a difference while taking ownership of their professional journey.</vt:lpstr>
      <vt:lpstr>“Performance Journey” Objective Cycle </vt:lpstr>
      <vt:lpstr>Scorecard Elements</vt:lpstr>
      <vt:lpstr>Business Performance A Closer Look!</vt:lpstr>
      <vt:lpstr> Setting Objectives </vt:lpstr>
      <vt:lpstr>Setting SMARTER Objectives </vt:lpstr>
      <vt:lpstr>Rating Scale  </vt:lpstr>
      <vt:lpstr>Success Factors™ Quick Guide AUC Online Performance Management Platform</vt:lpstr>
      <vt:lpstr>Success Factors™ Quick Guide AUC Online Performance Management Platform</vt:lpstr>
      <vt:lpstr>Success Factors™ Quick Guide AUC Online Performance Management Platform</vt:lpstr>
      <vt:lpstr>PowerPoint Presentation</vt:lpstr>
      <vt:lpstr>Employee Scorecard in relation to Merit Increase, Recognition program , Promotions and Development Plan: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Ali</dc:creator>
  <cp:lastModifiedBy>Maha Ali</cp:lastModifiedBy>
  <cp:revision>158</cp:revision>
  <cp:lastPrinted>2018-01-08T10:14:35Z</cp:lastPrinted>
  <dcterms:created xsi:type="dcterms:W3CDTF">2006-08-16T00:00:00Z</dcterms:created>
  <dcterms:modified xsi:type="dcterms:W3CDTF">2018-04-15T07:01:46Z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0x010100142C6664E9DF7B41B0C10BB646DC7258</vt:lpwstr>
  </property>
</Properties>
</file>