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1"/>
    <p:sldMasterId id="2147483850" r:id="rId2"/>
  </p:sldMasterIdLst>
  <p:notesMasterIdLst>
    <p:notesMasterId r:id="rId20"/>
  </p:notesMasterIdLst>
  <p:handoutMasterIdLst>
    <p:handoutMasterId r:id="rId21"/>
  </p:handoutMasterIdLst>
  <p:sldIdLst>
    <p:sldId id="673" r:id="rId3"/>
    <p:sldId id="674" r:id="rId4"/>
    <p:sldId id="675" r:id="rId5"/>
    <p:sldId id="676" r:id="rId6"/>
    <p:sldId id="677" r:id="rId7"/>
    <p:sldId id="678" r:id="rId8"/>
    <p:sldId id="679" r:id="rId9"/>
    <p:sldId id="680" r:id="rId10"/>
    <p:sldId id="681" r:id="rId11"/>
    <p:sldId id="682" r:id="rId12"/>
    <p:sldId id="683" r:id="rId13"/>
    <p:sldId id="684" r:id="rId14"/>
    <p:sldId id="685" r:id="rId15"/>
    <p:sldId id="686" r:id="rId16"/>
    <p:sldId id="687" r:id="rId17"/>
    <p:sldId id="688" r:id="rId18"/>
    <p:sldId id="689"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SKO" id="{84AD3C15-8834-4144-83C0-A9925119ECB8}">
          <p14:sldIdLst>
            <p14:sldId id="673"/>
            <p14:sldId id="674"/>
            <p14:sldId id="675"/>
            <p14:sldId id="676"/>
            <p14:sldId id="677"/>
            <p14:sldId id="678"/>
            <p14:sldId id="679"/>
            <p14:sldId id="680"/>
            <p14:sldId id="681"/>
            <p14:sldId id="682"/>
            <p14:sldId id="683"/>
            <p14:sldId id="684"/>
            <p14:sldId id="685"/>
            <p14:sldId id="686"/>
            <p14:sldId id="687"/>
            <p14:sldId id="688"/>
            <p14:sldId id="689"/>
          </p14:sldIdLst>
        </p14:section>
      </p14:sectionLst>
    </p:ex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939"/>
    <a:srgbClr val="008FC1"/>
    <a:srgbClr val="D9A430"/>
    <a:srgbClr val="1A989E"/>
    <a:srgbClr val="FFCC00"/>
    <a:srgbClr val="FFFF00"/>
    <a:srgbClr val="BBD7E3"/>
    <a:srgbClr val="DDD9C3"/>
    <a:srgbClr val="CFC095"/>
    <a:srgbClr val="D6C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89348" autoAdjust="0"/>
  </p:normalViewPr>
  <p:slideViewPr>
    <p:cSldViewPr>
      <p:cViewPr varScale="1">
        <p:scale>
          <a:sx n="105" d="100"/>
          <a:sy n="105" d="100"/>
        </p:scale>
        <p:origin x="-104" y="-1072"/>
      </p:cViewPr>
      <p:guideLst>
        <p:guide orient="horz" pos="2160"/>
        <p:guide pos="3839"/>
      </p:guideLst>
    </p:cSldViewPr>
  </p:slideViewPr>
  <p:notesTextViewPr>
    <p:cViewPr>
      <p:scale>
        <a:sx n="1" d="1"/>
        <a:sy n="1" d="1"/>
      </p:scale>
      <p:origin x="0" y="0"/>
    </p:cViewPr>
  </p:notesTextViewPr>
  <p:notesViewPr>
    <p:cSldViewPr>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8" Type="http://schemas.openxmlformats.org/officeDocument/2006/relationships/slide" Target="slides/slide6.xml"/><Relationship Id="rId21"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20" Type="http://schemas.openxmlformats.org/officeDocument/2006/relationships/notesMaster" Target="notesMasters/notesMaster1.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customXml" Target="../customXml/item3.xml"/><Relationship Id="rId24" Type="http://schemas.openxmlformats.org/officeDocument/2006/relationships/viewProps" Target="viewProps.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presProps" Target="presProps.xml"/><Relationship Id="rId15" Type="http://schemas.openxmlformats.org/officeDocument/2006/relationships/slide" Target="slides/slide13.xml"/><Relationship Id="rId5" Type="http://schemas.openxmlformats.org/officeDocument/2006/relationships/slide" Target="slides/slide3.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9" Type="http://schemas.openxmlformats.org/officeDocument/2006/relationships/slide" Target="slides/slide7.xml"/><Relationship Id="rId22" Type="http://schemas.openxmlformats.org/officeDocument/2006/relationships/printerSettings" Target="printerSettings/printerSettings1.bin"/><Relationship Id="rId14" Type="http://schemas.openxmlformats.org/officeDocument/2006/relationships/slide" Target="slides/slide12.xml"/><Relationship Id="rId4" Type="http://schemas.openxmlformats.org/officeDocument/2006/relationships/slide" Target="slides/slide2.xml"/><Relationship Id="rId27"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image" Target="../media/image6.jpeg"/><Relationship Id="rId2"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image" Target="../media/image6.jpeg"/><Relationship Id="rId2"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44E40-638B-42BF-88B7-B3851EA5A2E6}" type="doc">
      <dgm:prSet loTypeId="urn:microsoft.com/office/officeart/2005/8/layout/pictureOrgChart+Icon" loCatId="hierarchy" qsTypeId="urn:microsoft.com/office/officeart/2005/8/quickstyle/simple1" qsCatId="simple" csTypeId="urn:microsoft.com/office/officeart/2005/8/colors/accent0_3" csCatId="mainScheme" phldr="1"/>
      <dgm:spPr/>
      <dgm:t>
        <a:bodyPr/>
        <a:lstStyle/>
        <a:p>
          <a:endParaRPr lang="en-US"/>
        </a:p>
      </dgm:t>
    </dgm:pt>
    <dgm:pt modelId="{331F406B-5F96-482A-BFC7-2588C6C47C30}">
      <dgm:prSet phldrT="[Text]" custT="1"/>
      <dgm:spPr>
        <a:noFill/>
        <a:ln w="19050">
          <a:solidFill>
            <a:schemeClr val="accent1"/>
          </a:solidFill>
        </a:ln>
      </dgm:spPr>
      <dgm:t>
        <a:bodyPr/>
        <a:lstStyle/>
        <a:p>
          <a:r>
            <a:rPr lang="en-US" sz="1600" dirty="0" smtClean="0">
              <a:solidFill>
                <a:schemeClr val="tx2"/>
              </a:solidFill>
            </a:rPr>
            <a:t>Strategy Management &amp; Knowledge </a:t>
          </a:r>
          <a:r>
            <a:rPr lang="en-US" sz="1600" dirty="0">
              <a:solidFill>
                <a:schemeClr val="tx2"/>
              </a:solidFill>
            </a:rPr>
            <a:t>Officer</a:t>
          </a:r>
        </a:p>
      </dgm:t>
    </dgm:pt>
    <dgm:pt modelId="{E87075F0-F4D8-42F8-8E18-AF5D55A73021}" type="parTrans" cxnId="{B15A9F6A-1CCC-4B96-8FCA-9AD60E55EB6F}">
      <dgm:prSet/>
      <dgm:spPr/>
      <dgm:t>
        <a:bodyPr/>
        <a:lstStyle/>
        <a:p>
          <a:endParaRPr lang="en-US"/>
        </a:p>
      </dgm:t>
    </dgm:pt>
    <dgm:pt modelId="{4B038B3B-4DA6-4467-9E78-A7DD25E2AA8F}" type="sibTrans" cxnId="{B15A9F6A-1CCC-4B96-8FCA-9AD60E55EB6F}">
      <dgm:prSet/>
      <dgm:spPr/>
      <dgm:t>
        <a:bodyPr/>
        <a:lstStyle/>
        <a:p>
          <a:endParaRPr lang="en-US"/>
        </a:p>
      </dgm:t>
    </dgm:pt>
    <dgm:pt modelId="{11A864C7-8765-4F29-9194-100F3C40E5DE}">
      <dgm:prSet phldrT="[Text]"/>
      <dgm:spPr/>
      <dgm:t>
        <a:bodyPr/>
        <a:lstStyle/>
        <a:p>
          <a:r>
            <a:rPr lang="en-US" dirty="0"/>
            <a:t>Institutional Research, Sr. Director</a:t>
          </a:r>
        </a:p>
      </dgm:t>
    </dgm:pt>
    <dgm:pt modelId="{E08D3383-06D0-40B6-8F46-0859BB196A65}" type="parTrans" cxnId="{39178BA6-DFAF-49C9-9426-FBF5492403FE}">
      <dgm:prSet/>
      <dgm:spPr>
        <a:ln>
          <a:solidFill>
            <a:schemeClr val="bg1">
              <a:lumMod val="50000"/>
            </a:schemeClr>
          </a:solidFill>
        </a:ln>
      </dgm:spPr>
      <dgm:t>
        <a:bodyPr/>
        <a:lstStyle/>
        <a:p>
          <a:endParaRPr lang="en-US"/>
        </a:p>
      </dgm:t>
    </dgm:pt>
    <dgm:pt modelId="{EF59A9C3-AA90-45C5-8591-9AC94F0A4541}" type="sibTrans" cxnId="{39178BA6-DFAF-49C9-9426-FBF5492403FE}">
      <dgm:prSet/>
      <dgm:spPr/>
      <dgm:t>
        <a:bodyPr/>
        <a:lstStyle/>
        <a:p>
          <a:endParaRPr lang="en-US"/>
        </a:p>
      </dgm:t>
    </dgm:pt>
    <dgm:pt modelId="{E7967B0B-559E-4A3D-BFCB-7FE64D87A48E}">
      <dgm:prSet phldrT="[Text]"/>
      <dgm:spPr/>
      <dgm:t>
        <a:bodyPr/>
        <a:lstStyle/>
        <a:p>
          <a:r>
            <a:rPr lang="en-US" dirty="0"/>
            <a:t>Strategy Management, Sr. Director</a:t>
          </a:r>
        </a:p>
      </dgm:t>
    </dgm:pt>
    <dgm:pt modelId="{9B8934E7-3C8F-4B0E-8766-A38D8D158B7D}" type="parTrans" cxnId="{D9DE3AA5-D0F4-4FEF-AAB1-D360C8388DE4}">
      <dgm:prSet/>
      <dgm:spPr>
        <a:ln>
          <a:solidFill>
            <a:schemeClr val="bg1">
              <a:lumMod val="50000"/>
            </a:schemeClr>
          </a:solidFill>
        </a:ln>
      </dgm:spPr>
      <dgm:t>
        <a:bodyPr/>
        <a:lstStyle/>
        <a:p>
          <a:endParaRPr lang="en-US"/>
        </a:p>
      </dgm:t>
    </dgm:pt>
    <dgm:pt modelId="{12C06E02-1F7F-4F9E-96A8-05F52022B094}" type="sibTrans" cxnId="{D9DE3AA5-D0F4-4FEF-AAB1-D360C8388DE4}">
      <dgm:prSet/>
      <dgm:spPr/>
      <dgm:t>
        <a:bodyPr/>
        <a:lstStyle/>
        <a:p>
          <a:endParaRPr lang="en-US"/>
        </a:p>
      </dgm:t>
    </dgm:pt>
    <dgm:pt modelId="{C757A2A8-9994-48F3-8CE7-7D681F644985}">
      <dgm:prSet phldrT="[Text]"/>
      <dgm:spPr/>
      <dgm:t>
        <a:bodyPr/>
        <a:lstStyle/>
        <a:p>
          <a:r>
            <a:rPr lang="en-US" dirty="0"/>
            <a:t>Assessment &amp; Accreditation, Sr. Director</a:t>
          </a:r>
        </a:p>
      </dgm:t>
    </dgm:pt>
    <dgm:pt modelId="{127C81F5-0A3D-4174-A109-855FDE40CD05}" type="parTrans" cxnId="{09E2DD15-2A01-4AC6-8CFD-55B60FA61DE1}">
      <dgm:prSet/>
      <dgm:spPr>
        <a:ln>
          <a:solidFill>
            <a:schemeClr val="bg1">
              <a:lumMod val="50000"/>
            </a:schemeClr>
          </a:solidFill>
        </a:ln>
      </dgm:spPr>
      <dgm:t>
        <a:bodyPr/>
        <a:lstStyle/>
        <a:p>
          <a:endParaRPr lang="en-US"/>
        </a:p>
      </dgm:t>
    </dgm:pt>
    <dgm:pt modelId="{66990A87-8962-42CE-82F4-A85E17339D33}" type="sibTrans" cxnId="{09E2DD15-2A01-4AC6-8CFD-55B60FA61DE1}">
      <dgm:prSet/>
      <dgm:spPr/>
      <dgm:t>
        <a:bodyPr/>
        <a:lstStyle/>
        <a:p>
          <a:endParaRPr lang="en-US"/>
        </a:p>
      </dgm:t>
    </dgm:pt>
    <dgm:pt modelId="{424C0394-17A7-40EF-921C-FCE8D2004130}">
      <dgm:prSet phldrT="[Text]"/>
      <dgm:spPr/>
      <dgm:t>
        <a:bodyPr/>
        <a:lstStyle/>
        <a:p>
          <a:r>
            <a:rPr lang="en-US" dirty="0"/>
            <a:t>Chief Technology Officer</a:t>
          </a:r>
        </a:p>
      </dgm:t>
    </dgm:pt>
    <dgm:pt modelId="{D3E0FD1A-5ABA-4E0E-BB1B-93C2D37EA1B6}" type="parTrans" cxnId="{739059EE-20A1-4584-A1AA-D1803A5C22C2}">
      <dgm:prSet/>
      <dgm:spPr>
        <a:ln>
          <a:solidFill>
            <a:schemeClr val="bg1">
              <a:lumMod val="50000"/>
            </a:schemeClr>
          </a:solidFill>
        </a:ln>
      </dgm:spPr>
      <dgm:t>
        <a:bodyPr/>
        <a:lstStyle/>
        <a:p>
          <a:endParaRPr lang="en-US"/>
        </a:p>
      </dgm:t>
    </dgm:pt>
    <dgm:pt modelId="{CA54465C-DF13-43CD-9CA2-DEFA5B6CE904}" type="sibTrans" cxnId="{739059EE-20A1-4584-A1AA-D1803A5C22C2}">
      <dgm:prSet/>
      <dgm:spPr/>
      <dgm:t>
        <a:bodyPr/>
        <a:lstStyle/>
        <a:p>
          <a:endParaRPr lang="en-US"/>
        </a:p>
      </dgm:t>
    </dgm:pt>
    <dgm:pt modelId="{074CE83C-DE23-45D0-8EB1-35F3AC5F9696}">
      <dgm:prSet phldrT="[Text]"/>
      <dgm:spPr/>
      <dgm:t>
        <a:bodyPr/>
        <a:lstStyle/>
        <a:p>
          <a:r>
            <a:rPr lang="en-US" dirty="0"/>
            <a:t>Chief Info. Security and Risk Officer</a:t>
          </a:r>
        </a:p>
      </dgm:t>
    </dgm:pt>
    <dgm:pt modelId="{3851CA78-F5E6-4341-A9F2-78B222CC2185}" type="parTrans" cxnId="{A53B9768-654C-48D4-9320-D39C199C6FEC}">
      <dgm:prSet/>
      <dgm:spPr>
        <a:ln>
          <a:solidFill>
            <a:schemeClr val="bg1">
              <a:lumMod val="50000"/>
            </a:schemeClr>
          </a:solidFill>
        </a:ln>
      </dgm:spPr>
      <dgm:t>
        <a:bodyPr/>
        <a:lstStyle/>
        <a:p>
          <a:endParaRPr lang="en-US"/>
        </a:p>
      </dgm:t>
    </dgm:pt>
    <dgm:pt modelId="{5BB600A5-013A-4FBD-9940-0226385DAC06}" type="sibTrans" cxnId="{A53B9768-654C-48D4-9320-D39C199C6FEC}">
      <dgm:prSet/>
      <dgm:spPr/>
      <dgm:t>
        <a:bodyPr/>
        <a:lstStyle/>
        <a:p>
          <a:endParaRPr lang="en-US"/>
        </a:p>
      </dgm:t>
    </dgm:pt>
    <dgm:pt modelId="{BF2FD21E-C429-452B-A2C9-B1FD0D99536E}">
      <dgm:prSet/>
      <dgm:spPr/>
      <dgm:t>
        <a:bodyPr/>
        <a:lstStyle/>
        <a:p>
          <a:r>
            <a:rPr lang="en-US"/>
            <a:t>Business Process Improvement, Director</a:t>
          </a:r>
          <a:endParaRPr lang="en-US" dirty="0"/>
        </a:p>
      </dgm:t>
    </dgm:pt>
    <dgm:pt modelId="{C6AFE31C-9332-4062-80B2-BAC2CA45085A}" type="parTrans" cxnId="{902B490C-C3BF-4B2B-9016-8E48213B4DE2}">
      <dgm:prSet/>
      <dgm:spPr/>
      <dgm:t>
        <a:bodyPr/>
        <a:lstStyle/>
        <a:p>
          <a:endParaRPr lang="en-US"/>
        </a:p>
      </dgm:t>
    </dgm:pt>
    <dgm:pt modelId="{839612DA-054F-40F4-BF03-F9B3494563AD}" type="sibTrans" cxnId="{902B490C-C3BF-4B2B-9016-8E48213B4DE2}">
      <dgm:prSet/>
      <dgm:spPr/>
      <dgm:t>
        <a:bodyPr/>
        <a:lstStyle/>
        <a:p>
          <a:endParaRPr lang="en-US"/>
        </a:p>
      </dgm:t>
    </dgm:pt>
    <dgm:pt modelId="{BB2697B4-E513-4EC6-B889-3E0F04A735FE}">
      <dgm:prSet/>
      <dgm:spPr/>
      <dgm:t>
        <a:bodyPr/>
        <a:lstStyle/>
        <a:p>
          <a:r>
            <a:rPr lang="en-US"/>
            <a:t>Business Intelligence, Sr. Director</a:t>
          </a:r>
          <a:endParaRPr lang="en-US" dirty="0"/>
        </a:p>
      </dgm:t>
    </dgm:pt>
    <dgm:pt modelId="{9CEC6F41-A3B6-4F51-B418-B8CBEEB24848}" type="parTrans" cxnId="{7461A1A6-C40D-4BA8-AEC3-C5FE44718DA1}">
      <dgm:prSet/>
      <dgm:spPr>
        <a:ln>
          <a:solidFill>
            <a:schemeClr val="tx1">
              <a:lumMod val="50000"/>
              <a:lumOff val="50000"/>
            </a:schemeClr>
          </a:solidFill>
        </a:ln>
      </dgm:spPr>
      <dgm:t>
        <a:bodyPr/>
        <a:lstStyle/>
        <a:p>
          <a:endParaRPr lang="en-US"/>
        </a:p>
      </dgm:t>
    </dgm:pt>
    <dgm:pt modelId="{FA3E6EB4-5665-4E86-A5C2-63F3594FA3C7}" type="sibTrans" cxnId="{7461A1A6-C40D-4BA8-AEC3-C5FE44718DA1}">
      <dgm:prSet/>
      <dgm:spPr/>
      <dgm:t>
        <a:bodyPr/>
        <a:lstStyle/>
        <a:p>
          <a:endParaRPr lang="en-US"/>
        </a:p>
      </dgm:t>
    </dgm:pt>
    <dgm:pt modelId="{3CF0495A-7A3F-4B1B-B553-B01E2191D2BC}" type="pres">
      <dgm:prSet presAssocID="{24644E40-638B-42BF-88B7-B3851EA5A2E6}" presName="hierChild1" presStyleCnt="0">
        <dgm:presLayoutVars>
          <dgm:orgChart val="1"/>
          <dgm:chPref val="1"/>
          <dgm:dir/>
          <dgm:animOne val="branch"/>
          <dgm:animLvl val="lvl"/>
          <dgm:resizeHandles/>
        </dgm:presLayoutVars>
      </dgm:prSet>
      <dgm:spPr/>
      <dgm:t>
        <a:bodyPr/>
        <a:lstStyle/>
        <a:p>
          <a:endParaRPr lang="en-US"/>
        </a:p>
      </dgm:t>
    </dgm:pt>
    <dgm:pt modelId="{ED36FF88-0017-4C0E-8A6A-CAE4E3A76BBC}" type="pres">
      <dgm:prSet presAssocID="{331F406B-5F96-482A-BFC7-2588C6C47C30}" presName="hierRoot1" presStyleCnt="0">
        <dgm:presLayoutVars>
          <dgm:hierBranch val="init"/>
        </dgm:presLayoutVars>
      </dgm:prSet>
      <dgm:spPr/>
    </dgm:pt>
    <dgm:pt modelId="{926655C6-F978-4605-8E02-444C01D7F328}" type="pres">
      <dgm:prSet presAssocID="{331F406B-5F96-482A-BFC7-2588C6C47C30}" presName="rootComposite1" presStyleCnt="0"/>
      <dgm:spPr/>
    </dgm:pt>
    <dgm:pt modelId="{E7FA0124-1A8C-4364-9C9B-CAFB5AB62C9B}" type="pres">
      <dgm:prSet presAssocID="{331F406B-5F96-482A-BFC7-2588C6C47C30}" presName="rootText1" presStyleLbl="node0" presStyleIdx="0" presStyleCnt="1" custScaleX="224943" custScaleY="122624" custLinFactNeighborX="-117" custLinFactNeighborY="-53566">
        <dgm:presLayoutVars>
          <dgm:chPref val="3"/>
        </dgm:presLayoutVars>
      </dgm:prSet>
      <dgm:spPr/>
      <dgm:t>
        <a:bodyPr/>
        <a:lstStyle/>
        <a:p>
          <a:endParaRPr lang="en-US"/>
        </a:p>
      </dgm:t>
    </dgm:pt>
    <dgm:pt modelId="{63B6FE72-A8CA-44F3-AAE9-FB14DC0AF013}" type="pres">
      <dgm:prSet presAssocID="{331F406B-5F96-482A-BFC7-2588C6C47C30}" presName="rootPict1" presStyleLbl="alignImgPlace1" presStyleIdx="0" presStyleCnt="8" custScaleX="112472" custScaleY="118095" custLinFactX="-90665" custLinFactNeighborX="-100000" custLinFactNeighborY="-630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804DB55-D3D6-4152-81CA-73086B169681}" type="pres">
      <dgm:prSet presAssocID="{331F406B-5F96-482A-BFC7-2588C6C47C30}" presName="rootConnector1" presStyleLbl="node1" presStyleIdx="0" presStyleCnt="0"/>
      <dgm:spPr/>
      <dgm:t>
        <a:bodyPr/>
        <a:lstStyle/>
        <a:p>
          <a:endParaRPr lang="en-US"/>
        </a:p>
      </dgm:t>
    </dgm:pt>
    <dgm:pt modelId="{8CCBB9AB-2D50-4679-8FD9-005F5057F745}" type="pres">
      <dgm:prSet presAssocID="{331F406B-5F96-482A-BFC7-2588C6C47C30}" presName="hierChild2" presStyleCnt="0"/>
      <dgm:spPr/>
    </dgm:pt>
    <dgm:pt modelId="{55C68A4F-BEC0-4299-B9D7-2F9CE91D7962}" type="pres">
      <dgm:prSet presAssocID="{9B8934E7-3C8F-4B0E-8766-A38D8D158B7D}" presName="Name37" presStyleLbl="parChTrans1D2" presStyleIdx="0" presStyleCnt="7"/>
      <dgm:spPr/>
      <dgm:t>
        <a:bodyPr/>
        <a:lstStyle/>
        <a:p>
          <a:endParaRPr lang="en-US"/>
        </a:p>
      </dgm:t>
    </dgm:pt>
    <dgm:pt modelId="{A5372865-2591-4911-8EFC-60DA0DF5BE88}" type="pres">
      <dgm:prSet presAssocID="{E7967B0B-559E-4A3D-BFCB-7FE64D87A48E}" presName="hierRoot2" presStyleCnt="0">
        <dgm:presLayoutVars>
          <dgm:hierBranch val="init"/>
        </dgm:presLayoutVars>
      </dgm:prSet>
      <dgm:spPr/>
    </dgm:pt>
    <dgm:pt modelId="{B54AF12D-061A-4AE3-9CB4-717C5025B0B5}" type="pres">
      <dgm:prSet presAssocID="{E7967B0B-559E-4A3D-BFCB-7FE64D87A48E}" presName="rootComposite" presStyleCnt="0"/>
      <dgm:spPr/>
    </dgm:pt>
    <dgm:pt modelId="{3E468908-F899-4873-8A9D-66FB8FD2C724}" type="pres">
      <dgm:prSet presAssocID="{E7967B0B-559E-4A3D-BFCB-7FE64D87A48E}" presName="rootText" presStyleLbl="node2" presStyleIdx="0" presStyleCnt="7">
        <dgm:presLayoutVars>
          <dgm:chPref val="3"/>
        </dgm:presLayoutVars>
      </dgm:prSet>
      <dgm:spPr/>
      <dgm:t>
        <a:bodyPr/>
        <a:lstStyle/>
        <a:p>
          <a:endParaRPr lang="en-US"/>
        </a:p>
      </dgm:t>
    </dgm:pt>
    <dgm:pt modelId="{D8F75E92-501B-46F8-83E4-EEA94437B7CF}" type="pres">
      <dgm:prSet presAssocID="{E7967B0B-559E-4A3D-BFCB-7FE64D87A48E}" presName="rootPict" presStyleLbl="align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8CF2D617-1C23-4986-BCC4-DF30973B1DF9}" type="pres">
      <dgm:prSet presAssocID="{E7967B0B-559E-4A3D-BFCB-7FE64D87A48E}" presName="rootConnector" presStyleLbl="node2" presStyleIdx="0" presStyleCnt="7"/>
      <dgm:spPr/>
      <dgm:t>
        <a:bodyPr/>
        <a:lstStyle/>
        <a:p>
          <a:endParaRPr lang="en-US"/>
        </a:p>
      </dgm:t>
    </dgm:pt>
    <dgm:pt modelId="{6A80D782-14BF-433C-BF4A-40D470F00467}" type="pres">
      <dgm:prSet presAssocID="{E7967B0B-559E-4A3D-BFCB-7FE64D87A48E}" presName="hierChild4" presStyleCnt="0"/>
      <dgm:spPr/>
    </dgm:pt>
    <dgm:pt modelId="{30A75689-F1D3-4187-9E5E-3E4EB7B9BF85}" type="pres">
      <dgm:prSet presAssocID="{E7967B0B-559E-4A3D-BFCB-7FE64D87A48E}" presName="hierChild5" presStyleCnt="0"/>
      <dgm:spPr/>
    </dgm:pt>
    <dgm:pt modelId="{5A365829-EE05-4892-92D7-DE659F3CA4B3}" type="pres">
      <dgm:prSet presAssocID="{127C81F5-0A3D-4174-A109-855FDE40CD05}" presName="Name37" presStyleLbl="parChTrans1D2" presStyleIdx="1" presStyleCnt="7"/>
      <dgm:spPr/>
      <dgm:t>
        <a:bodyPr/>
        <a:lstStyle/>
        <a:p>
          <a:endParaRPr lang="en-US"/>
        </a:p>
      </dgm:t>
    </dgm:pt>
    <dgm:pt modelId="{22CFB977-D5BD-44B7-8D27-9E4482619ADB}" type="pres">
      <dgm:prSet presAssocID="{C757A2A8-9994-48F3-8CE7-7D681F644985}" presName="hierRoot2" presStyleCnt="0">
        <dgm:presLayoutVars>
          <dgm:hierBranch val="init"/>
        </dgm:presLayoutVars>
      </dgm:prSet>
      <dgm:spPr/>
    </dgm:pt>
    <dgm:pt modelId="{66640EC4-70E9-4E07-93F4-18414297963C}" type="pres">
      <dgm:prSet presAssocID="{C757A2A8-9994-48F3-8CE7-7D681F644985}" presName="rootComposite" presStyleCnt="0"/>
      <dgm:spPr/>
    </dgm:pt>
    <dgm:pt modelId="{E15E8672-B253-426C-8BAA-64D1B7BAB94B}" type="pres">
      <dgm:prSet presAssocID="{C757A2A8-9994-48F3-8CE7-7D681F644985}" presName="rootText" presStyleLbl="node2" presStyleIdx="1" presStyleCnt="7">
        <dgm:presLayoutVars>
          <dgm:chPref val="3"/>
        </dgm:presLayoutVars>
      </dgm:prSet>
      <dgm:spPr/>
      <dgm:t>
        <a:bodyPr/>
        <a:lstStyle/>
        <a:p>
          <a:endParaRPr lang="en-US"/>
        </a:p>
      </dgm:t>
    </dgm:pt>
    <dgm:pt modelId="{9E1566AD-F730-47B6-8FF9-419E7F6B2CFD}" type="pres">
      <dgm:prSet presAssocID="{C757A2A8-9994-48F3-8CE7-7D681F644985}" presName="rootPict" presStyleLbl="align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E3B61ECC-B7C9-4253-AFEE-3A53C65DFE31}" type="pres">
      <dgm:prSet presAssocID="{C757A2A8-9994-48F3-8CE7-7D681F644985}" presName="rootConnector" presStyleLbl="node2" presStyleIdx="1" presStyleCnt="7"/>
      <dgm:spPr/>
      <dgm:t>
        <a:bodyPr/>
        <a:lstStyle/>
        <a:p>
          <a:endParaRPr lang="en-US"/>
        </a:p>
      </dgm:t>
    </dgm:pt>
    <dgm:pt modelId="{919A5608-EC52-4DD1-AFF7-C558AF5DDE68}" type="pres">
      <dgm:prSet presAssocID="{C757A2A8-9994-48F3-8CE7-7D681F644985}" presName="hierChild4" presStyleCnt="0"/>
      <dgm:spPr/>
    </dgm:pt>
    <dgm:pt modelId="{611854E9-EF7B-4EFA-88CE-115E31B9CD53}" type="pres">
      <dgm:prSet presAssocID="{C757A2A8-9994-48F3-8CE7-7D681F644985}" presName="hierChild5" presStyleCnt="0"/>
      <dgm:spPr/>
    </dgm:pt>
    <dgm:pt modelId="{B7070649-78C9-4CA9-AE4C-486A94AD50A0}" type="pres">
      <dgm:prSet presAssocID="{C6AFE31C-9332-4062-80B2-BAC2CA45085A}" presName="Name37" presStyleLbl="parChTrans1D2" presStyleIdx="2" presStyleCnt="7"/>
      <dgm:spPr/>
      <dgm:t>
        <a:bodyPr/>
        <a:lstStyle/>
        <a:p>
          <a:endParaRPr lang="en-US"/>
        </a:p>
      </dgm:t>
    </dgm:pt>
    <dgm:pt modelId="{00D58732-B24A-410E-8402-0CDFDBD624F4}" type="pres">
      <dgm:prSet presAssocID="{BF2FD21E-C429-452B-A2C9-B1FD0D99536E}" presName="hierRoot2" presStyleCnt="0">
        <dgm:presLayoutVars>
          <dgm:hierBranch val="init"/>
        </dgm:presLayoutVars>
      </dgm:prSet>
      <dgm:spPr/>
    </dgm:pt>
    <dgm:pt modelId="{4D91A7F8-A1BD-4537-8A16-D6D661F515C5}" type="pres">
      <dgm:prSet presAssocID="{BF2FD21E-C429-452B-A2C9-B1FD0D99536E}" presName="rootComposite" presStyleCnt="0"/>
      <dgm:spPr/>
    </dgm:pt>
    <dgm:pt modelId="{C21FBFE9-3DA0-4B93-A747-9EFB829170FA}" type="pres">
      <dgm:prSet presAssocID="{BF2FD21E-C429-452B-A2C9-B1FD0D99536E}" presName="rootText" presStyleLbl="node2" presStyleIdx="2" presStyleCnt="7">
        <dgm:presLayoutVars>
          <dgm:chPref val="3"/>
        </dgm:presLayoutVars>
      </dgm:prSet>
      <dgm:spPr/>
      <dgm:t>
        <a:bodyPr/>
        <a:lstStyle/>
        <a:p>
          <a:endParaRPr lang="en-US"/>
        </a:p>
      </dgm:t>
    </dgm:pt>
    <dgm:pt modelId="{D320F7E2-6ED3-47C4-81A1-5B86B3CD8F96}" type="pres">
      <dgm:prSet presAssocID="{BF2FD21E-C429-452B-A2C9-B1FD0D99536E}" presName="rootPict" presStyleLbl="align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7F3579A7-502F-4B57-A507-D38AD792616F}" type="pres">
      <dgm:prSet presAssocID="{BF2FD21E-C429-452B-A2C9-B1FD0D99536E}" presName="rootConnector" presStyleLbl="node2" presStyleIdx="2" presStyleCnt="7"/>
      <dgm:spPr/>
      <dgm:t>
        <a:bodyPr/>
        <a:lstStyle/>
        <a:p>
          <a:endParaRPr lang="en-US"/>
        </a:p>
      </dgm:t>
    </dgm:pt>
    <dgm:pt modelId="{914E30E3-440A-4909-B515-B034999114F2}" type="pres">
      <dgm:prSet presAssocID="{BF2FD21E-C429-452B-A2C9-B1FD0D99536E}" presName="hierChild4" presStyleCnt="0"/>
      <dgm:spPr/>
    </dgm:pt>
    <dgm:pt modelId="{24C8405A-CEF9-4D16-9163-36286C788D29}" type="pres">
      <dgm:prSet presAssocID="{BF2FD21E-C429-452B-A2C9-B1FD0D99536E}" presName="hierChild5" presStyleCnt="0"/>
      <dgm:spPr/>
    </dgm:pt>
    <dgm:pt modelId="{C82A967F-907D-4663-9C5D-11E328993BA5}" type="pres">
      <dgm:prSet presAssocID="{E08D3383-06D0-40B6-8F46-0859BB196A65}" presName="Name37" presStyleLbl="parChTrans1D2" presStyleIdx="3" presStyleCnt="7"/>
      <dgm:spPr/>
      <dgm:t>
        <a:bodyPr/>
        <a:lstStyle/>
        <a:p>
          <a:endParaRPr lang="en-US"/>
        </a:p>
      </dgm:t>
    </dgm:pt>
    <dgm:pt modelId="{F3C3DA10-FF47-4F6C-B13C-96533DA4DB7C}" type="pres">
      <dgm:prSet presAssocID="{11A864C7-8765-4F29-9194-100F3C40E5DE}" presName="hierRoot2" presStyleCnt="0">
        <dgm:presLayoutVars>
          <dgm:hierBranch val="init"/>
        </dgm:presLayoutVars>
      </dgm:prSet>
      <dgm:spPr/>
    </dgm:pt>
    <dgm:pt modelId="{84D89F45-198C-4D0E-84CD-2DF98DB54902}" type="pres">
      <dgm:prSet presAssocID="{11A864C7-8765-4F29-9194-100F3C40E5DE}" presName="rootComposite" presStyleCnt="0"/>
      <dgm:spPr/>
    </dgm:pt>
    <dgm:pt modelId="{FD8BFB19-9F6E-4E3D-8767-B62C65575F95}" type="pres">
      <dgm:prSet presAssocID="{11A864C7-8765-4F29-9194-100F3C40E5DE}" presName="rootText" presStyleLbl="node2" presStyleIdx="3" presStyleCnt="7">
        <dgm:presLayoutVars>
          <dgm:chPref val="3"/>
        </dgm:presLayoutVars>
      </dgm:prSet>
      <dgm:spPr/>
      <dgm:t>
        <a:bodyPr/>
        <a:lstStyle/>
        <a:p>
          <a:endParaRPr lang="en-US"/>
        </a:p>
      </dgm:t>
    </dgm:pt>
    <dgm:pt modelId="{C8DCC1ED-87C3-4BA9-A725-69AFB099EB30}" type="pres">
      <dgm:prSet presAssocID="{11A864C7-8765-4F29-9194-100F3C40E5DE}" presName="rootPict" presStyleLbl="alignImgPlace1" presStyleIdx="4" presStyleCnt="8" custLinFactNeighborX="38" custLinFactNeighborY="334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dgm:spPr>
    </dgm:pt>
    <dgm:pt modelId="{F77DDB5D-25CC-4210-A128-3B23043A9717}" type="pres">
      <dgm:prSet presAssocID="{11A864C7-8765-4F29-9194-100F3C40E5DE}" presName="rootConnector" presStyleLbl="node2" presStyleIdx="3" presStyleCnt="7"/>
      <dgm:spPr/>
      <dgm:t>
        <a:bodyPr/>
        <a:lstStyle/>
        <a:p>
          <a:endParaRPr lang="en-US"/>
        </a:p>
      </dgm:t>
    </dgm:pt>
    <dgm:pt modelId="{A18470FE-713D-497E-A2F9-62DCA6DBBA28}" type="pres">
      <dgm:prSet presAssocID="{11A864C7-8765-4F29-9194-100F3C40E5DE}" presName="hierChild4" presStyleCnt="0"/>
      <dgm:spPr/>
    </dgm:pt>
    <dgm:pt modelId="{E02DB8EE-8C2A-42C1-8159-84D510C0CC20}" type="pres">
      <dgm:prSet presAssocID="{11A864C7-8765-4F29-9194-100F3C40E5DE}" presName="hierChild5" presStyleCnt="0"/>
      <dgm:spPr/>
    </dgm:pt>
    <dgm:pt modelId="{153A8616-6822-47EB-B5D0-32E1FA2BEB69}" type="pres">
      <dgm:prSet presAssocID="{9CEC6F41-A3B6-4F51-B418-B8CBEEB24848}" presName="Name37" presStyleLbl="parChTrans1D2" presStyleIdx="4" presStyleCnt="7"/>
      <dgm:spPr/>
      <dgm:t>
        <a:bodyPr/>
        <a:lstStyle/>
        <a:p>
          <a:endParaRPr lang="en-US"/>
        </a:p>
      </dgm:t>
    </dgm:pt>
    <dgm:pt modelId="{8418113B-6460-414E-867F-70F1E7D98A22}" type="pres">
      <dgm:prSet presAssocID="{BB2697B4-E513-4EC6-B889-3E0F04A735FE}" presName="hierRoot2" presStyleCnt="0">
        <dgm:presLayoutVars>
          <dgm:hierBranch val="init"/>
        </dgm:presLayoutVars>
      </dgm:prSet>
      <dgm:spPr/>
    </dgm:pt>
    <dgm:pt modelId="{7A9E6B49-6B50-426D-B0B5-652C1A6BB411}" type="pres">
      <dgm:prSet presAssocID="{BB2697B4-E513-4EC6-B889-3E0F04A735FE}" presName="rootComposite" presStyleCnt="0"/>
      <dgm:spPr/>
    </dgm:pt>
    <dgm:pt modelId="{B1CC40CA-21CB-419B-AA88-D745B3ECECD5}" type="pres">
      <dgm:prSet presAssocID="{BB2697B4-E513-4EC6-B889-3E0F04A735FE}" presName="rootText" presStyleLbl="node2" presStyleIdx="4" presStyleCnt="7">
        <dgm:presLayoutVars>
          <dgm:chPref val="3"/>
        </dgm:presLayoutVars>
      </dgm:prSet>
      <dgm:spPr/>
      <dgm:t>
        <a:bodyPr/>
        <a:lstStyle/>
        <a:p>
          <a:endParaRPr lang="en-US"/>
        </a:p>
      </dgm:t>
    </dgm:pt>
    <dgm:pt modelId="{5DDBB202-CDF4-4BE6-8DB0-20DF31664331}" type="pres">
      <dgm:prSet presAssocID="{BB2697B4-E513-4EC6-B889-3E0F04A735FE}" presName="rootPict" presStyleLbl="alignImgPlac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dgm:spPr>
    </dgm:pt>
    <dgm:pt modelId="{CE0A0343-0C79-4C7A-A98B-9326012BA383}" type="pres">
      <dgm:prSet presAssocID="{BB2697B4-E513-4EC6-B889-3E0F04A735FE}" presName="rootConnector" presStyleLbl="node2" presStyleIdx="4" presStyleCnt="7"/>
      <dgm:spPr/>
      <dgm:t>
        <a:bodyPr/>
        <a:lstStyle/>
        <a:p>
          <a:endParaRPr lang="en-US"/>
        </a:p>
      </dgm:t>
    </dgm:pt>
    <dgm:pt modelId="{831E8E49-01EE-438E-A882-BF01B429C43F}" type="pres">
      <dgm:prSet presAssocID="{BB2697B4-E513-4EC6-B889-3E0F04A735FE}" presName="hierChild4" presStyleCnt="0"/>
      <dgm:spPr/>
    </dgm:pt>
    <dgm:pt modelId="{0E53A136-5AFF-4A03-AA75-FE6F01AE7095}" type="pres">
      <dgm:prSet presAssocID="{BB2697B4-E513-4EC6-B889-3E0F04A735FE}" presName="hierChild5" presStyleCnt="0"/>
      <dgm:spPr/>
    </dgm:pt>
    <dgm:pt modelId="{D992D7EA-E7B2-44B1-B64A-C16589FB0209}" type="pres">
      <dgm:prSet presAssocID="{D3E0FD1A-5ABA-4E0E-BB1B-93C2D37EA1B6}" presName="Name37" presStyleLbl="parChTrans1D2" presStyleIdx="5" presStyleCnt="7"/>
      <dgm:spPr/>
      <dgm:t>
        <a:bodyPr/>
        <a:lstStyle/>
        <a:p>
          <a:endParaRPr lang="en-US"/>
        </a:p>
      </dgm:t>
    </dgm:pt>
    <dgm:pt modelId="{A474D3DD-572A-4A6B-A885-55B650D335E6}" type="pres">
      <dgm:prSet presAssocID="{424C0394-17A7-40EF-921C-FCE8D2004130}" presName="hierRoot2" presStyleCnt="0">
        <dgm:presLayoutVars>
          <dgm:hierBranch val="init"/>
        </dgm:presLayoutVars>
      </dgm:prSet>
      <dgm:spPr/>
    </dgm:pt>
    <dgm:pt modelId="{0B525D49-E2E6-4124-9D2D-2A522DF68B9C}" type="pres">
      <dgm:prSet presAssocID="{424C0394-17A7-40EF-921C-FCE8D2004130}" presName="rootComposite" presStyleCnt="0"/>
      <dgm:spPr/>
    </dgm:pt>
    <dgm:pt modelId="{17FCC71D-E11D-4B01-B916-F946645F128F}" type="pres">
      <dgm:prSet presAssocID="{424C0394-17A7-40EF-921C-FCE8D2004130}" presName="rootText" presStyleLbl="node2" presStyleIdx="5" presStyleCnt="7">
        <dgm:presLayoutVars>
          <dgm:chPref val="3"/>
        </dgm:presLayoutVars>
      </dgm:prSet>
      <dgm:spPr/>
      <dgm:t>
        <a:bodyPr/>
        <a:lstStyle/>
        <a:p>
          <a:endParaRPr lang="en-US"/>
        </a:p>
      </dgm:t>
    </dgm:pt>
    <dgm:pt modelId="{1398B228-F87A-48AF-897A-14079F0F680A}" type="pres">
      <dgm:prSet presAssocID="{424C0394-17A7-40EF-921C-FCE8D2004130}" presName="rootPict" presStyleLbl="alignImgPlac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EDF17161-BADB-4CCF-B61C-39723A34D251}" type="pres">
      <dgm:prSet presAssocID="{424C0394-17A7-40EF-921C-FCE8D2004130}" presName="rootConnector" presStyleLbl="node2" presStyleIdx="5" presStyleCnt="7"/>
      <dgm:spPr/>
      <dgm:t>
        <a:bodyPr/>
        <a:lstStyle/>
        <a:p>
          <a:endParaRPr lang="en-US"/>
        </a:p>
      </dgm:t>
    </dgm:pt>
    <dgm:pt modelId="{BD552C30-64C3-4EDE-9417-4CCC415F6BD1}" type="pres">
      <dgm:prSet presAssocID="{424C0394-17A7-40EF-921C-FCE8D2004130}" presName="hierChild4" presStyleCnt="0"/>
      <dgm:spPr/>
    </dgm:pt>
    <dgm:pt modelId="{CF6576FB-348E-4862-B412-D369EA9DE660}" type="pres">
      <dgm:prSet presAssocID="{424C0394-17A7-40EF-921C-FCE8D2004130}" presName="hierChild5" presStyleCnt="0"/>
      <dgm:spPr/>
    </dgm:pt>
    <dgm:pt modelId="{7F8FB7D7-7B98-4B6D-A555-8AB0745CAF2E}" type="pres">
      <dgm:prSet presAssocID="{3851CA78-F5E6-4341-A9F2-78B222CC2185}" presName="Name37" presStyleLbl="parChTrans1D2" presStyleIdx="6" presStyleCnt="7"/>
      <dgm:spPr/>
      <dgm:t>
        <a:bodyPr/>
        <a:lstStyle/>
        <a:p>
          <a:endParaRPr lang="en-US"/>
        </a:p>
      </dgm:t>
    </dgm:pt>
    <dgm:pt modelId="{0106581E-7534-4158-823D-53A0022CA371}" type="pres">
      <dgm:prSet presAssocID="{074CE83C-DE23-45D0-8EB1-35F3AC5F9696}" presName="hierRoot2" presStyleCnt="0">
        <dgm:presLayoutVars>
          <dgm:hierBranch val="init"/>
        </dgm:presLayoutVars>
      </dgm:prSet>
      <dgm:spPr/>
    </dgm:pt>
    <dgm:pt modelId="{622D980A-389B-4769-9050-5806D9C06D14}" type="pres">
      <dgm:prSet presAssocID="{074CE83C-DE23-45D0-8EB1-35F3AC5F9696}" presName="rootComposite" presStyleCnt="0"/>
      <dgm:spPr/>
    </dgm:pt>
    <dgm:pt modelId="{438F7E14-FBD8-41B8-B06F-74FDCF4FD6BE}" type="pres">
      <dgm:prSet presAssocID="{074CE83C-DE23-45D0-8EB1-35F3AC5F9696}" presName="rootText" presStyleLbl="node2" presStyleIdx="6" presStyleCnt="7">
        <dgm:presLayoutVars>
          <dgm:chPref val="3"/>
        </dgm:presLayoutVars>
      </dgm:prSet>
      <dgm:spPr/>
      <dgm:t>
        <a:bodyPr/>
        <a:lstStyle/>
        <a:p>
          <a:endParaRPr lang="en-US"/>
        </a:p>
      </dgm:t>
    </dgm:pt>
    <dgm:pt modelId="{F93F8DB2-5966-4F39-8412-971BA6B2FE59}" type="pres">
      <dgm:prSet presAssocID="{074CE83C-DE23-45D0-8EB1-35F3AC5F9696}" presName="rootPict" presStyleLbl="alignImgPlac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4000" r="-4000"/>
          </a:stretch>
        </a:blipFill>
      </dgm:spPr>
    </dgm:pt>
    <dgm:pt modelId="{34B8F04D-6950-4633-85BC-A00C2ACFCC73}" type="pres">
      <dgm:prSet presAssocID="{074CE83C-DE23-45D0-8EB1-35F3AC5F9696}" presName="rootConnector" presStyleLbl="node2" presStyleIdx="6" presStyleCnt="7"/>
      <dgm:spPr/>
      <dgm:t>
        <a:bodyPr/>
        <a:lstStyle/>
        <a:p>
          <a:endParaRPr lang="en-US"/>
        </a:p>
      </dgm:t>
    </dgm:pt>
    <dgm:pt modelId="{D1FA9A2E-036E-4B6A-A8B0-675A16D646EC}" type="pres">
      <dgm:prSet presAssocID="{074CE83C-DE23-45D0-8EB1-35F3AC5F9696}" presName="hierChild4" presStyleCnt="0"/>
      <dgm:spPr/>
    </dgm:pt>
    <dgm:pt modelId="{212AAD8B-6FCB-4C35-B432-936DD89B1C10}" type="pres">
      <dgm:prSet presAssocID="{074CE83C-DE23-45D0-8EB1-35F3AC5F9696}" presName="hierChild5" presStyleCnt="0"/>
      <dgm:spPr/>
    </dgm:pt>
    <dgm:pt modelId="{A95852A0-EE70-41EB-96DC-DDE75352A6E1}" type="pres">
      <dgm:prSet presAssocID="{331F406B-5F96-482A-BFC7-2588C6C47C30}" presName="hierChild3" presStyleCnt="0"/>
      <dgm:spPr/>
    </dgm:pt>
  </dgm:ptLst>
  <dgm:cxnLst>
    <dgm:cxn modelId="{F1D9107F-7D01-42BF-BBA4-B30208B12944}" type="presOf" srcId="{BB2697B4-E513-4EC6-B889-3E0F04A735FE}" destId="{B1CC40CA-21CB-419B-AA88-D745B3ECECD5}" srcOrd="0" destOrd="0" presId="urn:microsoft.com/office/officeart/2005/8/layout/pictureOrgChart+Icon"/>
    <dgm:cxn modelId="{C310AAFB-706B-4CD0-AE7F-81C6E6E278E1}" type="presOf" srcId="{BF2FD21E-C429-452B-A2C9-B1FD0D99536E}" destId="{7F3579A7-502F-4B57-A507-D38AD792616F}" srcOrd="1" destOrd="0" presId="urn:microsoft.com/office/officeart/2005/8/layout/pictureOrgChart+Icon"/>
    <dgm:cxn modelId="{8472604C-44D2-4E78-9C5A-6745D3C914F8}" type="presOf" srcId="{11A864C7-8765-4F29-9194-100F3C40E5DE}" destId="{FD8BFB19-9F6E-4E3D-8767-B62C65575F95}" srcOrd="0" destOrd="0" presId="urn:microsoft.com/office/officeart/2005/8/layout/pictureOrgChart+Icon"/>
    <dgm:cxn modelId="{A85F1D9E-C6A9-470C-ABFD-83DB9122E78E}" type="presOf" srcId="{11A864C7-8765-4F29-9194-100F3C40E5DE}" destId="{F77DDB5D-25CC-4210-A128-3B23043A9717}" srcOrd="1" destOrd="0" presId="urn:microsoft.com/office/officeart/2005/8/layout/pictureOrgChart+Icon"/>
    <dgm:cxn modelId="{F75D941C-92B9-4A91-932C-9640C06CA9B2}" type="presOf" srcId="{3851CA78-F5E6-4341-A9F2-78B222CC2185}" destId="{7F8FB7D7-7B98-4B6D-A555-8AB0745CAF2E}" srcOrd="0" destOrd="0" presId="urn:microsoft.com/office/officeart/2005/8/layout/pictureOrgChart+Icon"/>
    <dgm:cxn modelId="{53EE89A7-AEA8-4630-A4A3-18BC50FD6B56}" type="presOf" srcId="{E08D3383-06D0-40B6-8F46-0859BB196A65}" destId="{C82A967F-907D-4663-9C5D-11E328993BA5}" srcOrd="0" destOrd="0" presId="urn:microsoft.com/office/officeart/2005/8/layout/pictureOrgChart+Icon"/>
    <dgm:cxn modelId="{471AC56C-7B64-4ABC-9CEE-089AF2DF9D04}" type="presOf" srcId="{24644E40-638B-42BF-88B7-B3851EA5A2E6}" destId="{3CF0495A-7A3F-4B1B-B553-B01E2191D2BC}" srcOrd="0" destOrd="0" presId="urn:microsoft.com/office/officeart/2005/8/layout/pictureOrgChart+Icon"/>
    <dgm:cxn modelId="{93D6A27F-0B56-4AA7-A357-5F97DC74BFF7}" type="presOf" srcId="{9CEC6F41-A3B6-4F51-B418-B8CBEEB24848}" destId="{153A8616-6822-47EB-B5D0-32E1FA2BEB69}" srcOrd="0" destOrd="0" presId="urn:microsoft.com/office/officeart/2005/8/layout/pictureOrgChart+Icon"/>
    <dgm:cxn modelId="{96178FF1-D198-4115-88B0-4957F0D6F7BA}" type="presOf" srcId="{127C81F5-0A3D-4174-A109-855FDE40CD05}" destId="{5A365829-EE05-4892-92D7-DE659F3CA4B3}" srcOrd="0" destOrd="0" presId="urn:microsoft.com/office/officeart/2005/8/layout/pictureOrgChart+Icon"/>
    <dgm:cxn modelId="{B6FF70AE-ABEA-423E-8234-6EC87F34593C}" type="presOf" srcId="{C757A2A8-9994-48F3-8CE7-7D681F644985}" destId="{E15E8672-B253-426C-8BAA-64D1B7BAB94B}" srcOrd="0" destOrd="0" presId="urn:microsoft.com/office/officeart/2005/8/layout/pictureOrgChart+Icon"/>
    <dgm:cxn modelId="{839F904F-3CD5-405C-8DC1-2A7F2CA4D741}" type="presOf" srcId="{331F406B-5F96-482A-BFC7-2588C6C47C30}" destId="{0804DB55-D3D6-4152-81CA-73086B169681}" srcOrd="1" destOrd="0" presId="urn:microsoft.com/office/officeart/2005/8/layout/pictureOrgChart+Icon"/>
    <dgm:cxn modelId="{D9DE3AA5-D0F4-4FEF-AAB1-D360C8388DE4}" srcId="{331F406B-5F96-482A-BFC7-2588C6C47C30}" destId="{E7967B0B-559E-4A3D-BFCB-7FE64D87A48E}" srcOrd="0" destOrd="0" parTransId="{9B8934E7-3C8F-4B0E-8766-A38D8D158B7D}" sibTransId="{12C06E02-1F7F-4F9E-96A8-05F52022B094}"/>
    <dgm:cxn modelId="{739059EE-20A1-4584-A1AA-D1803A5C22C2}" srcId="{331F406B-5F96-482A-BFC7-2588C6C47C30}" destId="{424C0394-17A7-40EF-921C-FCE8D2004130}" srcOrd="5" destOrd="0" parTransId="{D3E0FD1A-5ABA-4E0E-BB1B-93C2D37EA1B6}" sibTransId="{CA54465C-DF13-43CD-9CA2-DEFA5B6CE904}"/>
    <dgm:cxn modelId="{8914A5AE-CFA6-48DE-8635-AFA7E32EB718}" type="presOf" srcId="{331F406B-5F96-482A-BFC7-2588C6C47C30}" destId="{E7FA0124-1A8C-4364-9C9B-CAFB5AB62C9B}" srcOrd="0" destOrd="0" presId="urn:microsoft.com/office/officeart/2005/8/layout/pictureOrgChart+Icon"/>
    <dgm:cxn modelId="{09E2DD15-2A01-4AC6-8CFD-55B60FA61DE1}" srcId="{331F406B-5F96-482A-BFC7-2588C6C47C30}" destId="{C757A2A8-9994-48F3-8CE7-7D681F644985}" srcOrd="1" destOrd="0" parTransId="{127C81F5-0A3D-4174-A109-855FDE40CD05}" sibTransId="{66990A87-8962-42CE-82F4-A85E17339D33}"/>
    <dgm:cxn modelId="{FE08526C-E26C-4636-8101-75FF7DC05F40}" type="presOf" srcId="{424C0394-17A7-40EF-921C-FCE8D2004130}" destId="{EDF17161-BADB-4CCF-B61C-39723A34D251}" srcOrd="1" destOrd="0" presId="urn:microsoft.com/office/officeart/2005/8/layout/pictureOrgChart+Icon"/>
    <dgm:cxn modelId="{FD3AA2BB-0318-48A8-9542-23979087164A}" type="presOf" srcId="{074CE83C-DE23-45D0-8EB1-35F3AC5F9696}" destId="{438F7E14-FBD8-41B8-B06F-74FDCF4FD6BE}" srcOrd="0" destOrd="0" presId="urn:microsoft.com/office/officeart/2005/8/layout/pictureOrgChart+Icon"/>
    <dgm:cxn modelId="{7461A1A6-C40D-4BA8-AEC3-C5FE44718DA1}" srcId="{331F406B-5F96-482A-BFC7-2588C6C47C30}" destId="{BB2697B4-E513-4EC6-B889-3E0F04A735FE}" srcOrd="4" destOrd="0" parTransId="{9CEC6F41-A3B6-4F51-B418-B8CBEEB24848}" sibTransId="{FA3E6EB4-5665-4E86-A5C2-63F3594FA3C7}"/>
    <dgm:cxn modelId="{1B37AA06-CCAD-4AD1-8538-1BF6EFCC9571}" type="presOf" srcId="{424C0394-17A7-40EF-921C-FCE8D2004130}" destId="{17FCC71D-E11D-4B01-B916-F946645F128F}" srcOrd="0" destOrd="0" presId="urn:microsoft.com/office/officeart/2005/8/layout/pictureOrgChart+Icon"/>
    <dgm:cxn modelId="{5B3BA050-E950-41CC-805A-2E0838B6F792}" type="presOf" srcId="{E7967B0B-559E-4A3D-BFCB-7FE64D87A48E}" destId="{3E468908-F899-4873-8A9D-66FB8FD2C724}" srcOrd="0" destOrd="0" presId="urn:microsoft.com/office/officeart/2005/8/layout/pictureOrgChart+Icon"/>
    <dgm:cxn modelId="{39178BA6-DFAF-49C9-9426-FBF5492403FE}" srcId="{331F406B-5F96-482A-BFC7-2588C6C47C30}" destId="{11A864C7-8765-4F29-9194-100F3C40E5DE}" srcOrd="3" destOrd="0" parTransId="{E08D3383-06D0-40B6-8F46-0859BB196A65}" sibTransId="{EF59A9C3-AA90-45C5-8591-9AC94F0A4541}"/>
    <dgm:cxn modelId="{B19C41B1-A672-4A71-97B4-71F8FDE0B67C}" type="presOf" srcId="{074CE83C-DE23-45D0-8EB1-35F3AC5F9696}" destId="{34B8F04D-6950-4633-85BC-A00C2ACFCC73}" srcOrd="1" destOrd="0" presId="urn:microsoft.com/office/officeart/2005/8/layout/pictureOrgChart+Icon"/>
    <dgm:cxn modelId="{A53B9768-654C-48D4-9320-D39C199C6FEC}" srcId="{331F406B-5F96-482A-BFC7-2588C6C47C30}" destId="{074CE83C-DE23-45D0-8EB1-35F3AC5F9696}" srcOrd="6" destOrd="0" parTransId="{3851CA78-F5E6-4341-A9F2-78B222CC2185}" sibTransId="{5BB600A5-013A-4FBD-9940-0226385DAC06}"/>
    <dgm:cxn modelId="{16897C9F-3F7B-4E61-ADDC-FB60C418C1A3}" type="presOf" srcId="{E7967B0B-559E-4A3D-BFCB-7FE64D87A48E}" destId="{8CF2D617-1C23-4986-BCC4-DF30973B1DF9}" srcOrd="1" destOrd="0" presId="urn:microsoft.com/office/officeart/2005/8/layout/pictureOrgChart+Icon"/>
    <dgm:cxn modelId="{E41BAA87-5289-41E2-8C4C-AD12017E5C21}" type="presOf" srcId="{C6AFE31C-9332-4062-80B2-BAC2CA45085A}" destId="{B7070649-78C9-4CA9-AE4C-486A94AD50A0}" srcOrd="0" destOrd="0" presId="urn:microsoft.com/office/officeart/2005/8/layout/pictureOrgChart+Icon"/>
    <dgm:cxn modelId="{5AB2E31B-BE7B-4CBB-82B6-AB672FD0D25E}" type="presOf" srcId="{C757A2A8-9994-48F3-8CE7-7D681F644985}" destId="{E3B61ECC-B7C9-4253-AFEE-3A53C65DFE31}" srcOrd="1" destOrd="0" presId="urn:microsoft.com/office/officeart/2005/8/layout/pictureOrgChart+Icon"/>
    <dgm:cxn modelId="{902B490C-C3BF-4B2B-9016-8E48213B4DE2}" srcId="{331F406B-5F96-482A-BFC7-2588C6C47C30}" destId="{BF2FD21E-C429-452B-A2C9-B1FD0D99536E}" srcOrd="2" destOrd="0" parTransId="{C6AFE31C-9332-4062-80B2-BAC2CA45085A}" sibTransId="{839612DA-054F-40F4-BF03-F9B3494563AD}"/>
    <dgm:cxn modelId="{B15A9F6A-1CCC-4B96-8FCA-9AD60E55EB6F}" srcId="{24644E40-638B-42BF-88B7-B3851EA5A2E6}" destId="{331F406B-5F96-482A-BFC7-2588C6C47C30}" srcOrd="0" destOrd="0" parTransId="{E87075F0-F4D8-42F8-8E18-AF5D55A73021}" sibTransId="{4B038B3B-4DA6-4467-9E78-A7DD25E2AA8F}"/>
    <dgm:cxn modelId="{2322996B-C397-4B95-A04F-B3BCC7EB8D0B}" type="presOf" srcId="{9B8934E7-3C8F-4B0E-8766-A38D8D158B7D}" destId="{55C68A4F-BEC0-4299-B9D7-2F9CE91D7962}" srcOrd="0" destOrd="0" presId="urn:microsoft.com/office/officeart/2005/8/layout/pictureOrgChart+Icon"/>
    <dgm:cxn modelId="{39975D46-7E50-4346-8D67-1174F3AE1433}" type="presOf" srcId="{D3E0FD1A-5ABA-4E0E-BB1B-93C2D37EA1B6}" destId="{D992D7EA-E7B2-44B1-B64A-C16589FB0209}" srcOrd="0" destOrd="0" presId="urn:microsoft.com/office/officeart/2005/8/layout/pictureOrgChart+Icon"/>
    <dgm:cxn modelId="{C882D8BE-73A3-4BEE-A843-EF03B879A4A7}" type="presOf" srcId="{BB2697B4-E513-4EC6-B889-3E0F04A735FE}" destId="{CE0A0343-0C79-4C7A-A98B-9326012BA383}" srcOrd="1" destOrd="0" presId="urn:microsoft.com/office/officeart/2005/8/layout/pictureOrgChart+Icon"/>
    <dgm:cxn modelId="{0B496F2D-5D6F-447E-9CB9-2919F9152391}" type="presOf" srcId="{BF2FD21E-C429-452B-A2C9-B1FD0D99536E}" destId="{C21FBFE9-3DA0-4B93-A747-9EFB829170FA}" srcOrd="0" destOrd="0" presId="urn:microsoft.com/office/officeart/2005/8/layout/pictureOrgChart+Icon"/>
    <dgm:cxn modelId="{FFA22AF8-50AD-420B-A663-59521EE4E020}" type="presParOf" srcId="{3CF0495A-7A3F-4B1B-B553-B01E2191D2BC}" destId="{ED36FF88-0017-4C0E-8A6A-CAE4E3A76BBC}" srcOrd="0" destOrd="0" presId="urn:microsoft.com/office/officeart/2005/8/layout/pictureOrgChart+Icon"/>
    <dgm:cxn modelId="{90028648-4307-452B-8EFB-0B92FEC31D27}" type="presParOf" srcId="{ED36FF88-0017-4C0E-8A6A-CAE4E3A76BBC}" destId="{926655C6-F978-4605-8E02-444C01D7F328}" srcOrd="0" destOrd="0" presId="urn:microsoft.com/office/officeart/2005/8/layout/pictureOrgChart+Icon"/>
    <dgm:cxn modelId="{7981C035-21D2-49BA-8027-53D10B503FE8}" type="presParOf" srcId="{926655C6-F978-4605-8E02-444C01D7F328}" destId="{E7FA0124-1A8C-4364-9C9B-CAFB5AB62C9B}" srcOrd="0" destOrd="0" presId="urn:microsoft.com/office/officeart/2005/8/layout/pictureOrgChart+Icon"/>
    <dgm:cxn modelId="{7FCEDCE9-8357-45C9-9125-3A92453D69A1}" type="presParOf" srcId="{926655C6-F978-4605-8E02-444C01D7F328}" destId="{63B6FE72-A8CA-44F3-AAE9-FB14DC0AF013}" srcOrd="1" destOrd="0" presId="urn:microsoft.com/office/officeart/2005/8/layout/pictureOrgChart+Icon"/>
    <dgm:cxn modelId="{AA9164DF-A133-44E4-8E16-57FD89EDCBD4}" type="presParOf" srcId="{926655C6-F978-4605-8E02-444C01D7F328}" destId="{0804DB55-D3D6-4152-81CA-73086B169681}" srcOrd="2" destOrd="0" presId="urn:microsoft.com/office/officeart/2005/8/layout/pictureOrgChart+Icon"/>
    <dgm:cxn modelId="{F4B3A8DF-84A7-40FA-BADA-C528C46A1274}" type="presParOf" srcId="{ED36FF88-0017-4C0E-8A6A-CAE4E3A76BBC}" destId="{8CCBB9AB-2D50-4679-8FD9-005F5057F745}" srcOrd="1" destOrd="0" presId="urn:microsoft.com/office/officeart/2005/8/layout/pictureOrgChart+Icon"/>
    <dgm:cxn modelId="{53DED6E6-B8CC-4176-A9E1-D0C1A9492DF4}" type="presParOf" srcId="{8CCBB9AB-2D50-4679-8FD9-005F5057F745}" destId="{55C68A4F-BEC0-4299-B9D7-2F9CE91D7962}" srcOrd="0" destOrd="0" presId="urn:microsoft.com/office/officeart/2005/8/layout/pictureOrgChart+Icon"/>
    <dgm:cxn modelId="{099891E1-5F3C-4BCA-831E-6FE1C8161C03}" type="presParOf" srcId="{8CCBB9AB-2D50-4679-8FD9-005F5057F745}" destId="{A5372865-2591-4911-8EFC-60DA0DF5BE88}" srcOrd="1" destOrd="0" presId="urn:microsoft.com/office/officeart/2005/8/layout/pictureOrgChart+Icon"/>
    <dgm:cxn modelId="{0178CC91-8FFA-45F8-82E4-BD81B36964E4}" type="presParOf" srcId="{A5372865-2591-4911-8EFC-60DA0DF5BE88}" destId="{B54AF12D-061A-4AE3-9CB4-717C5025B0B5}" srcOrd="0" destOrd="0" presId="urn:microsoft.com/office/officeart/2005/8/layout/pictureOrgChart+Icon"/>
    <dgm:cxn modelId="{925DB3EB-01DE-4267-8C33-B0E98984E6F7}" type="presParOf" srcId="{B54AF12D-061A-4AE3-9CB4-717C5025B0B5}" destId="{3E468908-F899-4873-8A9D-66FB8FD2C724}" srcOrd="0" destOrd="0" presId="urn:microsoft.com/office/officeart/2005/8/layout/pictureOrgChart+Icon"/>
    <dgm:cxn modelId="{42258CA0-9AD7-4583-9EAC-D3E7D03FDDEC}" type="presParOf" srcId="{B54AF12D-061A-4AE3-9CB4-717C5025B0B5}" destId="{D8F75E92-501B-46F8-83E4-EEA94437B7CF}" srcOrd="1" destOrd="0" presId="urn:microsoft.com/office/officeart/2005/8/layout/pictureOrgChart+Icon"/>
    <dgm:cxn modelId="{044C6EB6-41EF-41A7-9234-4743935D088F}" type="presParOf" srcId="{B54AF12D-061A-4AE3-9CB4-717C5025B0B5}" destId="{8CF2D617-1C23-4986-BCC4-DF30973B1DF9}" srcOrd="2" destOrd="0" presId="urn:microsoft.com/office/officeart/2005/8/layout/pictureOrgChart+Icon"/>
    <dgm:cxn modelId="{B0BB05A2-45C2-4B2B-AD0B-BC6340C016F9}" type="presParOf" srcId="{A5372865-2591-4911-8EFC-60DA0DF5BE88}" destId="{6A80D782-14BF-433C-BF4A-40D470F00467}" srcOrd="1" destOrd="0" presId="urn:microsoft.com/office/officeart/2005/8/layout/pictureOrgChart+Icon"/>
    <dgm:cxn modelId="{79C302E4-C571-432E-8F79-0069DF002902}" type="presParOf" srcId="{A5372865-2591-4911-8EFC-60DA0DF5BE88}" destId="{30A75689-F1D3-4187-9E5E-3E4EB7B9BF85}" srcOrd="2" destOrd="0" presId="urn:microsoft.com/office/officeart/2005/8/layout/pictureOrgChart+Icon"/>
    <dgm:cxn modelId="{D9BEFEF4-246A-4714-A9D4-CB636FB6A059}" type="presParOf" srcId="{8CCBB9AB-2D50-4679-8FD9-005F5057F745}" destId="{5A365829-EE05-4892-92D7-DE659F3CA4B3}" srcOrd="2" destOrd="0" presId="urn:microsoft.com/office/officeart/2005/8/layout/pictureOrgChart+Icon"/>
    <dgm:cxn modelId="{D4A8E038-4173-42DB-8C31-D9957D5B76E7}" type="presParOf" srcId="{8CCBB9AB-2D50-4679-8FD9-005F5057F745}" destId="{22CFB977-D5BD-44B7-8D27-9E4482619ADB}" srcOrd="3" destOrd="0" presId="urn:microsoft.com/office/officeart/2005/8/layout/pictureOrgChart+Icon"/>
    <dgm:cxn modelId="{761171F9-DC01-40E9-A95F-5A7A82C0719C}" type="presParOf" srcId="{22CFB977-D5BD-44B7-8D27-9E4482619ADB}" destId="{66640EC4-70E9-4E07-93F4-18414297963C}" srcOrd="0" destOrd="0" presId="urn:microsoft.com/office/officeart/2005/8/layout/pictureOrgChart+Icon"/>
    <dgm:cxn modelId="{BDB827B6-914D-412C-A1C1-6B4CC99464FA}" type="presParOf" srcId="{66640EC4-70E9-4E07-93F4-18414297963C}" destId="{E15E8672-B253-426C-8BAA-64D1B7BAB94B}" srcOrd="0" destOrd="0" presId="urn:microsoft.com/office/officeart/2005/8/layout/pictureOrgChart+Icon"/>
    <dgm:cxn modelId="{6792656F-C589-475E-A50E-CB181533D404}" type="presParOf" srcId="{66640EC4-70E9-4E07-93F4-18414297963C}" destId="{9E1566AD-F730-47B6-8FF9-419E7F6B2CFD}" srcOrd="1" destOrd="0" presId="urn:microsoft.com/office/officeart/2005/8/layout/pictureOrgChart+Icon"/>
    <dgm:cxn modelId="{3CCC3253-D1F4-4F0C-B7BA-564EDC887F62}" type="presParOf" srcId="{66640EC4-70E9-4E07-93F4-18414297963C}" destId="{E3B61ECC-B7C9-4253-AFEE-3A53C65DFE31}" srcOrd="2" destOrd="0" presId="urn:microsoft.com/office/officeart/2005/8/layout/pictureOrgChart+Icon"/>
    <dgm:cxn modelId="{E6B57275-9048-4BD7-A755-7A4F8F175295}" type="presParOf" srcId="{22CFB977-D5BD-44B7-8D27-9E4482619ADB}" destId="{919A5608-EC52-4DD1-AFF7-C558AF5DDE68}" srcOrd="1" destOrd="0" presId="urn:microsoft.com/office/officeart/2005/8/layout/pictureOrgChart+Icon"/>
    <dgm:cxn modelId="{FC44A2E6-C63B-4F27-9119-C8D1786840B9}" type="presParOf" srcId="{22CFB977-D5BD-44B7-8D27-9E4482619ADB}" destId="{611854E9-EF7B-4EFA-88CE-115E31B9CD53}" srcOrd="2" destOrd="0" presId="urn:microsoft.com/office/officeart/2005/8/layout/pictureOrgChart+Icon"/>
    <dgm:cxn modelId="{AE8E9413-0124-4C2B-BEB9-F916E4571E8E}" type="presParOf" srcId="{8CCBB9AB-2D50-4679-8FD9-005F5057F745}" destId="{B7070649-78C9-4CA9-AE4C-486A94AD50A0}" srcOrd="4" destOrd="0" presId="urn:microsoft.com/office/officeart/2005/8/layout/pictureOrgChart+Icon"/>
    <dgm:cxn modelId="{9DFAD0B9-0E19-4CE0-A988-43502279B675}" type="presParOf" srcId="{8CCBB9AB-2D50-4679-8FD9-005F5057F745}" destId="{00D58732-B24A-410E-8402-0CDFDBD624F4}" srcOrd="5" destOrd="0" presId="urn:microsoft.com/office/officeart/2005/8/layout/pictureOrgChart+Icon"/>
    <dgm:cxn modelId="{CAB56941-47EB-49A1-8B86-84EA653CBC54}" type="presParOf" srcId="{00D58732-B24A-410E-8402-0CDFDBD624F4}" destId="{4D91A7F8-A1BD-4537-8A16-D6D661F515C5}" srcOrd="0" destOrd="0" presId="urn:microsoft.com/office/officeart/2005/8/layout/pictureOrgChart+Icon"/>
    <dgm:cxn modelId="{52E6D88A-04A1-4CD3-B693-1ED1306F9F40}" type="presParOf" srcId="{4D91A7F8-A1BD-4537-8A16-D6D661F515C5}" destId="{C21FBFE9-3DA0-4B93-A747-9EFB829170FA}" srcOrd="0" destOrd="0" presId="urn:microsoft.com/office/officeart/2005/8/layout/pictureOrgChart+Icon"/>
    <dgm:cxn modelId="{DD82AE5C-A197-4711-ABD2-C0C5F5E3448E}" type="presParOf" srcId="{4D91A7F8-A1BD-4537-8A16-D6D661F515C5}" destId="{D320F7E2-6ED3-47C4-81A1-5B86B3CD8F96}" srcOrd="1" destOrd="0" presId="urn:microsoft.com/office/officeart/2005/8/layout/pictureOrgChart+Icon"/>
    <dgm:cxn modelId="{79FEB8CB-2E3F-4C53-9AF9-575A16BB70AB}" type="presParOf" srcId="{4D91A7F8-A1BD-4537-8A16-D6D661F515C5}" destId="{7F3579A7-502F-4B57-A507-D38AD792616F}" srcOrd="2" destOrd="0" presId="urn:microsoft.com/office/officeart/2005/8/layout/pictureOrgChart+Icon"/>
    <dgm:cxn modelId="{5DA3EE28-EF86-49EB-AC49-FA6A23F5AC92}" type="presParOf" srcId="{00D58732-B24A-410E-8402-0CDFDBD624F4}" destId="{914E30E3-440A-4909-B515-B034999114F2}" srcOrd="1" destOrd="0" presId="urn:microsoft.com/office/officeart/2005/8/layout/pictureOrgChart+Icon"/>
    <dgm:cxn modelId="{166F2953-84F7-465E-9404-C59D4D337516}" type="presParOf" srcId="{00D58732-B24A-410E-8402-0CDFDBD624F4}" destId="{24C8405A-CEF9-4D16-9163-36286C788D29}" srcOrd="2" destOrd="0" presId="urn:microsoft.com/office/officeart/2005/8/layout/pictureOrgChart+Icon"/>
    <dgm:cxn modelId="{F7E29409-D0E5-4B58-9C58-84C6F0308623}" type="presParOf" srcId="{8CCBB9AB-2D50-4679-8FD9-005F5057F745}" destId="{C82A967F-907D-4663-9C5D-11E328993BA5}" srcOrd="6" destOrd="0" presId="urn:microsoft.com/office/officeart/2005/8/layout/pictureOrgChart+Icon"/>
    <dgm:cxn modelId="{D77CBB53-D4AF-48F7-80B3-29104D0EB0B1}" type="presParOf" srcId="{8CCBB9AB-2D50-4679-8FD9-005F5057F745}" destId="{F3C3DA10-FF47-4F6C-B13C-96533DA4DB7C}" srcOrd="7" destOrd="0" presId="urn:microsoft.com/office/officeart/2005/8/layout/pictureOrgChart+Icon"/>
    <dgm:cxn modelId="{2AD42DB0-47DE-4E72-9A6A-FE0FDC588FCE}" type="presParOf" srcId="{F3C3DA10-FF47-4F6C-B13C-96533DA4DB7C}" destId="{84D89F45-198C-4D0E-84CD-2DF98DB54902}" srcOrd="0" destOrd="0" presId="urn:microsoft.com/office/officeart/2005/8/layout/pictureOrgChart+Icon"/>
    <dgm:cxn modelId="{54A550E6-447F-4975-9B74-D9BF1D820375}" type="presParOf" srcId="{84D89F45-198C-4D0E-84CD-2DF98DB54902}" destId="{FD8BFB19-9F6E-4E3D-8767-B62C65575F95}" srcOrd="0" destOrd="0" presId="urn:microsoft.com/office/officeart/2005/8/layout/pictureOrgChart+Icon"/>
    <dgm:cxn modelId="{6CF9F2A1-9339-4D7F-BE7A-00AB8659527B}" type="presParOf" srcId="{84D89F45-198C-4D0E-84CD-2DF98DB54902}" destId="{C8DCC1ED-87C3-4BA9-A725-69AFB099EB30}" srcOrd="1" destOrd="0" presId="urn:microsoft.com/office/officeart/2005/8/layout/pictureOrgChart+Icon"/>
    <dgm:cxn modelId="{F7BE29EE-C3F4-4624-AC41-6B57201A9D43}" type="presParOf" srcId="{84D89F45-198C-4D0E-84CD-2DF98DB54902}" destId="{F77DDB5D-25CC-4210-A128-3B23043A9717}" srcOrd="2" destOrd="0" presId="urn:microsoft.com/office/officeart/2005/8/layout/pictureOrgChart+Icon"/>
    <dgm:cxn modelId="{A81FB5CA-7121-4345-8684-C178B9FF63BD}" type="presParOf" srcId="{F3C3DA10-FF47-4F6C-B13C-96533DA4DB7C}" destId="{A18470FE-713D-497E-A2F9-62DCA6DBBA28}" srcOrd="1" destOrd="0" presId="urn:microsoft.com/office/officeart/2005/8/layout/pictureOrgChart+Icon"/>
    <dgm:cxn modelId="{C37DD921-8EC4-418D-936A-E06088CE8A82}" type="presParOf" srcId="{F3C3DA10-FF47-4F6C-B13C-96533DA4DB7C}" destId="{E02DB8EE-8C2A-42C1-8159-84D510C0CC20}" srcOrd="2" destOrd="0" presId="urn:microsoft.com/office/officeart/2005/8/layout/pictureOrgChart+Icon"/>
    <dgm:cxn modelId="{6E6FDCC3-913A-4B5A-A280-0B5B2EFC3E6E}" type="presParOf" srcId="{8CCBB9AB-2D50-4679-8FD9-005F5057F745}" destId="{153A8616-6822-47EB-B5D0-32E1FA2BEB69}" srcOrd="8" destOrd="0" presId="urn:microsoft.com/office/officeart/2005/8/layout/pictureOrgChart+Icon"/>
    <dgm:cxn modelId="{28B5B718-C213-4F21-8437-8883D0A9BA0A}" type="presParOf" srcId="{8CCBB9AB-2D50-4679-8FD9-005F5057F745}" destId="{8418113B-6460-414E-867F-70F1E7D98A22}" srcOrd="9" destOrd="0" presId="urn:microsoft.com/office/officeart/2005/8/layout/pictureOrgChart+Icon"/>
    <dgm:cxn modelId="{4FACC95D-256E-4572-874A-1F00C9D182EA}" type="presParOf" srcId="{8418113B-6460-414E-867F-70F1E7D98A22}" destId="{7A9E6B49-6B50-426D-B0B5-652C1A6BB411}" srcOrd="0" destOrd="0" presId="urn:microsoft.com/office/officeart/2005/8/layout/pictureOrgChart+Icon"/>
    <dgm:cxn modelId="{CBDE25E3-2AFE-4EB6-8A8F-1A2BE9448837}" type="presParOf" srcId="{7A9E6B49-6B50-426D-B0B5-652C1A6BB411}" destId="{B1CC40CA-21CB-419B-AA88-D745B3ECECD5}" srcOrd="0" destOrd="0" presId="urn:microsoft.com/office/officeart/2005/8/layout/pictureOrgChart+Icon"/>
    <dgm:cxn modelId="{4D1425FF-DE2F-4B7C-A459-8E9E0F45CDFA}" type="presParOf" srcId="{7A9E6B49-6B50-426D-B0B5-652C1A6BB411}" destId="{5DDBB202-CDF4-4BE6-8DB0-20DF31664331}" srcOrd="1" destOrd="0" presId="urn:microsoft.com/office/officeart/2005/8/layout/pictureOrgChart+Icon"/>
    <dgm:cxn modelId="{F1A5D41A-F5C1-4773-B725-3FCDF2743ED9}" type="presParOf" srcId="{7A9E6B49-6B50-426D-B0B5-652C1A6BB411}" destId="{CE0A0343-0C79-4C7A-A98B-9326012BA383}" srcOrd="2" destOrd="0" presId="urn:microsoft.com/office/officeart/2005/8/layout/pictureOrgChart+Icon"/>
    <dgm:cxn modelId="{B8CBF3F9-C940-4D3C-8E77-DC6192A9C11A}" type="presParOf" srcId="{8418113B-6460-414E-867F-70F1E7D98A22}" destId="{831E8E49-01EE-438E-A882-BF01B429C43F}" srcOrd="1" destOrd="0" presId="urn:microsoft.com/office/officeart/2005/8/layout/pictureOrgChart+Icon"/>
    <dgm:cxn modelId="{C21793C4-8516-452D-9034-D3CACDF5EE4B}" type="presParOf" srcId="{8418113B-6460-414E-867F-70F1E7D98A22}" destId="{0E53A136-5AFF-4A03-AA75-FE6F01AE7095}" srcOrd="2" destOrd="0" presId="urn:microsoft.com/office/officeart/2005/8/layout/pictureOrgChart+Icon"/>
    <dgm:cxn modelId="{1809F0F0-C7CB-4EC7-A648-536AB89DC554}" type="presParOf" srcId="{8CCBB9AB-2D50-4679-8FD9-005F5057F745}" destId="{D992D7EA-E7B2-44B1-B64A-C16589FB0209}" srcOrd="10" destOrd="0" presId="urn:microsoft.com/office/officeart/2005/8/layout/pictureOrgChart+Icon"/>
    <dgm:cxn modelId="{38AECDF3-7631-4D05-BA9C-F7EA85A89783}" type="presParOf" srcId="{8CCBB9AB-2D50-4679-8FD9-005F5057F745}" destId="{A474D3DD-572A-4A6B-A885-55B650D335E6}" srcOrd="11" destOrd="0" presId="urn:microsoft.com/office/officeart/2005/8/layout/pictureOrgChart+Icon"/>
    <dgm:cxn modelId="{358B0B58-42B9-4B4E-96D9-95414DF09F7D}" type="presParOf" srcId="{A474D3DD-572A-4A6B-A885-55B650D335E6}" destId="{0B525D49-E2E6-4124-9D2D-2A522DF68B9C}" srcOrd="0" destOrd="0" presId="urn:microsoft.com/office/officeart/2005/8/layout/pictureOrgChart+Icon"/>
    <dgm:cxn modelId="{92397D6C-B04B-4FAB-B189-90903D699D73}" type="presParOf" srcId="{0B525D49-E2E6-4124-9D2D-2A522DF68B9C}" destId="{17FCC71D-E11D-4B01-B916-F946645F128F}" srcOrd="0" destOrd="0" presId="urn:microsoft.com/office/officeart/2005/8/layout/pictureOrgChart+Icon"/>
    <dgm:cxn modelId="{FAD432A4-6B82-4F66-A906-FA62E971495A}" type="presParOf" srcId="{0B525D49-E2E6-4124-9D2D-2A522DF68B9C}" destId="{1398B228-F87A-48AF-897A-14079F0F680A}" srcOrd="1" destOrd="0" presId="urn:microsoft.com/office/officeart/2005/8/layout/pictureOrgChart+Icon"/>
    <dgm:cxn modelId="{6073BF1B-18DA-47FE-A562-7BA6DF250726}" type="presParOf" srcId="{0B525D49-E2E6-4124-9D2D-2A522DF68B9C}" destId="{EDF17161-BADB-4CCF-B61C-39723A34D251}" srcOrd="2" destOrd="0" presId="urn:microsoft.com/office/officeart/2005/8/layout/pictureOrgChart+Icon"/>
    <dgm:cxn modelId="{33614BD0-D97D-4603-A1EF-DC1229E94DC7}" type="presParOf" srcId="{A474D3DD-572A-4A6B-A885-55B650D335E6}" destId="{BD552C30-64C3-4EDE-9417-4CCC415F6BD1}" srcOrd="1" destOrd="0" presId="urn:microsoft.com/office/officeart/2005/8/layout/pictureOrgChart+Icon"/>
    <dgm:cxn modelId="{2F46FB47-FB5E-474E-B84C-D9FC25A97CA2}" type="presParOf" srcId="{A474D3DD-572A-4A6B-A885-55B650D335E6}" destId="{CF6576FB-348E-4862-B412-D369EA9DE660}" srcOrd="2" destOrd="0" presId="urn:microsoft.com/office/officeart/2005/8/layout/pictureOrgChart+Icon"/>
    <dgm:cxn modelId="{3BAF7237-BBB5-4E08-A894-9397A71F4BF4}" type="presParOf" srcId="{8CCBB9AB-2D50-4679-8FD9-005F5057F745}" destId="{7F8FB7D7-7B98-4B6D-A555-8AB0745CAF2E}" srcOrd="12" destOrd="0" presId="urn:microsoft.com/office/officeart/2005/8/layout/pictureOrgChart+Icon"/>
    <dgm:cxn modelId="{95023A61-8359-4B9B-BE07-9B9F7CEB861C}" type="presParOf" srcId="{8CCBB9AB-2D50-4679-8FD9-005F5057F745}" destId="{0106581E-7534-4158-823D-53A0022CA371}" srcOrd="13" destOrd="0" presId="urn:microsoft.com/office/officeart/2005/8/layout/pictureOrgChart+Icon"/>
    <dgm:cxn modelId="{E2D2ABA9-32CD-4116-8288-B8F2963777C9}" type="presParOf" srcId="{0106581E-7534-4158-823D-53A0022CA371}" destId="{622D980A-389B-4769-9050-5806D9C06D14}" srcOrd="0" destOrd="0" presId="urn:microsoft.com/office/officeart/2005/8/layout/pictureOrgChart+Icon"/>
    <dgm:cxn modelId="{13A98A50-ED15-417F-A604-ABBC2A92EA31}" type="presParOf" srcId="{622D980A-389B-4769-9050-5806D9C06D14}" destId="{438F7E14-FBD8-41B8-B06F-74FDCF4FD6BE}" srcOrd="0" destOrd="0" presId="urn:microsoft.com/office/officeart/2005/8/layout/pictureOrgChart+Icon"/>
    <dgm:cxn modelId="{EF178ACE-2FD0-4472-B45D-F167F9D4D1D3}" type="presParOf" srcId="{622D980A-389B-4769-9050-5806D9C06D14}" destId="{F93F8DB2-5966-4F39-8412-971BA6B2FE59}" srcOrd="1" destOrd="0" presId="urn:microsoft.com/office/officeart/2005/8/layout/pictureOrgChart+Icon"/>
    <dgm:cxn modelId="{727284C5-D192-4999-BB3B-3A1822A34862}" type="presParOf" srcId="{622D980A-389B-4769-9050-5806D9C06D14}" destId="{34B8F04D-6950-4633-85BC-A00C2ACFCC73}" srcOrd="2" destOrd="0" presId="urn:microsoft.com/office/officeart/2005/8/layout/pictureOrgChart+Icon"/>
    <dgm:cxn modelId="{78F58949-F351-4760-B0AD-DF1DEB3D49C5}" type="presParOf" srcId="{0106581E-7534-4158-823D-53A0022CA371}" destId="{D1FA9A2E-036E-4B6A-A8B0-675A16D646EC}" srcOrd="1" destOrd="0" presId="urn:microsoft.com/office/officeart/2005/8/layout/pictureOrgChart+Icon"/>
    <dgm:cxn modelId="{C4DA9FF8-6F8F-422E-8923-1B1959E3D10B}" type="presParOf" srcId="{0106581E-7534-4158-823D-53A0022CA371}" destId="{212AAD8B-6FCB-4C35-B432-936DD89B1C10}" srcOrd="2" destOrd="0" presId="urn:microsoft.com/office/officeart/2005/8/layout/pictureOrgChart+Icon"/>
    <dgm:cxn modelId="{CEE6CBBB-6615-49A3-B985-1EF6E5942AB7}" type="presParOf" srcId="{ED36FF88-0017-4C0E-8A6A-CAE4E3A76BBC}" destId="{A95852A0-EE70-41EB-96DC-DDE75352A6E1}"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FB7D7-7B98-4B6D-A555-8AB0745CAF2E}">
      <dsp:nvSpPr>
        <dsp:cNvPr id="0" name=""/>
        <dsp:cNvSpPr/>
      </dsp:nvSpPr>
      <dsp:spPr>
        <a:xfrm>
          <a:off x="5597526" y="2543251"/>
          <a:ext cx="4920270" cy="647464"/>
        </a:xfrm>
        <a:custGeom>
          <a:avLst/>
          <a:gdLst/>
          <a:ahLst/>
          <a:cxnLst/>
          <a:rect l="0" t="0" r="0" b="0"/>
          <a:pathLst>
            <a:path>
              <a:moveTo>
                <a:pt x="0" y="0"/>
              </a:moveTo>
              <a:lnTo>
                <a:pt x="0" y="505188"/>
              </a:lnTo>
              <a:lnTo>
                <a:pt x="4920270" y="505188"/>
              </a:lnTo>
              <a:lnTo>
                <a:pt x="4920270" y="647464"/>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92D7EA-E7B2-44B1-B64A-C16589FB0209}">
      <dsp:nvSpPr>
        <dsp:cNvPr id="0" name=""/>
        <dsp:cNvSpPr/>
      </dsp:nvSpPr>
      <dsp:spPr>
        <a:xfrm>
          <a:off x="5597526" y="2543251"/>
          <a:ext cx="3280708" cy="647464"/>
        </a:xfrm>
        <a:custGeom>
          <a:avLst/>
          <a:gdLst/>
          <a:ahLst/>
          <a:cxnLst/>
          <a:rect l="0" t="0" r="0" b="0"/>
          <a:pathLst>
            <a:path>
              <a:moveTo>
                <a:pt x="0" y="0"/>
              </a:moveTo>
              <a:lnTo>
                <a:pt x="0" y="505188"/>
              </a:lnTo>
              <a:lnTo>
                <a:pt x="3280708" y="505188"/>
              </a:lnTo>
              <a:lnTo>
                <a:pt x="3280708" y="647464"/>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53A8616-6822-47EB-B5D0-32E1FA2BEB69}">
      <dsp:nvSpPr>
        <dsp:cNvPr id="0" name=""/>
        <dsp:cNvSpPr/>
      </dsp:nvSpPr>
      <dsp:spPr>
        <a:xfrm>
          <a:off x="5597526" y="2543251"/>
          <a:ext cx="1641146" cy="647464"/>
        </a:xfrm>
        <a:custGeom>
          <a:avLst/>
          <a:gdLst/>
          <a:ahLst/>
          <a:cxnLst/>
          <a:rect l="0" t="0" r="0" b="0"/>
          <a:pathLst>
            <a:path>
              <a:moveTo>
                <a:pt x="0" y="0"/>
              </a:moveTo>
              <a:lnTo>
                <a:pt x="0" y="505188"/>
              </a:lnTo>
              <a:lnTo>
                <a:pt x="1641146" y="505188"/>
              </a:lnTo>
              <a:lnTo>
                <a:pt x="1641146" y="647464"/>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sp>
    <dsp:sp modelId="{C82A967F-907D-4663-9C5D-11E328993BA5}">
      <dsp:nvSpPr>
        <dsp:cNvPr id="0" name=""/>
        <dsp:cNvSpPr/>
      </dsp:nvSpPr>
      <dsp:spPr>
        <a:xfrm>
          <a:off x="5551806" y="2543251"/>
          <a:ext cx="91440" cy="647464"/>
        </a:xfrm>
        <a:custGeom>
          <a:avLst/>
          <a:gdLst/>
          <a:ahLst/>
          <a:cxnLst/>
          <a:rect l="0" t="0" r="0" b="0"/>
          <a:pathLst>
            <a:path>
              <a:moveTo>
                <a:pt x="45720" y="0"/>
              </a:moveTo>
              <a:lnTo>
                <a:pt x="45720" y="505188"/>
              </a:lnTo>
              <a:lnTo>
                <a:pt x="47305" y="505188"/>
              </a:lnTo>
              <a:lnTo>
                <a:pt x="47305" y="647464"/>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7070649-78C9-4CA9-AE4C-486A94AD50A0}">
      <dsp:nvSpPr>
        <dsp:cNvPr id="0" name=""/>
        <dsp:cNvSpPr/>
      </dsp:nvSpPr>
      <dsp:spPr>
        <a:xfrm>
          <a:off x="3959549" y="2543251"/>
          <a:ext cx="1637976" cy="647464"/>
        </a:xfrm>
        <a:custGeom>
          <a:avLst/>
          <a:gdLst/>
          <a:ahLst/>
          <a:cxnLst/>
          <a:rect l="0" t="0" r="0" b="0"/>
          <a:pathLst>
            <a:path>
              <a:moveTo>
                <a:pt x="1637976" y="0"/>
              </a:moveTo>
              <a:lnTo>
                <a:pt x="1637976" y="505188"/>
              </a:lnTo>
              <a:lnTo>
                <a:pt x="0" y="505188"/>
              </a:lnTo>
              <a:lnTo>
                <a:pt x="0" y="64746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65829-EE05-4892-92D7-DE659F3CA4B3}">
      <dsp:nvSpPr>
        <dsp:cNvPr id="0" name=""/>
        <dsp:cNvSpPr/>
      </dsp:nvSpPr>
      <dsp:spPr>
        <a:xfrm>
          <a:off x="2319988" y="2543251"/>
          <a:ext cx="3277537" cy="647464"/>
        </a:xfrm>
        <a:custGeom>
          <a:avLst/>
          <a:gdLst/>
          <a:ahLst/>
          <a:cxnLst/>
          <a:rect l="0" t="0" r="0" b="0"/>
          <a:pathLst>
            <a:path>
              <a:moveTo>
                <a:pt x="3277537" y="0"/>
              </a:moveTo>
              <a:lnTo>
                <a:pt x="3277537" y="505188"/>
              </a:lnTo>
              <a:lnTo>
                <a:pt x="0" y="505188"/>
              </a:lnTo>
              <a:lnTo>
                <a:pt x="0" y="647464"/>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55C68A4F-BEC0-4299-B9D7-2F9CE91D7962}">
      <dsp:nvSpPr>
        <dsp:cNvPr id="0" name=""/>
        <dsp:cNvSpPr/>
      </dsp:nvSpPr>
      <dsp:spPr>
        <a:xfrm>
          <a:off x="680426" y="2543251"/>
          <a:ext cx="4917099" cy="647464"/>
        </a:xfrm>
        <a:custGeom>
          <a:avLst/>
          <a:gdLst/>
          <a:ahLst/>
          <a:cxnLst/>
          <a:rect l="0" t="0" r="0" b="0"/>
          <a:pathLst>
            <a:path>
              <a:moveTo>
                <a:pt x="4917099" y="0"/>
              </a:moveTo>
              <a:lnTo>
                <a:pt x="4917099" y="505188"/>
              </a:lnTo>
              <a:lnTo>
                <a:pt x="0" y="505188"/>
              </a:lnTo>
              <a:lnTo>
                <a:pt x="0" y="647464"/>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E7FA0124-1A8C-4364-9C9B-CAFB5AB62C9B}">
      <dsp:nvSpPr>
        <dsp:cNvPr id="0" name=""/>
        <dsp:cNvSpPr/>
      </dsp:nvSpPr>
      <dsp:spPr>
        <a:xfrm>
          <a:off x="4073526" y="1712467"/>
          <a:ext cx="3047999" cy="830783"/>
        </a:xfrm>
        <a:prstGeom prst="rect">
          <a:avLst/>
        </a:prstGeom>
        <a:no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Strategy Management &amp; Knowledge </a:t>
          </a:r>
          <a:r>
            <a:rPr lang="en-US" sz="1600" kern="1200" dirty="0">
              <a:solidFill>
                <a:schemeClr val="tx2"/>
              </a:solidFill>
            </a:rPr>
            <a:t>Officer</a:t>
          </a:r>
        </a:p>
      </dsp:txBody>
      <dsp:txXfrm>
        <a:off x="4073526" y="1712467"/>
        <a:ext cx="3047999" cy="830783"/>
      </dsp:txXfrm>
    </dsp:sp>
    <dsp:sp modelId="{63B6FE72-A8CA-44F3-AAE9-FB14DC0AF013}">
      <dsp:nvSpPr>
        <dsp:cNvPr id="0" name=""/>
        <dsp:cNvSpPr/>
      </dsp:nvSpPr>
      <dsp:spPr>
        <a:xfrm>
          <a:off x="4188948" y="1828797"/>
          <a:ext cx="457201" cy="6400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468908-F899-4873-8A9D-66FB8FD2C724}">
      <dsp:nvSpPr>
        <dsp:cNvPr id="0" name=""/>
        <dsp:cNvSpPr/>
      </dsp:nvSpPr>
      <dsp:spPr>
        <a:xfrm>
          <a:off x="2921"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dirty="0"/>
            <a:t>Strategy Management, Sr. Director</a:t>
          </a:r>
        </a:p>
      </dsp:txBody>
      <dsp:txXfrm>
        <a:off x="2921" y="3190715"/>
        <a:ext cx="1355009" cy="677504"/>
      </dsp:txXfrm>
    </dsp:sp>
    <dsp:sp modelId="{D8F75E92-501B-46F8-83E4-EEA94437B7CF}">
      <dsp:nvSpPr>
        <dsp:cNvPr id="0" name=""/>
        <dsp:cNvSpPr/>
      </dsp:nvSpPr>
      <dsp:spPr>
        <a:xfrm>
          <a:off x="70672" y="3258465"/>
          <a:ext cx="406502" cy="5420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E8672-B253-426C-8BAA-64D1B7BAB94B}">
      <dsp:nvSpPr>
        <dsp:cNvPr id="0" name=""/>
        <dsp:cNvSpPr/>
      </dsp:nvSpPr>
      <dsp:spPr>
        <a:xfrm>
          <a:off x="1642483"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dirty="0"/>
            <a:t>Assessment &amp; Accreditation, Sr. Director</a:t>
          </a:r>
        </a:p>
      </dsp:txBody>
      <dsp:txXfrm>
        <a:off x="1642483" y="3190715"/>
        <a:ext cx="1355009" cy="677504"/>
      </dsp:txXfrm>
    </dsp:sp>
    <dsp:sp modelId="{9E1566AD-F730-47B6-8FF9-419E7F6B2CFD}">
      <dsp:nvSpPr>
        <dsp:cNvPr id="0" name=""/>
        <dsp:cNvSpPr/>
      </dsp:nvSpPr>
      <dsp:spPr>
        <a:xfrm>
          <a:off x="1710233" y="3258465"/>
          <a:ext cx="406502" cy="5420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1FBFE9-3DA0-4B93-A747-9EFB829170FA}">
      <dsp:nvSpPr>
        <dsp:cNvPr id="0" name=""/>
        <dsp:cNvSpPr/>
      </dsp:nvSpPr>
      <dsp:spPr>
        <a:xfrm>
          <a:off x="3282045"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a:t>Business Process Improvement, Director</a:t>
          </a:r>
          <a:endParaRPr lang="en-US" sz="1100" kern="1200" dirty="0"/>
        </a:p>
      </dsp:txBody>
      <dsp:txXfrm>
        <a:off x="3282045" y="3190715"/>
        <a:ext cx="1355009" cy="677504"/>
      </dsp:txXfrm>
    </dsp:sp>
    <dsp:sp modelId="{D320F7E2-6ED3-47C4-81A1-5B86B3CD8F96}">
      <dsp:nvSpPr>
        <dsp:cNvPr id="0" name=""/>
        <dsp:cNvSpPr/>
      </dsp:nvSpPr>
      <dsp:spPr>
        <a:xfrm>
          <a:off x="3349795" y="3258465"/>
          <a:ext cx="406502" cy="5420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BFB19-9F6E-4E3D-8767-B62C65575F95}">
      <dsp:nvSpPr>
        <dsp:cNvPr id="0" name=""/>
        <dsp:cNvSpPr/>
      </dsp:nvSpPr>
      <dsp:spPr>
        <a:xfrm>
          <a:off x="4921606"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dirty="0"/>
            <a:t>Institutional Research, Sr. Director</a:t>
          </a:r>
        </a:p>
      </dsp:txBody>
      <dsp:txXfrm>
        <a:off x="4921606" y="3190715"/>
        <a:ext cx="1355009" cy="677504"/>
      </dsp:txXfrm>
    </dsp:sp>
    <dsp:sp modelId="{C8DCC1ED-87C3-4BA9-A725-69AFB099EB30}">
      <dsp:nvSpPr>
        <dsp:cNvPr id="0" name=""/>
        <dsp:cNvSpPr/>
      </dsp:nvSpPr>
      <dsp:spPr>
        <a:xfrm>
          <a:off x="4989511" y="3276601"/>
          <a:ext cx="406502" cy="54200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C40CA-21CB-419B-AA88-D745B3ECECD5}">
      <dsp:nvSpPr>
        <dsp:cNvPr id="0" name=""/>
        <dsp:cNvSpPr/>
      </dsp:nvSpPr>
      <dsp:spPr>
        <a:xfrm>
          <a:off x="6561168"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a:t>Business Intelligence, Sr. Director</a:t>
          </a:r>
          <a:endParaRPr lang="en-US" sz="1100" kern="1200" dirty="0"/>
        </a:p>
      </dsp:txBody>
      <dsp:txXfrm>
        <a:off x="6561168" y="3190715"/>
        <a:ext cx="1355009" cy="677504"/>
      </dsp:txXfrm>
    </dsp:sp>
    <dsp:sp modelId="{5DDBB202-CDF4-4BE6-8DB0-20DF31664331}">
      <dsp:nvSpPr>
        <dsp:cNvPr id="0" name=""/>
        <dsp:cNvSpPr/>
      </dsp:nvSpPr>
      <dsp:spPr>
        <a:xfrm>
          <a:off x="6628918" y="3258465"/>
          <a:ext cx="406502" cy="54200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FCC71D-E11D-4B01-B916-F946645F128F}">
      <dsp:nvSpPr>
        <dsp:cNvPr id="0" name=""/>
        <dsp:cNvSpPr/>
      </dsp:nvSpPr>
      <dsp:spPr>
        <a:xfrm>
          <a:off x="8200729"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dirty="0"/>
            <a:t>Chief Technology Officer</a:t>
          </a:r>
        </a:p>
      </dsp:txBody>
      <dsp:txXfrm>
        <a:off x="8200729" y="3190715"/>
        <a:ext cx="1355009" cy="677504"/>
      </dsp:txXfrm>
    </dsp:sp>
    <dsp:sp modelId="{1398B228-F87A-48AF-897A-14079F0F680A}">
      <dsp:nvSpPr>
        <dsp:cNvPr id="0" name=""/>
        <dsp:cNvSpPr/>
      </dsp:nvSpPr>
      <dsp:spPr>
        <a:xfrm>
          <a:off x="8268480" y="3258465"/>
          <a:ext cx="406502" cy="54200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F7E14-FBD8-41B8-B06F-74FDCF4FD6BE}">
      <dsp:nvSpPr>
        <dsp:cNvPr id="0" name=""/>
        <dsp:cNvSpPr/>
      </dsp:nvSpPr>
      <dsp:spPr>
        <a:xfrm>
          <a:off x="9840291" y="3190715"/>
          <a:ext cx="1355009" cy="6775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918" tIns="6985" rIns="6985" bIns="6985" numCol="1" spcCol="1270" anchor="ctr" anchorCtr="0">
          <a:noAutofit/>
        </a:bodyPr>
        <a:lstStyle/>
        <a:p>
          <a:pPr lvl="0" algn="ctr" defTabSz="488950">
            <a:lnSpc>
              <a:spcPct val="90000"/>
            </a:lnSpc>
            <a:spcBef>
              <a:spcPct val="0"/>
            </a:spcBef>
            <a:spcAft>
              <a:spcPct val="35000"/>
            </a:spcAft>
          </a:pPr>
          <a:r>
            <a:rPr lang="en-US" sz="1100" kern="1200" dirty="0"/>
            <a:t>Chief Info. Security and Risk Officer</a:t>
          </a:r>
        </a:p>
      </dsp:txBody>
      <dsp:txXfrm>
        <a:off x="9840291" y="3190715"/>
        <a:ext cx="1355009" cy="677504"/>
      </dsp:txXfrm>
    </dsp:sp>
    <dsp:sp modelId="{F93F8DB2-5966-4F39-8412-971BA6B2FE59}">
      <dsp:nvSpPr>
        <dsp:cNvPr id="0" name=""/>
        <dsp:cNvSpPr/>
      </dsp:nvSpPr>
      <dsp:spPr>
        <a:xfrm>
          <a:off x="9908041" y="3258465"/>
          <a:ext cx="406502" cy="54200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4000" r="-4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19739-270D-492B-B0D9-42CA138F9A59}" type="datetimeFigureOut">
              <a:rPr lang="en-IN" smtClean="0"/>
              <a:t>9/23/19</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EA3E0-8C15-486E-BE00-D0540E018469}" type="slidenum">
              <a:rPr lang="en-IN" smtClean="0"/>
              <a:t>‹#›</a:t>
            </a:fld>
            <a:endParaRPr lang="en-IN"/>
          </a:p>
        </p:txBody>
      </p:sp>
    </p:spTree>
    <p:extLst>
      <p:ext uri="{BB962C8B-B14F-4D97-AF65-F5344CB8AC3E}">
        <p14:creationId xmlns:p14="http://schemas.microsoft.com/office/powerpoint/2010/main" val="1007274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9/23/19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53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49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831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70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08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6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 Management and Digital Innovation area covers</a:t>
            </a:r>
            <a:r>
              <a:rPr lang="en-US" baseline="0" dirty="0" smtClean="0"/>
              <a:t> many vital functions that are fundamental to the effectiveness and running of AUC. First the Strategy Management and Institutional effectiveness Office, whose mission is </a:t>
            </a:r>
            <a:r>
              <a:rPr lang="is-IS" baseline="0" dirty="0" smtClean="0"/>
              <a:t>…... (brief – don’t read all on the slide); IT whose mission is ...... ; and IS whose mission is ........</a:t>
            </a:r>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81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more closely at the area, you</a:t>
            </a:r>
            <a:r>
              <a:rPr lang="en-US" baseline="0" dirty="0" smtClean="0"/>
              <a:t> can see we have three main </a:t>
            </a:r>
            <a:r>
              <a:rPr lang="en-US" baseline="0" dirty="0" err="1" smtClean="0"/>
              <a:t>fuctions</a:t>
            </a:r>
            <a:r>
              <a:rPr lang="en-US" baseline="0" dirty="0" smtClean="0"/>
              <a:t>: Strategy and Institutional Effectiveness: with three main sub functions: Strategy Management led by Alia </a:t>
            </a:r>
            <a:r>
              <a:rPr lang="en-US" baseline="0" dirty="0" err="1" smtClean="0"/>
              <a:t>Mitkees</a:t>
            </a:r>
            <a:r>
              <a:rPr lang="en-US" baseline="0" dirty="0" smtClean="0"/>
              <a:t> who is responsible for</a:t>
            </a:r>
            <a:r>
              <a:rPr lang="is-IS" baseline="0" dirty="0" smtClean="0"/>
              <a:t>…...; Assessment and Accreditation led by Heba Fathelbab who is responsible for ....; etc.</a:t>
            </a:r>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2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F66215C6-7033-424A-9F2E-693042D3AF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62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a:t>
            </a:r>
          </a:p>
          <a:p>
            <a:r>
              <a:rPr lang="en-IN" dirty="0"/>
              <a:t>https://pixabay.com/en/computer-keyboard-apple-laptop-2563737/</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04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strategic plan links closely to the University Strategic pillars, with clear goals, objectives, KPIs &amp; Targets and Resources as shown. </a:t>
            </a:r>
          </a:p>
          <a:p>
            <a:endParaRPr lang="en-US" baseline="0" dirty="0" smtClean="0"/>
          </a:p>
          <a:p>
            <a:r>
              <a:rPr lang="en-US" baseline="0" dirty="0" smtClean="0"/>
              <a:t>Quality of education is at the core of our strategic plan, it is clearly linked to our first goal, as obtaining international accreditation  and high institutional rankings are only awarded to universities that have achievement a specific quality of education within their institutions. In order to maintain that quality, assessment of our student learning and perceptions of learning are also essential to understand any shortcoming we have to continue to improve our academic educational experience for our students. Furthermore, having the technical support and tools needed by our faculty and students to ensure they are able to implement the level of teaching and learning needed to maintain this quality is where goal 5 comes in.</a:t>
            </a:r>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064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26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60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09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7" y="3733800"/>
            <a:ext cx="10947565" cy="2137870"/>
          </a:xfrm>
        </p:spPr>
        <p:txBody>
          <a:bodyPr lIns="0" tIns="0" rIns="0" bIns="0" anchor="b" anchorCtr="0">
            <a:noAutofit/>
          </a:bodyPr>
          <a:lstStyle>
            <a:lvl1pPr algn="ctr">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8C9D890D-2794-4869-A814-BD4C7B9CFCE3}"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2816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12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1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13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67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972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75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1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1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57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p:spPr>
        <p:txBody>
          <a:bodyPr>
            <a:normAutofit/>
          </a:bodyPr>
          <a:lstStyle>
            <a:lvl1pPr algn="ctr">
              <a:defRPr sz="3599"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49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650DC30-E445-48ED-81E5-7D5AEA542724}"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646540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solidFill>
            <a:schemeClr val="accent3"/>
          </a:solidFill>
        </p:spPr>
        <p:txBody>
          <a:bodyPr/>
          <a:lstStyle>
            <a:lvl1pPr>
              <a:defRPr>
                <a:solidFill>
                  <a:schemeClr val="tx1">
                    <a:lumMod val="75000"/>
                    <a:lumOff val="25000"/>
                  </a:schemeClr>
                </a:solidFill>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152097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bout us ">
    <p:spTree>
      <p:nvGrpSpPr>
        <p:cNvPr id="1" name=""/>
        <p:cNvGrpSpPr/>
        <p:nvPr/>
      </p:nvGrpSpPr>
      <p:grpSpPr>
        <a:xfrm>
          <a:off x="0" y="0"/>
          <a:ext cx="0" cy="0"/>
          <a:chOff x="0" y="0"/>
          <a:chExt cx="0" cy="0"/>
        </a:xfrm>
      </p:grpSpPr>
      <p:sp>
        <p:nvSpPr>
          <p:cNvPr id="33" name="Picture Placeholder 32">
            <a:extLst>
              <a:ext uri="{FF2B5EF4-FFF2-40B4-BE49-F238E27FC236}">
                <a16:creationId xmlns="" xmlns:a16="http://schemas.microsoft.com/office/drawing/2014/main" id="{89D12C68-5B89-4EDB-A2B3-7F8A32E8939D}"/>
              </a:ext>
            </a:extLst>
          </p:cNvPr>
          <p:cNvSpPr>
            <a:spLocks noGrp="1"/>
          </p:cNvSpPr>
          <p:nvPr>
            <p:ph type="pic" sz="quarter" idx="14"/>
          </p:nvPr>
        </p:nvSpPr>
        <p:spPr>
          <a:xfrm>
            <a:off x="5266865" y="252248"/>
            <a:ext cx="6671992" cy="635350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
        <p:nvSpPr>
          <p:cNvPr id="14" name="Slide Number Placeholder 4">
            <a:extLst>
              <a:ext uri="{FF2B5EF4-FFF2-40B4-BE49-F238E27FC236}">
                <a16:creationId xmlns="" xmlns:a16="http://schemas.microsoft.com/office/drawing/2014/main" id="{A08C02D2-8AAA-4067-901C-B8CE80A50F8B}"/>
              </a:ext>
            </a:extLst>
          </p:cNvPr>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300" b="0" i="0" u="none" strike="noStrike" kern="1200" cap="none" spc="0" normalizeH="0" baseline="0" noProof="0" smtClean="0">
                <a:ln>
                  <a:noFill/>
                </a:ln>
                <a:solidFill>
                  <a:prstClr val="white"/>
                </a:solidFill>
                <a:effectLst/>
                <a:uLnTx/>
                <a:uFillTx/>
                <a:latin typeface="Open Sans" panose="020B0606030504020204"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300" b="0" i="0" u="none" strike="noStrike" kern="1200" cap="none" spc="0" normalizeH="0" baseline="0" noProof="0" dirty="0">
              <a:ln>
                <a:noFill/>
              </a:ln>
              <a:solidFill>
                <a:prstClr val="white"/>
              </a:solidFill>
              <a:effectLst/>
              <a:uLnTx/>
              <a:uFillTx/>
              <a:latin typeface="Open Sans" panose="020B0606030504020204" pitchFamily="34" charset="0"/>
            </a:endParaRPr>
          </a:p>
        </p:txBody>
      </p:sp>
      <p:sp>
        <p:nvSpPr>
          <p:cNvPr id="15" name="Diamond 14">
            <a:extLst>
              <a:ext uri="{FF2B5EF4-FFF2-40B4-BE49-F238E27FC236}">
                <a16:creationId xmlns="" xmlns:a16="http://schemas.microsoft.com/office/drawing/2014/main" id="{A5B65961-F3A9-4578-BA5F-AACBDA8B9A24}"/>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5535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7A3AA9B9-B780-4194-954C-A7535CD4C989}"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976322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2" y="660519"/>
            <a:ext cx="3960971" cy="795221"/>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441" y="1752600"/>
            <a:ext cx="3960971" cy="4191000"/>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Slide Number Placeholder 3"/>
          <p:cNvSpPr>
            <a:spLocks noGrp="1"/>
          </p:cNvSpPr>
          <p:nvPr>
            <p:ph type="sldNum" sz="quarter" idx="12"/>
          </p:nvPr>
        </p:nvSpPr>
        <p:spPr>
          <a:xfrm>
            <a:off x="11807665" y="6248400"/>
            <a:ext cx="379572" cy="365125"/>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5" name="Freeform 5"/>
          <p:cNvSpPr>
            <a:spLocks noEditPoints="1"/>
          </p:cNvSpPr>
          <p:nvPr userDrawn="1"/>
        </p:nvSpPr>
        <p:spPr bwMode="auto">
          <a:xfrm>
            <a:off x="970906" y="6342065"/>
            <a:ext cx="92075" cy="211138"/>
          </a:xfrm>
          <a:custGeom>
            <a:avLst/>
            <a:gdLst>
              <a:gd name="T0" fmla="*/ 15 w 23"/>
              <a:gd name="T1" fmla="*/ 17 h 51"/>
              <a:gd name="T2" fmla="*/ 15 w 23"/>
              <a:gd name="T3" fmla="*/ 12 h 51"/>
              <a:gd name="T4" fmla="*/ 16 w 23"/>
              <a:gd name="T5" fmla="*/ 11 h 51"/>
              <a:gd name="T6" fmla="*/ 16 w 23"/>
              <a:gd name="T7" fmla="*/ 10 h 51"/>
              <a:gd name="T8" fmla="*/ 17 w 23"/>
              <a:gd name="T9" fmla="*/ 9 h 51"/>
              <a:gd name="T10" fmla="*/ 19 w 23"/>
              <a:gd name="T11" fmla="*/ 9 h 51"/>
              <a:gd name="T12" fmla="*/ 23 w 23"/>
              <a:gd name="T13" fmla="*/ 9 h 51"/>
              <a:gd name="T14" fmla="*/ 23 w 23"/>
              <a:gd name="T15" fmla="*/ 0 h 51"/>
              <a:gd name="T16" fmla="*/ 16 w 23"/>
              <a:gd name="T17" fmla="*/ 0 h 51"/>
              <a:gd name="T18" fmla="*/ 8 w 23"/>
              <a:gd name="T19" fmla="*/ 3 h 51"/>
              <a:gd name="T20" fmla="*/ 5 w 23"/>
              <a:gd name="T21" fmla="*/ 11 h 51"/>
              <a:gd name="T22" fmla="*/ 5 w 23"/>
              <a:gd name="T23" fmla="*/ 17 h 51"/>
              <a:gd name="T24" fmla="*/ 0 w 23"/>
              <a:gd name="T25" fmla="*/ 17 h 51"/>
              <a:gd name="T26" fmla="*/ 0 w 23"/>
              <a:gd name="T27" fmla="*/ 25 h 51"/>
              <a:gd name="T28" fmla="*/ 5 w 23"/>
              <a:gd name="T29" fmla="*/ 25 h 51"/>
              <a:gd name="T30" fmla="*/ 5 w 23"/>
              <a:gd name="T31" fmla="*/ 51 h 51"/>
              <a:gd name="T32" fmla="*/ 15 w 23"/>
              <a:gd name="T33" fmla="*/ 51 h 51"/>
              <a:gd name="T34" fmla="*/ 15 w 23"/>
              <a:gd name="T35" fmla="*/ 25 h 51"/>
              <a:gd name="T36" fmla="*/ 23 w 23"/>
              <a:gd name="T37" fmla="*/ 25 h 51"/>
              <a:gd name="T38" fmla="*/ 23 w 23"/>
              <a:gd name="T39" fmla="*/ 17 h 51"/>
              <a:gd name="T40" fmla="*/ 15 w 23"/>
              <a:gd name="T41" fmla="*/ 17 h 51"/>
              <a:gd name="T42" fmla="*/ 15 w 23"/>
              <a:gd name="T43" fmla="*/ 17 h 51"/>
              <a:gd name="T44" fmla="*/ 15 w 23"/>
              <a:gd name="T45"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51">
                <a:moveTo>
                  <a:pt x="15" y="17"/>
                </a:moveTo>
                <a:cubicBezTo>
                  <a:pt x="15" y="12"/>
                  <a:pt x="15" y="12"/>
                  <a:pt x="15" y="12"/>
                </a:cubicBezTo>
                <a:cubicBezTo>
                  <a:pt x="15" y="11"/>
                  <a:pt x="16" y="11"/>
                  <a:pt x="16" y="11"/>
                </a:cubicBezTo>
                <a:cubicBezTo>
                  <a:pt x="16" y="10"/>
                  <a:pt x="16" y="10"/>
                  <a:pt x="16" y="10"/>
                </a:cubicBezTo>
                <a:cubicBezTo>
                  <a:pt x="16" y="9"/>
                  <a:pt x="17" y="9"/>
                  <a:pt x="17" y="9"/>
                </a:cubicBezTo>
                <a:cubicBezTo>
                  <a:pt x="18" y="9"/>
                  <a:pt x="18" y="9"/>
                  <a:pt x="19" y="9"/>
                </a:cubicBezTo>
                <a:cubicBezTo>
                  <a:pt x="23" y="9"/>
                  <a:pt x="23" y="9"/>
                  <a:pt x="23" y="9"/>
                </a:cubicBezTo>
                <a:cubicBezTo>
                  <a:pt x="23" y="0"/>
                  <a:pt x="23" y="0"/>
                  <a:pt x="23" y="0"/>
                </a:cubicBezTo>
                <a:cubicBezTo>
                  <a:pt x="16" y="0"/>
                  <a:pt x="16" y="0"/>
                  <a:pt x="16" y="0"/>
                </a:cubicBezTo>
                <a:cubicBezTo>
                  <a:pt x="12" y="0"/>
                  <a:pt x="9" y="1"/>
                  <a:pt x="8" y="3"/>
                </a:cubicBezTo>
                <a:cubicBezTo>
                  <a:pt x="6" y="5"/>
                  <a:pt x="5" y="7"/>
                  <a:pt x="5" y="11"/>
                </a:cubicBezTo>
                <a:cubicBezTo>
                  <a:pt x="5" y="17"/>
                  <a:pt x="5" y="17"/>
                  <a:pt x="5" y="17"/>
                </a:cubicBezTo>
                <a:cubicBezTo>
                  <a:pt x="0" y="17"/>
                  <a:pt x="0" y="17"/>
                  <a:pt x="0" y="17"/>
                </a:cubicBezTo>
                <a:cubicBezTo>
                  <a:pt x="0" y="25"/>
                  <a:pt x="0" y="25"/>
                  <a:pt x="0" y="25"/>
                </a:cubicBezTo>
                <a:cubicBezTo>
                  <a:pt x="5" y="25"/>
                  <a:pt x="5" y="25"/>
                  <a:pt x="5" y="25"/>
                </a:cubicBezTo>
                <a:cubicBezTo>
                  <a:pt x="5" y="51"/>
                  <a:pt x="5" y="51"/>
                  <a:pt x="5" y="51"/>
                </a:cubicBezTo>
                <a:cubicBezTo>
                  <a:pt x="15" y="51"/>
                  <a:pt x="15" y="51"/>
                  <a:pt x="15" y="51"/>
                </a:cubicBezTo>
                <a:cubicBezTo>
                  <a:pt x="15" y="25"/>
                  <a:pt x="15" y="25"/>
                  <a:pt x="15" y="25"/>
                </a:cubicBezTo>
                <a:cubicBezTo>
                  <a:pt x="23" y="25"/>
                  <a:pt x="23" y="25"/>
                  <a:pt x="23" y="25"/>
                </a:cubicBezTo>
                <a:cubicBezTo>
                  <a:pt x="23" y="17"/>
                  <a:pt x="23" y="17"/>
                  <a:pt x="23" y="17"/>
                </a:cubicBezTo>
                <a:lnTo>
                  <a:pt x="15" y="17"/>
                </a:lnTo>
                <a:close/>
                <a:moveTo>
                  <a:pt x="15" y="17"/>
                </a:moveTo>
                <a:cubicBezTo>
                  <a:pt x="15" y="17"/>
                  <a:pt x="15" y="17"/>
                  <a:pt x="15" y="17"/>
                </a:cubicBezTo>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p:cNvGrpSpPr/>
          <p:nvPr userDrawn="1"/>
        </p:nvGrpSpPr>
        <p:grpSpPr>
          <a:xfrm>
            <a:off x="1239373" y="6342065"/>
            <a:ext cx="217488" cy="211139"/>
            <a:chOff x="2152650" y="4338637"/>
            <a:chExt cx="217488" cy="211139"/>
          </a:xfrm>
          <a:solidFill>
            <a:schemeClr val="bg1">
              <a:alpha val="50000"/>
            </a:schemeClr>
          </a:solidFill>
        </p:grpSpPr>
        <p:sp>
          <p:nvSpPr>
            <p:cNvPr id="17" name="Rectangle 16"/>
            <p:cNvSpPr>
              <a:spLocks noChangeArrowheads="1"/>
            </p:cNvSpPr>
            <p:nvPr userDrawn="1"/>
          </p:nvSpPr>
          <p:spPr bwMode="auto">
            <a:xfrm>
              <a:off x="2157413" y="4405313"/>
              <a:ext cx="44450" cy="144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7"/>
            <p:cNvSpPr>
              <a:spLocks noEditPoints="1"/>
            </p:cNvSpPr>
            <p:nvPr userDrawn="1"/>
          </p:nvSpPr>
          <p:spPr bwMode="auto">
            <a:xfrm>
              <a:off x="2225675" y="4405313"/>
              <a:ext cx="144463" cy="144463"/>
            </a:xfrm>
            <a:custGeom>
              <a:avLst/>
              <a:gdLst>
                <a:gd name="T0" fmla="*/ 32 w 36"/>
                <a:gd name="T1" fmla="*/ 3 h 35"/>
                <a:gd name="T2" fmla="*/ 22 w 36"/>
                <a:gd name="T3" fmla="*/ 0 h 35"/>
                <a:gd name="T4" fmla="*/ 18 w 36"/>
                <a:gd name="T5" fmla="*/ 0 h 35"/>
                <a:gd name="T6" fmla="*/ 15 w 36"/>
                <a:gd name="T7" fmla="*/ 2 h 35"/>
                <a:gd name="T8" fmla="*/ 13 w 36"/>
                <a:gd name="T9" fmla="*/ 3 h 35"/>
                <a:gd name="T10" fmla="*/ 12 w 36"/>
                <a:gd name="T11" fmla="*/ 5 h 35"/>
                <a:gd name="T12" fmla="*/ 12 w 36"/>
                <a:gd name="T13" fmla="*/ 0 h 35"/>
                <a:gd name="T14" fmla="*/ 0 w 36"/>
                <a:gd name="T15" fmla="*/ 0 h 35"/>
                <a:gd name="T16" fmla="*/ 0 w 36"/>
                <a:gd name="T17" fmla="*/ 2 h 35"/>
                <a:gd name="T18" fmla="*/ 0 w 36"/>
                <a:gd name="T19" fmla="*/ 12 h 35"/>
                <a:gd name="T20" fmla="*/ 0 w 36"/>
                <a:gd name="T21" fmla="*/ 35 h 35"/>
                <a:gd name="T22" fmla="*/ 12 w 36"/>
                <a:gd name="T23" fmla="*/ 35 h 35"/>
                <a:gd name="T24" fmla="*/ 12 w 36"/>
                <a:gd name="T25" fmla="*/ 16 h 35"/>
                <a:gd name="T26" fmla="*/ 12 w 36"/>
                <a:gd name="T27" fmla="*/ 13 h 35"/>
                <a:gd name="T28" fmla="*/ 15 w 36"/>
                <a:gd name="T29" fmla="*/ 10 h 35"/>
                <a:gd name="T30" fmla="*/ 18 w 36"/>
                <a:gd name="T31" fmla="*/ 9 h 35"/>
                <a:gd name="T32" fmla="*/ 23 w 36"/>
                <a:gd name="T33" fmla="*/ 11 h 35"/>
                <a:gd name="T34" fmla="*/ 24 w 36"/>
                <a:gd name="T35" fmla="*/ 16 h 35"/>
                <a:gd name="T36" fmla="*/ 24 w 36"/>
                <a:gd name="T37" fmla="*/ 35 h 35"/>
                <a:gd name="T38" fmla="*/ 36 w 36"/>
                <a:gd name="T39" fmla="*/ 35 h 35"/>
                <a:gd name="T40" fmla="*/ 36 w 36"/>
                <a:gd name="T41" fmla="*/ 15 h 35"/>
                <a:gd name="T42" fmla="*/ 32 w 36"/>
                <a:gd name="T43" fmla="*/ 3 h 35"/>
                <a:gd name="T44" fmla="*/ 32 w 36"/>
                <a:gd name="T45" fmla="*/ 3 h 35"/>
                <a:gd name="T46" fmla="*/ 32 w 36"/>
                <a:gd name="T4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5">
                  <a:moveTo>
                    <a:pt x="32" y="3"/>
                  </a:moveTo>
                  <a:cubicBezTo>
                    <a:pt x="29" y="1"/>
                    <a:pt x="26" y="0"/>
                    <a:pt x="22" y="0"/>
                  </a:cubicBezTo>
                  <a:cubicBezTo>
                    <a:pt x="21" y="0"/>
                    <a:pt x="19" y="0"/>
                    <a:pt x="18" y="0"/>
                  </a:cubicBezTo>
                  <a:cubicBezTo>
                    <a:pt x="17" y="0"/>
                    <a:pt x="16" y="1"/>
                    <a:pt x="15" y="2"/>
                  </a:cubicBezTo>
                  <a:cubicBezTo>
                    <a:pt x="14" y="2"/>
                    <a:pt x="14" y="3"/>
                    <a:pt x="13" y="3"/>
                  </a:cubicBezTo>
                  <a:cubicBezTo>
                    <a:pt x="13" y="4"/>
                    <a:pt x="12" y="5"/>
                    <a:pt x="12" y="5"/>
                  </a:cubicBezTo>
                  <a:cubicBezTo>
                    <a:pt x="12" y="0"/>
                    <a:pt x="12" y="0"/>
                    <a:pt x="12" y="0"/>
                  </a:cubicBezTo>
                  <a:cubicBezTo>
                    <a:pt x="0" y="0"/>
                    <a:pt x="0" y="0"/>
                    <a:pt x="0" y="0"/>
                  </a:cubicBezTo>
                  <a:cubicBezTo>
                    <a:pt x="0" y="2"/>
                    <a:pt x="0" y="2"/>
                    <a:pt x="0" y="2"/>
                  </a:cubicBezTo>
                  <a:cubicBezTo>
                    <a:pt x="0" y="3"/>
                    <a:pt x="0" y="7"/>
                    <a:pt x="0" y="12"/>
                  </a:cubicBezTo>
                  <a:cubicBezTo>
                    <a:pt x="0" y="18"/>
                    <a:pt x="0" y="26"/>
                    <a:pt x="0" y="35"/>
                  </a:cubicBezTo>
                  <a:cubicBezTo>
                    <a:pt x="12" y="35"/>
                    <a:pt x="12" y="35"/>
                    <a:pt x="12" y="35"/>
                  </a:cubicBezTo>
                  <a:cubicBezTo>
                    <a:pt x="12" y="16"/>
                    <a:pt x="12" y="16"/>
                    <a:pt x="12" y="16"/>
                  </a:cubicBezTo>
                  <a:cubicBezTo>
                    <a:pt x="12" y="14"/>
                    <a:pt x="12" y="14"/>
                    <a:pt x="12" y="13"/>
                  </a:cubicBezTo>
                  <a:cubicBezTo>
                    <a:pt x="13" y="12"/>
                    <a:pt x="14" y="11"/>
                    <a:pt x="15" y="10"/>
                  </a:cubicBezTo>
                  <a:cubicBezTo>
                    <a:pt x="15" y="9"/>
                    <a:pt x="17" y="9"/>
                    <a:pt x="18" y="9"/>
                  </a:cubicBezTo>
                  <a:cubicBezTo>
                    <a:pt x="20" y="9"/>
                    <a:pt x="22" y="9"/>
                    <a:pt x="23" y="11"/>
                  </a:cubicBezTo>
                  <a:cubicBezTo>
                    <a:pt x="24" y="12"/>
                    <a:pt x="24" y="14"/>
                    <a:pt x="24" y="16"/>
                  </a:cubicBezTo>
                  <a:cubicBezTo>
                    <a:pt x="24" y="35"/>
                    <a:pt x="24" y="35"/>
                    <a:pt x="24" y="35"/>
                  </a:cubicBezTo>
                  <a:cubicBezTo>
                    <a:pt x="36" y="35"/>
                    <a:pt x="36" y="35"/>
                    <a:pt x="36" y="35"/>
                  </a:cubicBezTo>
                  <a:cubicBezTo>
                    <a:pt x="36" y="15"/>
                    <a:pt x="36" y="15"/>
                    <a:pt x="36" y="15"/>
                  </a:cubicBezTo>
                  <a:cubicBezTo>
                    <a:pt x="36" y="10"/>
                    <a:pt x="34" y="6"/>
                    <a:pt x="32" y="3"/>
                  </a:cubicBezTo>
                  <a:close/>
                  <a:moveTo>
                    <a:pt x="32" y="3"/>
                  </a:moveTo>
                  <a:cubicBezTo>
                    <a:pt x="32" y="3"/>
                    <a:pt x="32" y="3"/>
                    <a:pt x="3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8"/>
            <p:cNvSpPr>
              <a:spLocks noEditPoints="1"/>
            </p:cNvSpPr>
            <p:nvPr userDrawn="1"/>
          </p:nvSpPr>
          <p:spPr bwMode="auto">
            <a:xfrm>
              <a:off x="2152650" y="4338637"/>
              <a:ext cx="52388" cy="50800"/>
            </a:xfrm>
            <a:custGeom>
              <a:avLst/>
              <a:gdLst>
                <a:gd name="T0" fmla="*/ 6 w 13"/>
                <a:gd name="T1" fmla="*/ 0 h 12"/>
                <a:gd name="T2" fmla="*/ 2 w 13"/>
                <a:gd name="T3" fmla="*/ 1 h 12"/>
                <a:gd name="T4" fmla="*/ 0 w 13"/>
                <a:gd name="T5" fmla="*/ 6 h 12"/>
                <a:gd name="T6" fmla="*/ 2 w 13"/>
                <a:gd name="T7" fmla="*/ 10 h 12"/>
                <a:gd name="T8" fmla="*/ 6 w 13"/>
                <a:gd name="T9" fmla="*/ 12 h 12"/>
                <a:gd name="T10" fmla="*/ 6 w 13"/>
                <a:gd name="T11" fmla="*/ 12 h 12"/>
                <a:gd name="T12" fmla="*/ 11 w 13"/>
                <a:gd name="T13" fmla="*/ 10 h 12"/>
                <a:gd name="T14" fmla="*/ 13 w 13"/>
                <a:gd name="T15" fmla="*/ 6 h 12"/>
                <a:gd name="T16" fmla="*/ 11 w 13"/>
                <a:gd name="T17" fmla="*/ 1 h 12"/>
                <a:gd name="T18" fmla="*/ 6 w 13"/>
                <a:gd name="T19" fmla="*/ 0 h 12"/>
                <a:gd name="T20" fmla="*/ 6 w 13"/>
                <a:gd name="T21" fmla="*/ 0 h 12"/>
                <a:gd name="T22" fmla="*/ 6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6" y="0"/>
                  </a:moveTo>
                  <a:cubicBezTo>
                    <a:pt x="4" y="0"/>
                    <a:pt x="3" y="0"/>
                    <a:pt x="2" y="1"/>
                  </a:cubicBezTo>
                  <a:cubicBezTo>
                    <a:pt x="0" y="2"/>
                    <a:pt x="0" y="4"/>
                    <a:pt x="0" y="6"/>
                  </a:cubicBezTo>
                  <a:cubicBezTo>
                    <a:pt x="0" y="7"/>
                    <a:pt x="0" y="9"/>
                    <a:pt x="2" y="10"/>
                  </a:cubicBezTo>
                  <a:cubicBezTo>
                    <a:pt x="3" y="11"/>
                    <a:pt x="4" y="12"/>
                    <a:pt x="6" y="12"/>
                  </a:cubicBezTo>
                  <a:cubicBezTo>
                    <a:pt x="6" y="12"/>
                    <a:pt x="6" y="12"/>
                    <a:pt x="6" y="12"/>
                  </a:cubicBezTo>
                  <a:cubicBezTo>
                    <a:pt x="8" y="12"/>
                    <a:pt x="10" y="11"/>
                    <a:pt x="11" y="10"/>
                  </a:cubicBezTo>
                  <a:cubicBezTo>
                    <a:pt x="12" y="9"/>
                    <a:pt x="13" y="7"/>
                    <a:pt x="13" y="6"/>
                  </a:cubicBezTo>
                  <a:cubicBezTo>
                    <a:pt x="13" y="4"/>
                    <a:pt x="12" y="2"/>
                    <a:pt x="11" y="1"/>
                  </a:cubicBezTo>
                  <a:cubicBezTo>
                    <a:pt x="10" y="0"/>
                    <a:pt x="8" y="0"/>
                    <a:pt x="6" y="0"/>
                  </a:cubicBezTo>
                  <a:close/>
                  <a:moveTo>
                    <a:pt x="6" y="0"/>
                  </a:moveTo>
                  <a:cubicBezTo>
                    <a:pt x="6" y="0"/>
                    <a:pt x="6" y="0"/>
                    <a:pt x="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19"/>
          <p:cNvSpPr>
            <a:spLocks noEditPoints="1"/>
          </p:cNvSpPr>
          <p:nvPr userDrawn="1"/>
        </p:nvSpPr>
        <p:spPr bwMode="auto">
          <a:xfrm>
            <a:off x="590647" y="6352384"/>
            <a:ext cx="233363" cy="190500"/>
          </a:xfrm>
          <a:custGeom>
            <a:avLst/>
            <a:gdLst>
              <a:gd name="T0" fmla="*/ 51 w 58"/>
              <a:gd name="T1" fmla="*/ 7 h 46"/>
              <a:gd name="T2" fmla="*/ 56 w 58"/>
              <a:gd name="T3" fmla="*/ 1 h 46"/>
              <a:gd name="T4" fmla="*/ 49 w 58"/>
              <a:gd name="T5" fmla="*/ 3 h 46"/>
              <a:gd name="T6" fmla="*/ 40 w 58"/>
              <a:gd name="T7" fmla="*/ 0 h 46"/>
              <a:gd name="T8" fmla="*/ 32 w 58"/>
              <a:gd name="T9" fmla="*/ 3 h 46"/>
              <a:gd name="T10" fmla="*/ 28 w 58"/>
              <a:gd name="T11" fmla="*/ 12 h 46"/>
              <a:gd name="T12" fmla="*/ 29 w 58"/>
              <a:gd name="T13" fmla="*/ 14 h 46"/>
              <a:gd name="T14" fmla="*/ 4 w 58"/>
              <a:gd name="T15" fmla="*/ 2 h 46"/>
              <a:gd name="T16" fmla="*/ 3 w 58"/>
              <a:gd name="T17" fmla="*/ 8 h 46"/>
              <a:gd name="T18" fmla="*/ 8 w 58"/>
              <a:gd name="T19" fmla="*/ 18 h 46"/>
              <a:gd name="T20" fmla="*/ 3 w 58"/>
              <a:gd name="T21" fmla="*/ 16 h 46"/>
              <a:gd name="T22" fmla="*/ 5 w 58"/>
              <a:gd name="T23" fmla="*/ 24 h 46"/>
              <a:gd name="T24" fmla="*/ 12 w 58"/>
              <a:gd name="T25" fmla="*/ 28 h 46"/>
              <a:gd name="T26" fmla="*/ 9 w 58"/>
              <a:gd name="T27" fmla="*/ 28 h 46"/>
              <a:gd name="T28" fmla="*/ 7 w 58"/>
              <a:gd name="T29" fmla="*/ 28 h 46"/>
              <a:gd name="T30" fmla="*/ 11 w 58"/>
              <a:gd name="T31" fmla="*/ 34 h 46"/>
              <a:gd name="T32" fmla="*/ 18 w 58"/>
              <a:gd name="T33" fmla="*/ 36 h 46"/>
              <a:gd name="T34" fmla="*/ 3 w 58"/>
              <a:gd name="T35" fmla="*/ 41 h 46"/>
              <a:gd name="T36" fmla="*/ 0 w 58"/>
              <a:gd name="T37" fmla="*/ 41 h 46"/>
              <a:gd name="T38" fmla="*/ 19 w 58"/>
              <a:gd name="T39" fmla="*/ 46 h 46"/>
              <a:gd name="T40" fmla="*/ 37 w 58"/>
              <a:gd name="T41" fmla="*/ 41 h 46"/>
              <a:gd name="T42" fmla="*/ 48 w 58"/>
              <a:gd name="T43" fmla="*/ 29 h 46"/>
              <a:gd name="T44" fmla="*/ 52 w 58"/>
              <a:gd name="T45" fmla="*/ 13 h 46"/>
              <a:gd name="T46" fmla="*/ 52 w 58"/>
              <a:gd name="T47" fmla="*/ 11 h 46"/>
              <a:gd name="T48" fmla="*/ 58 w 58"/>
              <a:gd name="T49" fmla="*/ 5 h 46"/>
              <a:gd name="T50" fmla="*/ 51 w 58"/>
              <a:gd name="T51" fmla="*/ 7 h 46"/>
              <a:gd name="T52" fmla="*/ 51 w 58"/>
              <a:gd name="T53" fmla="*/ 7 h 46"/>
              <a:gd name="T54" fmla="*/ 51 w 58"/>
              <a:gd name="T55"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46">
                <a:moveTo>
                  <a:pt x="51" y="7"/>
                </a:moveTo>
                <a:cubicBezTo>
                  <a:pt x="54" y="6"/>
                  <a:pt x="56" y="3"/>
                  <a:pt x="56" y="1"/>
                </a:cubicBezTo>
                <a:cubicBezTo>
                  <a:pt x="54" y="2"/>
                  <a:pt x="51" y="3"/>
                  <a:pt x="49" y="3"/>
                </a:cubicBezTo>
                <a:cubicBezTo>
                  <a:pt x="47" y="1"/>
                  <a:pt x="44" y="0"/>
                  <a:pt x="40" y="0"/>
                </a:cubicBezTo>
                <a:cubicBezTo>
                  <a:pt x="37" y="0"/>
                  <a:pt x="34" y="1"/>
                  <a:pt x="32" y="3"/>
                </a:cubicBezTo>
                <a:cubicBezTo>
                  <a:pt x="30" y="6"/>
                  <a:pt x="28" y="8"/>
                  <a:pt x="28" y="12"/>
                </a:cubicBezTo>
                <a:cubicBezTo>
                  <a:pt x="28" y="13"/>
                  <a:pt x="29" y="13"/>
                  <a:pt x="29" y="14"/>
                </a:cubicBezTo>
                <a:cubicBezTo>
                  <a:pt x="19" y="14"/>
                  <a:pt x="11" y="10"/>
                  <a:pt x="4" y="2"/>
                </a:cubicBezTo>
                <a:cubicBezTo>
                  <a:pt x="3" y="4"/>
                  <a:pt x="3" y="6"/>
                  <a:pt x="3" y="8"/>
                </a:cubicBezTo>
                <a:cubicBezTo>
                  <a:pt x="3" y="12"/>
                  <a:pt x="5" y="15"/>
                  <a:pt x="8" y="18"/>
                </a:cubicBezTo>
                <a:cubicBezTo>
                  <a:pt x="6" y="18"/>
                  <a:pt x="4" y="17"/>
                  <a:pt x="3" y="16"/>
                </a:cubicBezTo>
                <a:cubicBezTo>
                  <a:pt x="3" y="19"/>
                  <a:pt x="4" y="22"/>
                  <a:pt x="5" y="24"/>
                </a:cubicBezTo>
                <a:cubicBezTo>
                  <a:pt x="7" y="26"/>
                  <a:pt x="9" y="27"/>
                  <a:pt x="12" y="28"/>
                </a:cubicBezTo>
                <a:cubicBezTo>
                  <a:pt x="11" y="28"/>
                  <a:pt x="10" y="28"/>
                  <a:pt x="9" y="28"/>
                </a:cubicBezTo>
                <a:cubicBezTo>
                  <a:pt x="8" y="28"/>
                  <a:pt x="7" y="28"/>
                  <a:pt x="7" y="28"/>
                </a:cubicBezTo>
                <a:cubicBezTo>
                  <a:pt x="8" y="30"/>
                  <a:pt x="9" y="32"/>
                  <a:pt x="11" y="34"/>
                </a:cubicBezTo>
                <a:cubicBezTo>
                  <a:pt x="13" y="35"/>
                  <a:pt x="15" y="36"/>
                  <a:pt x="18" y="36"/>
                </a:cubicBezTo>
                <a:cubicBezTo>
                  <a:pt x="14" y="40"/>
                  <a:pt x="9" y="41"/>
                  <a:pt x="3" y="41"/>
                </a:cubicBezTo>
                <a:cubicBezTo>
                  <a:pt x="2" y="41"/>
                  <a:pt x="1" y="41"/>
                  <a:pt x="0" y="41"/>
                </a:cubicBezTo>
                <a:cubicBezTo>
                  <a:pt x="6" y="45"/>
                  <a:pt x="12" y="46"/>
                  <a:pt x="19" y="46"/>
                </a:cubicBezTo>
                <a:cubicBezTo>
                  <a:pt x="25" y="46"/>
                  <a:pt x="31" y="45"/>
                  <a:pt x="37" y="41"/>
                </a:cubicBezTo>
                <a:cubicBezTo>
                  <a:pt x="42" y="38"/>
                  <a:pt x="46" y="34"/>
                  <a:pt x="48" y="29"/>
                </a:cubicBezTo>
                <a:cubicBezTo>
                  <a:pt x="51" y="24"/>
                  <a:pt x="52" y="18"/>
                  <a:pt x="52" y="13"/>
                </a:cubicBezTo>
                <a:cubicBezTo>
                  <a:pt x="52" y="11"/>
                  <a:pt x="52" y="11"/>
                  <a:pt x="52" y="11"/>
                </a:cubicBezTo>
                <a:cubicBezTo>
                  <a:pt x="55" y="10"/>
                  <a:pt x="56" y="8"/>
                  <a:pt x="58" y="5"/>
                </a:cubicBezTo>
                <a:cubicBezTo>
                  <a:pt x="56" y="6"/>
                  <a:pt x="54" y="7"/>
                  <a:pt x="51" y="7"/>
                </a:cubicBezTo>
                <a:close/>
                <a:moveTo>
                  <a:pt x="51" y="7"/>
                </a:moveTo>
                <a:cubicBezTo>
                  <a:pt x="51" y="7"/>
                  <a:pt x="51" y="7"/>
                  <a:pt x="51" y="7"/>
                </a:cubicBezTo>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Date Placeholder 1"/>
          <p:cNvSpPr>
            <a:spLocks noGrp="1"/>
          </p:cNvSpPr>
          <p:nvPr>
            <p:ph type="dt" sz="half" idx="10"/>
          </p:nvPr>
        </p:nvSpPr>
        <p:spPr>
          <a:xfrm>
            <a:off x="609441" y="6248400"/>
            <a:ext cx="2844059" cy="365125"/>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CEDAEF63-FBF5-4459-BC63-41A148B09500}"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709606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 name="Slide Number Placeholder 4"/>
          <p:cNvSpPr>
            <a:spLocks noGrp="1"/>
          </p:cNvSpPr>
          <p:nvPr>
            <p:ph type="sldNum" sz="quarter" idx="12"/>
          </p:nvPr>
        </p:nvSpPr>
        <p:spPr>
          <a:xfrm>
            <a:off x="11807665" y="6248400"/>
            <a:ext cx="379572" cy="365125"/>
          </a:xfrm>
          <a:solidFill>
            <a:schemeClr val="accent3">
              <a:alpha val="50000"/>
            </a:schemeClr>
          </a:solidFill>
        </p:spPr>
        <p:txBody>
          <a:bodyPr/>
          <a:lstStyle>
            <a:lvl1pPr>
              <a:defRPr>
                <a:solidFill>
                  <a:schemeClr val="tx1">
                    <a:lumMod val="75000"/>
                    <a:lumOff val="25000"/>
                  </a:schemeClr>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184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solidFill>
            <a:schemeClr val="accent3"/>
          </a:solidFill>
        </p:spPr>
        <p:txBody>
          <a:bodyPr/>
          <a:lstStyle>
            <a:lvl1pPr>
              <a:defRPr>
                <a:solidFill>
                  <a:schemeClr val="tx1">
                    <a:lumMod val="75000"/>
                    <a:lumOff val="25000"/>
                  </a:schemeClr>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8119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CEDAEF63-FBF5-4459-BC63-41A148B09500}"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a:solidFill>
            <a:schemeClr val="accent3">
              <a:alpha val="50000"/>
            </a:schemeClr>
          </a:solidFill>
        </p:spPr>
        <p:txBody>
          <a:bodyPr/>
          <a:lstStyle>
            <a:lvl1pPr>
              <a:defRPr>
                <a:solidFill>
                  <a:schemeClr val="tx1">
                    <a:lumMod val="65000"/>
                    <a:lumOff val="35000"/>
                  </a:schemeClr>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Freeform 5"/>
          <p:cNvSpPr>
            <a:spLocks noEditPoints="1"/>
          </p:cNvSpPr>
          <p:nvPr userDrawn="1"/>
        </p:nvSpPr>
        <p:spPr bwMode="auto">
          <a:xfrm>
            <a:off x="970906" y="6342065"/>
            <a:ext cx="92075" cy="211138"/>
          </a:xfrm>
          <a:custGeom>
            <a:avLst/>
            <a:gdLst>
              <a:gd name="T0" fmla="*/ 15 w 23"/>
              <a:gd name="T1" fmla="*/ 17 h 51"/>
              <a:gd name="T2" fmla="*/ 15 w 23"/>
              <a:gd name="T3" fmla="*/ 12 h 51"/>
              <a:gd name="T4" fmla="*/ 16 w 23"/>
              <a:gd name="T5" fmla="*/ 11 h 51"/>
              <a:gd name="T6" fmla="*/ 16 w 23"/>
              <a:gd name="T7" fmla="*/ 10 h 51"/>
              <a:gd name="T8" fmla="*/ 17 w 23"/>
              <a:gd name="T9" fmla="*/ 9 h 51"/>
              <a:gd name="T10" fmla="*/ 19 w 23"/>
              <a:gd name="T11" fmla="*/ 9 h 51"/>
              <a:gd name="T12" fmla="*/ 23 w 23"/>
              <a:gd name="T13" fmla="*/ 9 h 51"/>
              <a:gd name="T14" fmla="*/ 23 w 23"/>
              <a:gd name="T15" fmla="*/ 0 h 51"/>
              <a:gd name="T16" fmla="*/ 16 w 23"/>
              <a:gd name="T17" fmla="*/ 0 h 51"/>
              <a:gd name="T18" fmla="*/ 8 w 23"/>
              <a:gd name="T19" fmla="*/ 3 h 51"/>
              <a:gd name="T20" fmla="*/ 5 w 23"/>
              <a:gd name="T21" fmla="*/ 11 h 51"/>
              <a:gd name="T22" fmla="*/ 5 w 23"/>
              <a:gd name="T23" fmla="*/ 17 h 51"/>
              <a:gd name="T24" fmla="*/ 0 w 23"/>
              <a:gd name="T25" fmla="*/ 17 h 51"/>
              <a:gd name="T26" fmla="*/ 0 w 23"/>
              <a:gd name="T27" fmla="*/ 25 h 51"/>
              <a:gd name="T28" fmla="*/ 5 w 23"/>
              <a:gd name="T29" fmla="*/ 25 h 51"/>
              <a:gd name="T30" fmla="*/ 5 w 23"/>
              <a:gd name="T31" fmla="*/ 51 h 51"/>
              <a:gd name="T32" fmla="*/ 15 w 23"/>
              <a:gd name="T33" fmla="*/ 51 h 51"/>
              <a:gd name="T34" fmla="*/ 15 w 23"/>
              <a:gd name="T35" fmla="*/ 25 h 51"/>
              <a:gd name="T36" fmla="*/ 23 w 23"/>
              <a:gd name="T37" fmla="*/ 25 h 51"/>
              <a:gd name="T38" fmla="*/ 23 w 23"/>
              <a:gd name="T39" fmla="*/ 17 h 51"/>
              <a:gd name="T40" fmla="*/ 15 w 23"/>
              <a:gd name="T41" fmla="*/ 17 h 51"/>
              <a:gd name="T42" fmla="*/ 15 w 23"/>
              <a:gd name="T43" fmla="*/ 17 h 51"/>
              <a:gd name="T44" fmla="*/ 15 w 23"/>
              <a:gd name="T45"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51">
                <a:moveTo>
                  <a:pt x="15" y="17"/>
                </a:moveTo>
                <a:cubicBezTo>
                  <a:pt x="15" y="12"/>
                  <a:pt x="15" y="12"/>
                  <a:pt x="15" y="12"/>
                </a:cubicBezTo>
                <a:cubicBezTo>
                  <a:pt x="15" y="11"/>
                  <a:pt x="16" y="11"/>
                  <a:pt x="16" y="11"/>
                </a:cubicBezTo>
                <a:cubicBezTo>
                  <a:pt x="16" y="10"/>
                  <a:pt x="16" y="10"/>
                  <a:pt x="16" y="10"/>
                </a:cubicBezTo>
                <a:cubicBezTo>
                  <a:pt x="16" y="9"/>
                  <a:pt x="17" y="9"/>
                  <a:pt x="17" y="9"/>
                </a:cubicBezTo>
                <a:cubicBezTo>
                  <a:pt x="18" y="9"/>
                  <a:pt x="18" y="9"/>
                  <a:pt x="19" y="9"/>
                </a:cubicBezTo>
                <a:cubicBezTo>
                  <a:pt x="23" y="9"/>
                  <a:pt x="23" y="9"/>
                  <a:pt x="23" y="9"/>
                </a:cubicBezTo>
                <a:cubicBezTo>
                  <a:pt x="23" y="0"/>
                  <a:pt x="23" y="0"/>
                  <a:pt x="23" y="0"/>
                </a:cubicBezTo>
                <a:cubicBezTo>
                  <a:pt x="16" y="0"/>
                  <a:pt x="16" y="0"/>
                  <a:pt x="16" y="0"/>
                </a:cubicBezTo>
                <a:cubicBezTo>
                  <a:pt x="12" y="0"/>
                  <a:pt x="9" y="1"/>
                  <a:pt x="8" y="3"/>
                </a:cubicBezTo>
                <a:cubicBezTo>
                  <a:pt x="6" y="5"/>
                  <a:pt x="5" y="7"/>
                  <a:pt x="5" y="11"/>
                </a:cubicBezTo>
                <a:cubicBezTo>
                  <a:pt x="5" y="17"/>
                  <a:pt x="5" y="17"/>
                  <a:pt x="5" y="17"/>
                </a:cubicBezTo>
                <a:cubicBezTo>
                  <a:pt x="0" y="17"/>
                  <a:pt x="0" y="17"/>
                  <a:pt x="0" y="17"/>
                </a:cubicBezTo>
                <a:cubicBezTo>
                  <a:pt x="0" y="25"/>
                  <a:pt x="0" y="25"/>
                  <a:pt x="0" y="25"/>
                </a:cubicBezTo>
                <a:cubicBezTo>
                  <a:pt x="5" y="25"/>
                  <a:pt x="5" y="25"/>
                  <a:pt x="5" y="25"/>
                </a:cubicBezTo>
                <a:cubicBezTo>
                  <a:pt x="5" y="51"/>
                  <a:pt x="5" y="51"/>
                  <a:pt x="5" y="51"/>
                </a:cubicBezTo>
                <a:cubicBezTo>
                  <a:pt x="15" y="51"/>
                  <a:pt x="15" y="51"/>
                  <a:pt x="15" y="51"/>
                </a:cubicBezTo>
                <a:cubicBezTo>
                  <a:pt x="15" y="25"/>
                  <a:pt x="15" y="25"/>
                  <a:pt x="15" y="25"/>
                </a:cubicBezTo>
                <a:cubicBezTo>
                  <a:pt x="23" y="25"/>
                  <a:pt x="23" y="25"/>
                  <a:pt x="23" y="25"/>
                </a:cubicBezTo>
                <a:cubicBezTo>
                  <a:pt x="23" y="17"/>
                  <a:pt x="23" y="17"/>
                  <a:pt x="23" y="17"/>
                </a:cubicBezTo>
                <a:lnTo>
                  <a:pt x="15" y="17"/>
                </a:lnTo>
                <a:close/>
                <a:moveTo>
                  <a:pt x="15" y="17"/>
                </a:moveTo>
                <a:cubicBezTo>
                  <a:pt x="15" y="17"/>
                  <a:pt x="15" y="17"/>
                  <a:pt x="15" y="17"/>
                </a:cubicBezTo>
              </a:path>
            </a:pathLst>
          </a:custGeom>
          <a:solidFill>
            <a:schemeClr val="tx1">
              <a:alpha val="2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p:cNvGrpSpPr/>
          <p:nvPr userDrawn="1"/>
        </p:nvGrpSpPr>
        <p:grpSpPr>
          <a:xfrm>
            <a:off x="1239373" y="6342065"/>
            <a:ext cx="217488" cy="211139"/>
            <a:chOff x="2152650" y="4338637"/>
            <a:chExt cx="217488" cy="211139"/>
          </a:xfrm>
          <a:solidFill>
            <a:schemeClr val="tx1">
              <a:alpha val="25000"/>
            </a:schemeClr>
          </a:solidFill>
        </p:grpSpPr>
        <p:sp>
          <p:nvSpPr>
            <p:cNvPr id="7" name="Rectangle 6"/>
            <p:cNvSpPr>
              <a:spLocks noChangeArrowheads="1"/>
            </p:cNvSpPr>
            <p:nvPr userDrawn="1"/>
          </p:nvSpPr>
          <p:spPr bwMode="auto">
            <a:xfrm>
              <a:off x="2157413" y="4405313"/>
              <a:ext cx="44450" cy="144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p:cNvSpPr>
              <a:spLocks noEditPoints="1"/>
            </p:cNvSpPr>
            <p:nvPr userDrawn="1"/>
          </p:nvSpPr>
          <p:spPr bwMode="auto">
            <a:xfrm>
              <a:off x="2225675" y="4405313"/>
              <a:ext cx="144463" cy="144463"/>
            </a:xfrm>
            <a:custGeom>
              <a:avLst/>
              <a:gdLst>
                <a:gd name="T0" fmla="*/ 32 w 36"/>
                <a:gd name="T1" fmla="*/ 3 h 35"/>
                <a:gd name="T2" fmla="*/ 22 w 36"/>
                <a:gd name="T3" fmla="*/ 0 h 35"/>
                <a:gd name="T4" fmla="*/ 18 w 36"/>
                <a:gd name="T5" fmla="*/ 0 h 35"/>
                <a:gd name="T6" fmla="*/ 15 w 36"/>
                <a:gd name="T7" fmla="*/ 2 h 35"/>
                <a:gd name="T8" fmla="*/ 13 w 36"/>
                <a:gd name="T9" fmla="*/ 3 h 35"/>
                <a:gd name="T10" fmla="*/ 12 w 36"/>
                <a:gd name="T11" fmla="*/ 5 h 35"/>
                <a:gd name="T12" fmla="*/ 12 w 36"/>
                <a:gd name="T13" fmla="*/ 0 h 35"/>
                <a:gd name="T14" fmla="*/ 0 w 36"/>
                <a:gd name="T15" fmla="*/ 0 h 35"/>
                <a:gd name="T16" fmla="*/ 0 w 36"/>
                <a:gd name="T17" fmla="*/ 2 h 35"/>
                <a:gd name="T18" fmla="*/ 0 w 36"/>
                <a:gd name="T19" fmla="*/ 12 h 35"/>
                <a:gd name="T20" fmla="*/ 0 w 36"/>
                <a:gd name="T21" fmla="*/ 35 h 35"/>
                <a:gd name="T22" fmla="*/ 12 w 36"/>
                <a:gd name="T23" fmla="*/ 35 h 35"/>
                <a:gd name="T24" fmla="*/ 12 w 36"/>
                <a:gd name="T25" fmla="*/ 16 h 35"/>
                <a:gd name="T26" fmla="*/ 12 w 36"/>
                <a:gd name="T27" fmla="*/ 13 h 35"/>
                <a:gd name="T28" fmla="*/ 15 w 36"/>
                <a:gd name="T29" fmla="*/ 10 h 35"/>
                <a:gd name="T30" fmla="*/ 18 w 36"/>
                <a:gd name="T31" fmla="*/ 9 h 35"/>
                <a:gd name="T32" fmla="*/ 23 w 36"/>
                <a:gd name="T33" fmla="*/ 11 h 35"/>
                <a:gd name="T34" fmla="*/ 24 w 36"/>
                <a:gd name="T35" fmla="*/ 16 h 35"/>
                <a:gd name="T36" fmla="*/ 24 w 36"/>
                <a:gd name="T37" fmla="*/ 35 h 35"/>
                <a:gd name="T38" fmla="*/ 36 w 36"/>
                <a:gd name="T39" fmla="*/ 35 h 35"/>
                <a:gd name="T40" fmla="*/ 36 w 36"/>
                <a:gd name="T41" fmla="*/ 15 h 35"/>
                <a:gd name="T42" fmla="*/ 32 w 36"/>
                <a:gd name="T43" fmla="*/ 3 h 35"/>
                <a:gd name="T44" fmla="*/ 32 w 36"/>
                <a:gd name="T45" fmla="*/ 3 h 35"/>
                <a:gd name="T46" fmla="*/ 32 w 36"/>
                <a:gd name="T4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5">
                  <a:moveTo>
                    <a:pt x="32" y="3"/>
                  </a:moveTo>
                  <a:cubicBezTo>
                    <a:pt x="29" y="1"/>
                    <a:pt x="26" y="0"/>
                    <a:pt x="22" y="0"/>
                  </a:cubicBezTo>
                  <a:cubicBezTo>
                    <a:pt x="21" y="0"/>
                    <a:pt x="19" y="0"/>
                    <a:pt x="18" y="0"/>
                  </a:cubicBezTo>
                  <a:cubicBezTo>
                    <a:pt x="17" y="0"/>
                    <a:pt x="16" y="1"/>
                    <a:pt x="15" y="2"/>
                  </a:cubicBezTo>
                  <a:cubicBezTo>
                    <a:pt x="14" y="2"/>
                    <a:pt x="14" y="3"/>
                    <a:pt x="13" y="3"/>
                  </a:cubicBezTo>
                  <a:cubicBezTo>
                    <a:pt x="13" y="4"/>
                    <a:pt x="12" y="5"/>
                    <a:pt x="12" y="5"/>
                  </a:cubicBezTo>
                  <a:cubicBezTo>
                    <a:pt x="12" y="0"/>
                    <a:pt x="12" y="0"/>
                    <a:pt x="12" y="0"/>
                  </a:cubicBezTo>
                  <a:cubicBezTo>
                    <a:pt x="0" y="0"/>
                    <a:pt x="0" y="0"/>
                    <a:pt x="0" y="0"/>
                  </a:cubicBezTo>
                  <a:cubicBezTo>
                    <a:pt x="0" y="2"/>
                    <a:pt x="0" y="2"/>
                    <a:pt x="0" y="2"/>
                  </a:cubicBezTo>
                  <a:cubicBezTo>
                    <a:pt x="0" y="3"/>
                    <a:pt x="0" y="7"/>
                    <a:pt x="0" y="12"/>
                  </a:cubicBezTo>
                  <a:cubicBezTo>
                    <a:pt x="0" y="18"/>
                    <a:pt x="0" y="26"/>
                    <a:pt x="0" y="35"/>
                  </a:cubicBezTo>
                  <a:cubicBezTo>
                    <a:pt x="12" y="35"/>
                    <a:pt x="12" y="35"/>
                    <a:pt x="12" y="35"/>
                  </a:cubicBezTo>
                  <a:cubicBezTo>
                    <a:pt x="12" y="16"/>
                    <a:pt x="12" y="16"/>
                    <a:pt x="12" y="16"/>
                  </a:cubicBezTo>
                  <a:cubicBezTo>
                    <a:pt x="12" y="14"/>
                    <a:pt x="12" y="14"/>
                    <a:pt x="12" y="13"/>
                  </a:cubicBezTo>
                  <a:cubicBezTo>
                    <a:pt x="13" y="12"/>
                    <a:pt x="14" y="11"/>
                    <a:pt x="15" y="10"/>
                  </a:cubicBezTo>
                  <a:cubicBezTo>
                    <a:pt x="15" y="9"/>
                    <a:pt x="17" y="9"/>
                    <a:pt x="18" y="9"/>
                  </a:cubicBezTo>
                  <a:cubicBezTo>
                    <a:pt x="20" y="9"/>
                    <a:pt x="22" y="9"/>
                    <a:pt x="23" y="11"/>
                  </a:cubicBezTo>
                  <a:cubicBezTo>
                    <a:pt x="24" y="12"/>
                    <a:pt x="24" y="14"/>
                    <a:pt x="24" y="16"/>
                  </a:cubicBezTo>
                  <a:cubicBezTo>
                    <a:pt x="24" y="35"/>
                    <a:pt x="24" y="35"/>
                    <a:pt x="24" y="35"/>
                  </a:cubicBezTo>
                  <a:cubicBezTo>
                    <a:pt x="36" y="35"/>
                    <a:pt x="36" y="35"/>
                    <a:pt x="36" y="35"/>
                  </a:cubicBezTo>
                  <a:cubicBezTo>
                    <a:pt x="36" y="15"/>
                    <a:pt x="36" y="15"/>
                    <a:pt x="36" y="15"/>
                  </a:cubicBezTo>
                  <a:cubicBezTo>
                    <a:pt x="36" y="10"/>
                    <a:pt x="34" y="6"/>
                    <a:pt x="32" y="3"/>
                  </a:cubicBezTo>
                  <a:close/>
                  <a:moveTo>
                    <a:pt x="32" y="3"/>
                  </a:moveTo>
                  <a:cubicBezTo>
                    <a:pt x="32" y="3"/>
                    <a:pt x="32" y="3"/>
                    <a:pt x="3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8"/>
            <p:cNvSpPr>
              <a:spLocks noEditPoints="1"/>
            </p:cNvSpPr>
            <p:nvPr userDrawn="1"/>
          </p:nvSpPr>
          <p:spPr bwMode="auto">
            <a:xfrm>
              <a:off x="2152650" y="4338637"/>
              <a:ext cx="52388" cy="50800"/>
            </a:xfrm>
            <a:custGeom>
              <a:avLst/>
              <a:gdLst>
                <a:gd name="T0" fmla="*/ 6 w 13"/>
                <a:gd name="T1" fmla="*/ 0 h 12"/>
                <a:gd name="T2" fmla="*/ 2 w 13"/>
                <a:gd name="T3" fmla="*/ 1 h 12"/>
                <a:gd name="T4" fmla="*/ 0 w 13"/>
                <a:gd name="T5" fmla="*/ 6 h 12"/>
                <a:gd name="T6" fmla="*/ 2 w 13"/>
                <a:gd name="T7" fmla="*/ 10 h 12"/>
                <a:gd name="T8" fmla="*/ 6 w 13"/>
                <a:gd name="T9" fmla="*/ 12 h 12"/>
                <a:gd name="T10" fmla="*/ 6 w 13"/>
                <a:gd name="T11" fmla="*/ 12 h 12"/>
                <a:gd name="T12" fmla="*/ 11 w 13"/>
                <a:gd name="T13" fmla="*/ 10 h 12"/>
                <a:gd name="T14" fmla="*/ 13 w 13"/>
                <a:gd name="T15" fmla="*/ 6 h 12"/>
                <a:gd name="T16" fmla="*/ 11 w 13"/>
                <a:gd name="T17" fmla="*/ 1 h 12"/>
                <a:gd name="T18" fmla="*/ 6 w 13"/>
                <a:gd name="T19" fmla="*/ 0 h 12"/>
                <a:gd name="T20" fmla="*/ 6 w 13"/>
                <a:gd name="T21" fmla="*/ 0 h 12"/>
                <a:gd name="T22" fmla="*/ 6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6" y="0"/>
                  </a:moveTo>
                  <a:cubicBezTo>
                    <a:pt x="4" y="0"/>
                    <a:pt x="3" y="0"/>
                    <a:pt x="2" y="1"/>
                  </a:cubicBezTo>
                  <a:cubicBezTo>
                    <a:pt x="0" y="2"/>
                    <a:pt x="0" y="4"/>
                    <a:pt x="0" y="6"/>
                  </a:cubicBezTo>
                  <a:cubicBezTo>
                    <a:pt x="0" y="7"/>
                    <a:pt x="0" y="9"/>
                    <a:pt x="2" y="10"/>
                  </a:cubicBezTo>
                  <a:cubicBezTo>
                    <a:pt x="3" y="11"/>
                    <a:pt x="4" y="12"/>
                    <a:pt x="6" y="12"/>
                  </a:cubicBezTo>
                  <a:cubicBezTo>
                    <a:pt x="6" y="12"/>
                    <a:pt x="6" y="12"/>
                    <a:pt x="6" y="12"/>
                  </a:cubicBezTo>
                  <a:cubicBezTo>
                    <a:pt x="8" y="12"/>
                    <a:pt x="10" y="11"/>
                    <a:pt x="11" y="10"/>
                  </a:cubicBezTo>
                  <a:cubicBezTo>
                    <a:pt x="12" y="9"/>
                    <a:pt x="13" y="7"/>
                    <a:pt x="13" y="6"/>
                  </a:cubicBezTo>
                  <a:cubicBezTo>
                    <a:pt x="13" y="4"/>
                    <a:pt x="12" y="2"/>
                    <a:pt x="11" y="1"/>
                  </a:cubicBezTo>
                  <a:cubicBezTo>
                    <a:pt x="10" y="0"/>
                    <a:pt x="8" y="0"/>
                    <a:pt x="6" y="0"/>
                  </a:cubicBezTo>
                  <a:close/>
                  <a:moveTo>
                    <a:pt x="6" y="0"/>
                  </a:moveTo>
                  <a:cubicBezTo>
                    <a:pt x="6" y="0"/>
                    <a:pt x="6" y="0"/>
                    <a:pt x="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9"/>
          <p:cNvSpPr>
            <a:spLocks noEditPoints="1"/>
          </p:cNvSpPr>
          <p:nvPr userDrawn="1"/>
        </p:nvSpPr>
        <p:spPr bwMode="auto">
          <a:xfrm>
            <a:off x="590647" y="6352384"/>
            <a:ext cx="233363" cy="190500"/>
          </a:xfrm>
          <a:custGeom>
            <a:avLst/>
            <a:gdLst>
              <a:gd name="T0" fmla="*/ 51 w 58"/>
              <a:gd name="T1" fmla="*/ 7 h 46"/>
              <a:gd name="T2" fmla="*/ 56 w 58"/>
              <a:gd name="T3" fmla="*/ 1 h 46"/>
              <a:gd name="T4" fmla="*/ 49 w 58"/>
              <a:gd name="T5" fmla="*/ 3 h 46"/>
              <a:gd name="T6" fmla="*/ 40 w 58"/>
              <a:gd name="T7" fmla="*/ 0 h 46"/>
              <a:gd name="T8" fmla="*/ 32 w 58"/>
              <a:gd name="T9" fmla="*/ 3 h 46"/>
              <a:gd name="T10" fmla="*/ 28 w 58"/>
              <a:gd name="T11" fmla="*/ 12 h 46"/>
              <a:gd name="T12" fmla="*/ 29 w 58"/>
              <a:gd name="T13" fmla="*/ 14 h 46"/>
              <a:gd name="T14" fmla="*/ 4 w 58"/>
              <a:gd name="T15" fmla="*/ 2 h 46"/>
              <a:gd name="T16" fmla="*/ 3 w 58"/>
              <a:gd name="T17" fmla="*/ 8 h 46"/>
              <a:gd name="T18" fmla="*/ 8 w 58"/>
              <a:gd name="T19" fmla="*/ 18 h 46"/>
              <a:gd name="T20" fmla="*/ 3 w 58"/>
              <a:gd name="T21" fmla="*/ 16 h 46"/>
              <a:gd name="T22" fmla="*/ 5 w 58"/>
              <a:gd name="T23" fmla="*/ 24 h 46"/>
              <a:gd name="T24" fmla="*/ 12 w 58"/>
              <a:gd name="T25" fmla="*/ 28 h 46"/>
              <a:gd name="T26" fmla="*/ 9 w 58"/>
              <a:gd name="T27" fmla="*/ 28 h 46"/>
              <a:gd name="T28" fmla="*/ 7 w 58"/>
              <a:gd name="T29" fmla="*/ 28 h 46"/>
              <a:gd name="T30" fmla="*/ 11 w 58"/>
              <a:gd name="T31" fmla="*/ 34 h 46"/>
              <a:gd name="T32" fmla="*/ 18 w 58"/>
              <a:gd name="T33" fmla="*/ 36 h 46"/>
              <a:gd name="T34" fmla="*/ 3 w 58"/>
              <a:gd name="T35" fmla="*/ 41 h 46"/>
              <a:gd name="T36" fmla="*/ 0 w 58"/>
              <a:gd name="T37" fmla="*/ 41 h 46"/>
              <a:gd name="T38" fmla="*/ 19 w 58"/>
              <a:gd name="T39" fmla="*/ 46 h 46"/>
              <a:gd name="T40" fmla="*/ 37 w 58"/>
              <a:gd name="T41" fmla="*/ 41 h 46"/>
              <a:gd name="T42" fmla="*/ 48 w 58"/>
              <a:gd name="T43" fmla="*/ 29 h 46"/>
              <a:gd name="T44" fmla="*/ 52 w 58"/>
              <a:gd name="T45" fmla="*/ 13 h 46"/>
              <a:gd name="T46" fmla="*/ 52 w 58"/>
              <a:gd name="T47" fmla="*/ 11 h 46"/>
              <a:gd name="T48" fmla="*/ 58 w 58"/>
              <a:gd name="T49" fmla="*/ 5 h 46"/>
              <a:gd name="T50" fmla="*/ 51 w 58"/>
              <a:gd name="T51" fmla="*/ 7 h 46"/>
              <a:gd name="T52" fmla="*/ 51 w 58"/>
              <a:gd name="T53" fmla="*/ 7 h 46"/>
              <a:gd name="T54" fmla="*/ 51 w 58"/>
              <a:gd name="T55"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46">
                <a:moveTo>
                  <a:pt x="51" y="7"/>
                </a:moveTo>
                <a:cubicBezTo>
                  <a:pt x="54" y="6"/>
                  <a:pt x="56" y="3"/>
                  <a:pt x="56" y="1"/>
                </a:cubicBezTo>
                <a:cubicBezTo>
                  <a:pt x="54" y="2"/>
                  <a:pt x="51" y="3"/>
                  <a:pt x="49" y="3"/>
                </a:cubicBezTo>
                <a:cubicBezTo>
                  <a:pt x="47" y="1"/>
                  <a:pt x="44" y="0"/>
                  <a:pt x="40" y="0"/>
                </a:cubicBezTo>
                <a:cubicBezTo>
                  <a:pt x="37" y="0"/>
                  <a:pt x="34" y="1"/>
                  <a:pt x="32" y="3"/>
                </a:cubicBezTo>
                <a:cubicBezTo>
                  <a:pt x="30" y="6"/>
                  <a:pt x="28" y="8"/>
                  <a:pt x="28" y="12"/>
                </a:cubicBezTo>
                <a:cubicBezTo>
                  <a:pt x="28" y="13"/>
                  <a:pt x="29" y="13"/>
                  <a:pt x="29" y="14"/>
                </a:cubicBezTo>
                <a:cubicBezTo>
                  <a:pt x="19" y="14"/>
                  <a:pt x="11" y="10"/>
                  <a:pt x="4" y="2"/>
                </a:cubicBezTo>
                <a:cubicBezTo>
                  <a:pt x="3" y="4"/>
                  <a:pt x="3" y="6"/>
                  <a:pt x="3" y="8"/>
                </a:cubicBezTo>
                <a:cubicBezTo>
                  <a:pt x="3" y="12"/>
                  <a:pt x="5" y="15"/>
                  <a:pt x="8" y="18"/>
                </a:cubicBezTo>
                <a:cubicBezTo>
                  <a:pt x="6" y="18"/>
                  <a:pt x="4" y="17"/>
                  <a:pt x="3" y="16"/>
                </a:cubicBezTo>
                <a:cubicBezTo>
                  <a:pt x="3" y="19"/>
                  <a:pt x="4" y="22"/>
                  <a:pt x="5" y="24"/>
                </a:cubicBezTo>
                <a:cubicBezTo>
                  <a:pt x="7" y="26"/>
                  <a:pt x="9" y="27"/>
                  <a:pt x="12" y="28"/>
                </a:cubicBezTo>
                <a:cubicBezTo>
                  <a:pt x="11" y="28"/>
                  <a:pt x="10" y="28"/>
                  <a:pt x="9" y="28"/>
                </a:cubicBezTo>
                <a:cubicBezTo>
                  <a:pt x="8" y="28"/>
                  <a:pt x="7" y="28"/>
                  <a:pt x="7" y="28"/>
                </a:cubicBezTo>
                <a:cubicBezTo>
                  <a:pt x="8" y="30"/>
                  <a:pt x="9" y="32"/>
                  <a:pt x="11" y="34"/>
                </a:cubicBezTo>
                <a:cubicBezTo>
                  <a:pt x="13" y="35"/>
                  <a:pt x="15" y="36"/>
                  <a:pt x="18" y="36"/>
                </a:cubicBezTo>
                <a:cubicBezTo>
                  <a:pt x="14" y="40"/>
                  <a:pt x="9" y="41"/>
                  <a:pt x="3" y="41"/>
                </a:cubicBezTo>
                <a:cubicBezTo>
                  <a:pt x="2" y="41"/>
                  <a:pt x="1" y="41"/>
                  <a:pt x="0" y="41"/>
                </a:cubicBezTo>
                <a:cubicBezTo>
                  <a:pt x="6" y="45"/>
                  <a:pt x="12" y="46"/>
                  <a:pt x="19" y="46"/>
                </a:cubicBezTo>
                <a:cubicBezTo>
                  <a:pt x="25" y="46"/>
                  <a:pt x="31" y="45"/>
                  <a:pt x="37" y="41"/>
                </a:cubicBezTo>
                <a:cubicBezTo>
                  <a:pt x="42" y="38"/>
                  <a:pt x="46" y="34"/>
                  <a:pt x="48" y="29"/>
                </a:cubicBezTo>
                <a:cubicBezTo>
                  <a:pt x="51" y="24"/>
                  <a:pt x="52" y="18"/>
                  <a:pt x="52" y="13"/>
                </a:cubicBezTo>
                <a:cubicBezTo>
                  <a:pt x="52" y="11"/>
                  <a:pt x="52" y="11"/>
                  <a:pt x="52" y="11"/>
                </a:cubicBezTo>
                <a:cubicBezTo>
                  <a:pt x="55" y="10"/>
                  <a:pt x="56" y="8"/>
                  <a:pt x="58" y="5"/>
                </a:cubicBezTo>
                <a:cubicBezTo>
                  <a:pt x="56" y="6"/>
                  <a:pt x="54" y="7"/>
                  <a:pt x="51" y="7"/>
                </a:cubicBezTo>
                <a:close/>
                <a:moveTo>
                  <a:pt x="51" y="7"/>
                </a:moveTo>
                <a:cubicBezTo>
                  <a:pt x="51" y="7"/>
                  <a:pt x="51" y="7"/>
                  <a:pt x="51" y="7"/>
                </a:cubicBezTo>
              </a:path>
            </a:pathLst>
          </a:custGeom>
          <a:solidFill>
            <a:schemeClr val="tx1">
              <a:alpha val="2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4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55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70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248400"/>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marL="0" marR="0" lvl="0" indent="0" algn="l" defTabSz="1218987" rtl="0" eaLnBrk="1" fontAlgn="auto" latinLnBrk="0" hangingPunct="1">
              <a:lnSpc>
                <a:spcPct val="100000"/>
              </a:lnSpc>
              <a:spcBef>
                <a:spcPts val="0"/>
              </a:spcBef>
              <a:spcAft>
                <a:spcPts val="0"/>
              </a:spcAft>
              <a:buClrTx/>
              <a:buSzTx/>
              <a:buFontTx/>
              <a:buNone/>
              <a:tabLst/>
              <a:defRPr/>
            </a:pPr>
            <a:fld id="{BA66AF6C-3552-4908-B2F1-45F9137198C6}"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9/23/19</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4515" y="6248400"/>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1807665" y="6248400"/>
            <a:ext cx="379572" cy="365125"/>
          </a:xfrm>
          <a:prstGeom prst="rect">
            <a:avLst/>
          </a:prstGeom>
          <a:solidFill>
            <a:schemeClr val="bg1">
              <a:alpha val="50000"/>
            </a:schemeClr>
          </a:solidFill>
        </p:spPr>
        <p:txBody>
          <a:bodyPr vert="horz" lIns="0" tIns="0" rIns="0" bIns="0" rtlCol="0" anchor="ctr"/>
          <a:lstStyle>
            <a:lvl1pPr algn="ctr">
              <a:defRPr sz="1200">
                <a:solidFill>
                  <a:schemeClr val="tx1">
                    <a:lumMod val="75000"/>
                    <a:lumOff val="25000"/>
                  </a:schemeClr>
                </a:solidFill>
                <a:latin typeface="Arial" panose="020B0604020202020204" pitchFamily="34" charset="0"/>
                <a:cs typeface="Arial" panose="020B0604020202020204" pitchFamily="34" charset="0"/>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175936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p:timing>
    <p:tnLst>
      <p:par>
        <p:cTn xmlns:p14="http://schemas.microsoft.com/office/powerpoint/2010/main" id="1" dur="indefinite" restart="never" nodeType="tmRoot"/>
      </p:par>
    </p:tnLst>
  </p:timing>
  <p:hf hdr="0" ftr="0" dt="0"/>
  <p:txStyles>
    <p:title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E9C9C824-177C-49C4-BBEB-F1CE9B71E7C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9/23/19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B1D57AAD-6818-4753-84C8-917811E894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56671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733800"/>
            <a:ext cx="12188825" cy="2438400"/>
          </a:xfrm>
        </p:spPr>
        <p:txBody>
          <a:bodyPr anchor="ctr">
            <a:normAutofit/>
          </a:bodyPr>
          <a:lstStyle/>
          <a:p>
            <a:r>
              <a:rPr lang="en-IN" sz="4800" b="1" dirty="0">
                <a:solidFill>
                  <a:schemeClr val="bg1"/>
                </a:solidFill>
                <a:latin typeface="Bodoni MT Condensed" panose="02070606080606020203" pitchFamily="18" charset="0"/>
              </a:rPr>
              <a:t>Strategy Management &amp; Digital Innovation</a:t>
            </a:r>
            <a:br>
              <a:rPr lang="en-IN" sz="4800" b="1" dirty="0">
                <a:solidFill>
                  <a:schemeClr val="bg1"/>
                </a:solidFill>
                <a:latin typeface="Bodoni MT Condensed" panose="02070606080606020203" pitchFamily="18" charset="0"/>
              </a:rPr>
            </a:br>
            <a:r>
              <a:rPr lang="en-IN" b="1" dirty="0">
                <a:solidFill>
                  <a:srgbClr val="FFC000"/>
                </a:solidFill>
                <a:latin typeface="Bodoni MT Condensed" panose="02070606080606020203" pitchFamily="18" charset="0"/>
              </a:rPr>
              <a:t>Business Plan </a:t>
            </a:r>
            <a:r>
              <a:rPr lang="en-IN" b="1" dirty="0" smtClean="0">
                <a:solidFill>
                  <a:srgbClr val="FFC000"/>
                </a:solidFill>
                <a:latin typeface="Bodoni MT Condensed" panose="02070606080606020203" pitchFamily="18" charset="0"/>
              </a:rPr>
              <a:t>2019-2022</a:t>
            </a:r>
            <a:endParaRPr lang="en-US" b="1" dirty="0">
              <a:solidFill>
                <a:srgbClr val="FFC000"/>
              </a:solidFill>
              <a:latin typeface="Bodoni MT Condensed" panose="020706060806060202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762000"/>
            <a:ext cx="4318875" cy="2454865"/>
          </a:xfrm>
          <a:prstGeom prst="rect">
            <a:avLst/>
          </a:prstGeom>
        </p:spPr>
      </p:pic>
    </p:spTree>
    <p:extLst>
      <p:ext uri="{BB962C8B-B14F-4D97-AF65-F5344CB8AC3E}">
        <p14:creationId xmlns:p14="http://schemas.microsoft.com/office/powerpoint/2010/main" val="340959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0" y="76200"/>
            <a:ext cx="12188824" cy="1020761"/>
          </a:xfrm>
          <a:prstGeom prst="rect">
            <a:avLst/>
          </a:prstGeom>
        </p:spPr>
        <p:txBody>
          <a:bodyPr vert="horz" lIns="0" tIns="60949" rIns="0" bIns="60949" rtlCol="0" anchor="ctr">
            <a:normAutofit/>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Goals, KPIs, Targets, &amp; Links to Institutional Pillars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graphicFrame>
        <p:nvGraphicFramePr>
          <p:cNvPr id="9" name="Table 8"/>
          <p:cNvGraphicFramePr>
            <a:graphicFrameLocks noGrp="1"/>
          </p:cNvGraphicFramePr>
          <p:nvPr>
            <p:extLst/>
          </p:nvPr>
        </p:nvGraphicFramePr>
        <p:xfrm>
          <a:off x="844958" y="1524000"/>
          <a:ext cx="10812053" cy="4994527"/>
        </p:xfrm>
        <a:graphic>
          <a:graphicData uri="http://schemas.openxmlformats.org/drawingml/2006/table">
            <a:tbl>
              <a:tblPr firstRow="1" bandRow="1">
                <a:tableStyleId>{BC89EF96-8CEA-46FF-86C4-4CE0E7609802}</a:tableStyleId>
              </a:tblPr>
              <a:tblGrid>
                <a:gridCol w="3115854">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gridCol w="4371820">
                  <a:extLst>
                    <a:ext uri="{9D8B030D-6E8A-4147-A177-3AD203B41FA5}">
                      <a16:colId xmlns="" xmlns:a16="http://schemas.microsoft.com/office/drawing/2014/main" val="20003"/>
                    </a:ext>
                  </a:extLst>
                </a:gridCol>
                <a:gridCol w="2181379">
                  <a:extLst>
                    <a:ext uri="{9D8B030D-6E8A-4147-A177-3AD203B41FA5}">
                      <a16:colId xmlns="" xmlns:a16="http://schemas.microsoft.com/office/drawing/2014/main" val="20004"/>
                    </a:ext>
                  </a:extLst>
                </a:gridCol>
              </a:tblGrid>
              <a:tr h="381000">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kern="1200" cap="small" baseline="0" dirty="0">
                          <a:solidFill>
                            <a:schemeClr val="bg1"/>
                          </a:solidFill>
                          <a:effectLst/>
                        </a:rPr>
                        <a:t>GOAL 3: Build and Support a Knowledge-Empowered Institution</a:t>
                      </a:r>
                      <a:endParaRPr lang="en-US" sz="2000" b="1" kern="1200" cap="small" baseline="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5155A0"/>
                      </a:solidFill>
                      <a:prstDash val="solid"/>
                      <a:round/>
                      <a:headEnd type="none" w="med" len="med"/>
                      <a:tailEnd type="none" w="med" len="med"/>
                    </a:lnB>
                    <a:lnTlToBr w="12700" cmpd="sng">
                      <a:noFill/>
                      <a:prstDash val="solid"/>
                    </a:lnTlToBr>
                    <a:lnBlToTr w="12700" cmpd="sng">
                      <a:noFill/>
                      <a:prstDash val="solid"/>
                    </a:lnBlToTr>
                    <a:solidFill>
                      <a:srgbClr val="5258A4">
                        <a:alpha val="49020"/>
                      </a:srgbClr>
                    </a:solidFill>
                  </a:tcPr>
                </a:tc>
                <a:tc hMerge="1">
                  <a:txBody>
                    <a:bodyPr/>
                    <a:lstStyle/>
                    <a:p>
                      <a:endParaRPr lang="en-US"/>
                    </a:p>
                  </a:txBody>
                  <a:tcPr/>
                </a:tc>
                <a:tc hMerge="1">
                  <a:txBody>
                    <a:bodyPr/>
                    <a:lstStyle/>
                    <a:p>
                      <a:endParaRPr lang="en-US"/>
                    </a:p>
                  </a:txBody>
                  <a:tcPr/>
                </a:tc>
                <a:tc hMerge="1">
                  <a:txBody>
                    <a:bodyPr/>
                    <a:lstStyle/>
                    <a:p>
                      <a:endParaRPr lang="en-US" sz="1400" b="0" dirty="0">
                        <a:solidFill>
                          <a:schemeClr val="bg1"/>
                        </a:solidFill>
                      </a:endParaRPr>
                    </a:p>
                  </a:txBody>
                  <a:tcPr/>
                </a:tc>
                <a:extLst>
                  <a:ext uri="{0D108BD9-81ED-4DB2-BD59-A6C34878D82A}">
                    <a16:rowId xmlns="" xmlns:a16="http://schemas.microsoft.com/office/drawing/2014/main" val="60085449"/>
                  </a:ext>
                </a:extLst>
              </a:tr>
              <a:tr h="495156">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rPr>
                        <a:t>Measuring</a:t>
                      </a:r>
                      <a:r>
                        <a:rPr lang="en-US" sz="1400" i="1" kern="1200" baseline="0" dirty="0">
                          <a:solidFill>
                            <a:schemeClr val="tx1"/>
                          </a:solidFill>
                          <a:effectLst/>
                        </a:rPr>
                        <a:t> stakeholder </a:t>
                      </a:r>
                      <a:r>
                        <a:rPr lang="en-US" sz="1400" i="1" kern="1200" dirty="0">
                          <a:solidFill>
                            <a:schemeClr val="tx1"/>
                          </a:solidFill>
                          <a:effectLst/>
                        </a:rPr>
                        <a:t>perceptions through surveys</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b="0" dirty="0">
                          <a:solidFill>
                            <a:schemeClr val="tx1"/>
                          </a:solidFill>
                        </a:rPr>
                        <a:t>Ongoing</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lvl="0"/>
                      <a:r>
                        <a:rPr lang="en-US" sz="1400" kern="1200" dirty="0">
                          <a:solidFill>
                            <a:schemeClr val="tx1"/>
                          </a:solidFill>
                          <a:effectLst/>
                          <a:latin typeface="+mn-lt"/>
                          <a:ea typeface="+mn-ea"/>
                          <a:cs typeface="+mn-cs"/>
                        </a:rPr>
                        <a:t>Annual</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Institutional Surveys Calendar</a:t>
                      </a:r>
                    </a:p>
                    <a:p>
                      <a:pPr lvl="0"/>
                      <a:r>
                        <a:rPr lang="en-US" sz="1400" kern="1200" dirty="0">
                          <a:solidFill>
                            <a:schemeClr val="tx1"/>
                          </a:solidFill>
                          <a:effectLst/>
                          <a:latin typeface="+mn-lt"/>
                          <a:ea typeface="+mn-ea"/>
                          <a:cs typeface="+mn-cs"/>
                        </a:rPr>
                        <a:t>All key constituents surveyed </a:t>
                      </a:r>
                      <a:r>
                        <a:rPr lang="en-US" sz="1400" b="0" kern="1200" dirty="0">
                          <a:solidFill>
                            <a:schemeClr val="tx1"/>
                          </a:solidFill>
                          <a:latin typeface="+mn-lt"/>
                          <a:ea typeface="+mn-ea"/>
                          <a:cs typeface="+mn-cs"/>
                        </a:rPr>
                        <a:t>per</a:t>
                      </a:r>
                      <a:r>
                        <a:rPr lang="en-US" sz="1400" kern="1200" dirty="0">
                          <a:solidFill>
                            <a:schemeClr val="tx1"/>
                          </a:solidFill>
                          <a:effectLst/>
                          <a:latin typeface="+mn-lt"/>
                          <a:ea typeface="+mn-ea"/>
                          <a:cs typeface="+mn-cs"/>
                        </a:rPr>
                        <a:t> year</a:t>
                      </a:r>
                    </a:p>
                    <a:p>
                      <a:r>
                        <a:rPr lang="en-US" sz="1400" b="0" kern="1200" dirty="0">
                          <a:solidFill>
                            <a:schemeClr val="tx1"/>
                          </a:solidFill>
                          <a:latin typeface="+mn-lt"/>
                          <a:ea typeface="+mn-ea"/>
                          <a:cs typeface="+mn-cs"/>
                        </a:rPr>
                        <a:t>Institutional</a:t>
                      </a:r>
                      <a:r>
                        <a:rPr lang="en-US" sz="1400" kern="1200" dirty="0">
                          <a:solidFill>
                            <a:schemeClr val="tx1"/>
                          </a:solidFill>
                          <a:effectLst/>
                          <a:latin typeface="+mn-lt"/>
                          <a:ea typeface="+mn-ea"/>
                          <a:cs typeface="+mn-cs"/>
                        </a:rPr>
                        <a:t> Survey Newsletter</a:t>
                      </a:r>
                      <a:r>
                        <a:rPr lang="en-US" sz="1400" dirty="0">
                          <a:solidFill>
                            <a:schemeClr val="tx1"/>
                          </a:solidFill>
                          <a:effectLst/>
                        </a:rPr>
                        <a:t> published</a:t>
                      </a:r>
                      <a:r>
                        <a:rPr lang="en-US" sz="1400" baseline="0" dirty="0">
                          <a:solidFill>
                            <a:schemeClr val="tx1"/>
                          </a:solidFill>
                          <a:effectLst/>
                        </a:rPr>
                        <a:t> </a:t>
                      </a:r>
                      <a:r>
                        <a:rPr lang="en-US" sz="1400" dirty="0">
                          <a:solidFill>
                            <a:schemeClr val="tx1"/>
                          </a:solidFill>
                          <a:effectLst/>
                        </a:rPr>
                        <a:t>annually</a:t>
                      </a:r>
                      <a:endParaRPr lang="en-US" sz="1400" b="0" dirty="0">
                        <a:solidFill>
                          <a:schemeClr val="tx1"/>
                        </a:solidFill>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b="0" dirty="0">
                          <a:solidFill>
                            <a:schemeClr val="tx1"/>
                          </a:solidFill>
                        </a:rPr>
                        <a:t>New Survey tool  </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extLst>
                  <a:ext uri="{0D108BD9-81ED-4DB2-BD59-A6C34878D82A}">
                    <a16:rowId xmlns="" xmlns:a16="http://schemas.microsoft.com/office/drawing/2014/main" val="10000"/>
                  </a:ext>
                </a:extLst>
              </a:tr>
              <a:tr h="727328">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b="1" cap="small" dirty="0">
                          <a:solidFill>
                            <a:schemeClr val="bg1"/>
                          </a:solidFill>
                        </a:rPr>
                        <a:t>GOAL 5: Supporting a Student-Centered Institution through Advanced Technology to enhance the AUC Experience by Going Paperless and reaching out Beyond the Campus</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solidFill>
                      <a:srgbClr val="5258A4">
                        <a:alpha val="50196"/>
                      </a:srgbClr>
                    </a:solidFill>
                  </a:tcPr>
                </a:tc>
                <a:tc hMerge="1">
                  <a:txBody>
                    <a:bodyPr/>
                    <a:lstStyle/>
                    <a:p>
                      <a:endParaRPr lang="en-US"/>
                    </a:p>
                  </a:txBody>
                  <a:tcPr/>
                </a:tc>
                <a:tc hMerge="1">
                  <a:txBody>
                    <a:bodyPr/>
                    <a:lstStyle/>
                    <a:p>
                      <a:endParaRPr lang="en-US"/>
                    </a:p>
                  </a:txBody>
                  <a:tcPr/>
                </a:tc>
                <a:tc hMerge="1">
                  <a:txBody>
                    <a:bodyPr/>
                    <a:lstStyle/>
                    <a:p>
                      <a:endParaRPr lang="en-US" sz="1400" dirty="0">
                        <a:solidFill>
                          <a:schemeClr val="bg1"/>
                        </a:solidFill>
                      </a:endParaRPr>
                    </a:p>
                  </a:txBody>
                  <a:tcPr/>
                </a:tc>
                <a:extLst>
                  <a:ext uri="{0D108BD9-81ED-4DB2-BD59-A6C34878D82A}">
                    <a16:rowId xmlns="" xmlns:a16="http://schemas.microsoft.com/office/drawing/2014/main" val="10001"/>
                  </a:ext>
                </a:extLst>
              </a:tr>
              <a:tr h="492044">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mn-lt"/>
                          <a:ea typeface="+mn-ea"/>
                          <a:cs typeface="+mn-cs"/>
                        </a:rPr>
                        <a:t>AUC Mobile App New Features  </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Ongoing</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marL="0" indent="0">
                        <a:buFont typeface="Arial" panose="020B0604020202020204" pitchFamily="34" charset="0"/>
                        <a:buNone/>
                      </a:pPr>
                      <a:r>
                        <a:rPr lang="en-US" sz="1400" b="0" i="0" kern="1200" dirty="0" smtClean="0">
                          <a:solidFill>
                            <a:schemeClr val="tx1"/>
                          </a:solidFill>
                          <a:effectLst/>
                          <a:latin typeface="Calibri Light" panose="020F0302020204030204" pitchFamily="34" charset="0"/>
                          <a:ea typeface="+mn-ea"/>
                          <a:cs typeface="+mn-cs"/>
                        </a:rPr>
                        <a:t>25% Users Annual Increase</a:t>
                      </a:r>
                      <a:r>
                        <a:rPr lang="en-US" sz="1400" dirty="0" smtClean="0">
                          <a:solidFill>
                            <a:schemeClr val="tx1"/>
                          </a:solidFill>
                          <a:latin typeface="Calibri Light" panose="020F0302020204030204" pitchFamily="34" charset="0"/>
                        </a:rPr>
                        <a:t/>
                      </a:r>
                      <a:br>
                        <a:rPr lang="en-US" sz="1400" dirty="0" smtClean="0">
                          <a:solidFill>
                            <a:schemeClr val="tx1"/>
                          </a:solidFill>
                          <a:latin typeface="Calibri Light" panose="020F0302020204030204" pitchFamily="34" charset="0"/>
                        </a:rPr>
                      </a:br>
                      <a:r>
                        <a:rPr lang="en-US" sz="1400" b="0" i="0" kern="1200" dirty="0" smtClean="0">
                          <a:solidFill>
                            <a:schemeClr val="tx1"/>
                          </a:solidFill>
                          <a:effectLst/>
                          <a:latin typeface="Calibri Light" panose="020F0302020204030204" pitchFamily="34" charset="0"/>
                          <a:ea typeface="+mn-ea"/>
                          <a:cs typeface="+mn-cs"/>
                        </a:rPr>
                        <a:t>85% Stakeholders satisfaction</a:t>
                      </a:r>
                      <a:r>
                        <a:rPr lang="en-US" sz="1400" dirty="0" smtClean="0">
                          <a:solidFill>
                            <a:schemeClr val="tx1"/>
                          </a:solidFill>
                          <a:latin typeface="Calibri Light" panose="020F0302020204030204" pitchFamily="34" charset="0"/>
                        </a:rPr>
                        <a:t/>
                      </a:r>
                      <a:br>
                        <a:rPr lang="en-US" sz="1400" dirty="0" smtClean="0">
                          <a:solidFill>
                            <a:schemeClr val="tx1"/>
                          </a:solidFill>
                          <a:latin typeface="Calibri Light" panose="020F0302020204030204" pitchFamily="34" charset="0"/>
                        </a:rPr>
                      </a:br>
                      <a:r>
                        <a:rPr lang="en-US" sz="1400" b="0" i="0" kern="1200" dirty="0" smtClean="0">
                          <a:solidFill>
                            <a:schemeClr val="tx1"/>
                          </a:solidFill>
                          <a:effectLst/>
                          <a:latin typeface="Calibri Light" panose="020F0302020204030204" pitchFamily="34" charset="0"/>
                          <a:ea typeface="+mn-ea"/>
                          <a:cs typeface="+mn-cs"/>
                        </a:rPr>
                        <a:t>2-3 New Features Annually</a:t>
                      </a:r>
                      <a:endParaRPr lang="en-US" sz="1400" b="0" dirty="0">
                        <a:solidFill>
                          <a:schemeClr val="tx1"/>
                        </a:solidFill>
                        <a:latin typeface="Calibri Light" panose="020F0302020204030204" pitchFamily="34" charset="0"/>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dirty="0">
                          <a:solidFill>
                            <a:schemeClr val="tx1"/>
                          </a:solidFill>
                        </a:rPr>
                        <a:t>Professional</a:t>
                      </a:r>
                      <a:r>
                        <a:rPr lang="en-US" sz="1400" baseline="0" dirty="0">
                          <a:solidFill>
                            <a:schemeClr val="tx1"/>
                          </a:solidFill>
                        </a:rPr>
                        <a:t> development </a:t>
                      </a:r>
                      <a:endParaRPr lang="en-US" sz="1400" dirty="0">
                        <a:solidFill>
                          <a:schemeClr val="tx1"/>
                        </a:solidFill>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extLst>
                  <a:ext uri="{0D108BD9-81ED-4DB2-BD59-A6C34878D82A}">
                    <a16:rowId xmlns="" xmlns:a16="http://schemas.microsoft.com/office/drawing/2014/main" val="10002"/>
                  </a:ext>
                </a:extLst>
              </a:tr>
              <a:tr h="43299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1" i="1" dirty="0">
                          <a:solidFill>
                            <a:srgbClr val="F4AB17"/>
                          </a:solidFill>
                        </a:rPr>
                        <a:t>AUC Coin</a:t>
                      </a:r>
                      <a:r>
                        <a:rPr lang="en-US" sz="1400" b="1" i="1" baseline="0" dirty="0">
                          <a:solidFill>
                            <a:srgbClr val="F4AB17"/>
                          </a:solidFill>
                        </a:rPr>
                        <a:t> </a:t>
                      </a:r>
                      <a:endParaRPr lang="en-US" sz="1400" b="1" i="1" baseline="0" dirty="0" smtClean="0">
                        <a:solidFill>
                          <a:srgbClr val="F4AB17"/>
                        </a:solidFill>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dirty="0" smtClean="0">
                          <a:solidFill>
                            <a:schemeClr val="tx1"/>
                          </a:solidFill>
                        </a:rPr>
                        <a:t>Ongoing</a:t>
                      </a:r>
                      <a:endParaRPr lang="en-US" sz="1400" dirty="0">
                        <a:solidFill>
                          <a:schemeClr val="tx1"/>
                        </a:solidFill>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b="0" i="0" kern="1200" dirty="0" smtClean="0">
                          <a:solidFill>
                            <a:schemeClr val="tx1"/>
                          </a:solidFill>
                          <a:effectLst/>
                          <a:latin typeface="Calibri Light" panose="020F0302020204030204" pitchFamily="34" charset="0"/>
                          <a:ea typeface="+mn-ea"/>
                          <a:cs typeface="+mn-cs"/>
                        </a:rPr>
                        <a:t>25% Users Annual Increase</a:t>
                      </a:r>
                      <a:r>
                        <a:rPr lang="en-US" sz="1400" dirty="0" smtClean="0">
                          <a:solidFill>
                            <a:schemeClr val="tx1"/>
                          </a:solidFill>
                          <a:latin typeface="Calibri Light" panose="020F0302020204030204" pitchFamily="34" charset="0"/>
                        </a:rPr>
                        <a:t/>
                      </a:r>
                      <a:br>
                        <a:rPr lang="en-US" sz="1400" dirty="0" smtClean="0">
                          <a:solidFill>
                            <a:schemeClr val="tx1"/>
                          </a:solidFill>
                          <a:latin typeface="Calibri Light" panose="020F0302020204030204" pitchFamily="34" charset="0"/>
                        </a:rPr>
                      </a:br>
                      <a:r>
                        <a:rPr lang="en-US" sz="1400" b="0" i="0" kern="1200" dirty="0" smtClean="0">
                          <a:solidFill>
                            <a:schemeClr val="tx1"/>
                          </a:solidFill>
                          <a:effectLst/>
                          <a:latin typeface="Calibri Light" panose="020F0302020204030204" pitchFamily="34" charset="0"/>
                          <a:ea typeface="+mn-ea"/>
                          <a:cs typeface="+mn-cs"/>
                        </a:rPr>
                        <a:t>85% Stakeholders satisfaction</a:t>
                      </a:r>
                      <a:r>
                        <a:rPr lang="en-US" sz="1400" dirty="0" smtClean="0">
                          <a:solidFill>
                            <a:schemeClr val="tx1"/>
                          </a:solidFill>
                          <a:latin typeface="Calibri Light" panose="020F0302020204030204" pitchFamily="34" charset="0"/>
                        </a:rPr>
                        <a:t/>
                      </a:r>
                      <a:br>
                        <a:rPr lang="en-US" sz="1400" dirty="0" smtClean="0">
                          <a:solidFill>
                            <a:schemeClr val="tx1"/>
                          </a:solidFill>
                          <a:latin typeface="Calibri Light" panose="020F0302020204030204" pitchFamily="34" charset="0"/>
                        </a:rPr>
                      </a:br>
                      <a:r>
                        <a:rPr lang="en-US" sz="1400" b="0" i="0" kern="1200" dirty="0" smtClean="0">
                          <a:solidFill>
                            <a:schemeClr val="tx1"/>
                          </a:solidFill>
                          <a:effectLst/>
                          <a:latin typeface="Calibri Light" panose="020F0302020204030204" pitchFamily="34" charset="0"/>
                          <a:ea typeface="+mn-ea"/>
                          <a:cs typeface="+mn-cs"/>
                        </a:rPr>
                        <a:t>30% Increase in transaction</a:t>
                      </a:r>
                      <a:endParaRPr lang="en-US" sz="1400" dirty="0">
                        <a:solidFill>
                          <a:schemeClr val="tx1"/>
                        </a:solidFill>
                        <a:latin typeface="Calibri Light" panose="020F0302020204030204" pitchFamily="34" charset="0"/>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b="0" i="0" kern="1200" dirty="0" smtClean="0">
                          <a:solidFill>
                            <a:schemeClr val="tx1"/>
                          </a:solidFill>
                          <a:effectLst/>
                          <a:latin typeface="Calibri Light" panose="020F0302020204030204" pitchFamily="34" charset="0"/>
                          <a:ea typeface="+mn-ea"/>
                          <a:cs typeface="+mn-cs"/>
                        </a:rPr>
                        <a:t>ATM Integration</a:t>
                      </a:r>
                      <a:r>
                        <a:rPr lang="en-US" sz="1400" dirty="0" smtClean="0">
                          <a:solidFill>
                            <a:schemeClr val="tx1"/>
                          </a:solidFill>
                          <a:latin typeface="Calibri Light" panose="020F0302020204030204" pitchFamily="34" charset="0"/>
                        </a:rPr>
                        <a:t/>
                      </a:r>
                      <a:br>
                        <a:rPr lang="en-US" sz="1400" dirty="0" smtClean="0">
                          <a:solidFill>
                            <a:schemeClr val="tx1"/>
                          </a:solidFill>
                          <a:latin typeface="Calibri Light" panose="020F0302020204030204" pitchFamily="34" charset="0"/>
                        </a:rPr>
                      </a:br>
                      <a:r>
                        <a:rPr lang="en-US" sz="1400" b="0" i="0" kern="1200" dirty="0" smtClean="0">
                          <a:solidFill>
                            <a:schemeClr val="tx1"/>
                          </a:solidFill>
                          <a:effectLst/>
                          <a:latin typeface="Calibri Light" panose="020F0302020204030204" pitchFamily="34" charset="0"/>
                          <a:ea typeface="+mn-ea"/>
                          <a:cs typeface="+mn-cs"/>
                        </a:rPr>
                        <a:t>Open Wallet</a:t>
                      </a:r>
                      <a:r>
                        <a:rPr lang="en-US" sz="1400" dirty="0" smtClean="0">
                          <a:solidFill>
                            <a:schemeClr val="tx1"/>
                          </a:solidFill>
                          <a:latin typeface="Calibri Light" panose="020F0302020204030204" pitchFamily="34" charset="0"/>
                        </a:rPr>
                        <a:t/>
                      </a:r>
                      <a:br>
                        <a:rPr lang="en-US" sz="1400" dirty="0" smtClean="0">
                          <a:solidFill>
                            <a:schemeClr val="tx1"/>
                          </a:solidFill>
                          <a:latin typeface="Calibri Light" panose="020F0302020204030204" pitchFamily="34" charset="0"/>
                        </a:rPr>
                      </a:br>
                      <a:endParaRPr lang="en-US" sz="1400" dirty="0">
                        <a:solidFill>
                          <a:schemeClr val="tx1"/>
                        </a:solidFill>
                        <a:latin typeface="Calibri Light" panose="020F0302020204030204" pitchFamily="34" charset="0"/>
                      </a:endParaRP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extLst>
                  <a:ext uri="{0D108BD9-81ED-4DB2-BD59-A6C34878D82A}">
                    <a16:rowId xmlns="" xmlns:a16="http://schemas.microsoft.com/office/drawing/2014/main" val="10003"/>
                  </a:ext>
                </a:extLst>
              </a:tr>
              <a:tr h="492044">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Availing </a:t>
                      </a:r>
                      <a:r>
                        <a:rPr lang="en-US" sz="1400" b="1" kern="1200" dirty="0">
                          <a:solidFill>
                            <a:srgbClr val="F4AB17"/>
                          </a:solidFill>
                          <a:effectLst/>
                          <a:latin typeface="+mn-lt"/>
                          <a:ea typeface="+mn-ea"/>
                          <a:cs typeface="+mn-cs"/>
                        </a:rPr>
                        <a:t>Software to AUC Community</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 2019-2020</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dirty="0">
                          <a:solidFill>
                            <a:schemeClr val="tx1"/>
                          </a:solidFill>
                        </a:rPr>
                        <a:t>30% increase in student satisfaction</a:t>
                      </a:r>
                    </a:p>
                    <a:p>
                      <a:r>
                        <a:rPr lang="en-US" sz="1400" dirty="0">
                          <a:solidFill>
                            <a:schemeClr val="tx1"/>
                          </a:solidFill>
                        </a:rPr>
                        <a:t>90% </a:t>
                      </a:r>
                      <a:r>
                        <a:rPr lang="en-US" sz="1400" kern="1200" dirty="0">
                          <a:solidFill>
                            <a:schemeClr val="tx1"/>
                          </a:solidFill>
                          <a:latin typeface="+mn-lt"/>
                          <a:ea typeface="+mn-ea"/>
                          <a:cs typeface="+mn-cs"/>
                        </a:rPr>
                        <a:t>project</a:t>
                      </a:r>
                      <a:r>
                        <a:rPr lang="en-US" sz="1400" dirty="0">
                          <a:solidFill>
                            <a:schemeClr val="tx1"/>
                          </a:solidFill>
                        </a:rPr>
                        <a:t> completion</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r>
                        <a:rPr lang="en-US" sz="1400" dirty="0">
                          <a:solidFill>
                            <a:schemeClr val="tx1"/>
                          </a:solidFill>
                        </a:rPr>
                        <a:t>S/W &amp; H/W resources</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extLst>
                  <a:ext uri="{0D108BD9-81ED-4DB2-BD59-A6C34878D82A}">
                    <a16:rowId xmlns="" xmlns:a16="http://schemas.microsoft.com/office/drawing/2014/main" val="10006"/>
                  </a:ext>
                </a:extLst>
              </a:tr>
              <a:tr h="492044">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1" i="1" kern="1200" dirty="0">
                          <a:solidFill>
                            <a:srgbClr val="F4AB17"/>
                          </a:solidFill>
                          <a:latin typeface="+mn-lt"/>
                          <a:ea typeface="+mn-ea"/>
                          <a:cs typeface="+mn-cs"/>
                        </a:rPr>
                        <a:t>Beyond the campus </a:t>
                      </a:r>
                      <a:r>
                        <a:rPr lang="en-US" sz="1400" i="1" kern="1200" dirty="0">
                          <a:solidFill>
                            <a:schemeClr val="tx1"/>
                          </a:solidFill>
                          <a:latin typeface="+mn-lt"/>
                          <a:ea typeface="+mn-ea"/>
                          <a:cs typeface="+mn-cs"/>
                        </a:rPr>
                        <a:t>(streaming equipment, Unified access control &amp; move to SMS-cloud based infrastructure)</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 2019-2022</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marL="0" indent="0">
                        <a:buFont typeface="Arial" panose="020B0604020202020204" pitchFamily="34" charset="0"/>
                        <a:buNone/>
                      </a:pPr>
                      <a:r>
                        <a:rPr lang="en-US" sz="1400" b="0" dirty="0">
                          <a:solidFill>
                            <a:schemeClr val="tx1"/>
                          </a:solidFill>
                        </a:rPr>
                        <a:t>100% installation of new shooting, recording and streaming systems in </a:t>
                      </a:r>
                      <a:r>
                        <a:rPr lang="en-US" sz="1400" b="0" dirty="0" err="1">
                          <a:solidFill>
                            <a:schemeClr val="tx1"/>
                          </a:solidFill>
                        </a:rPr>
                        <a:t>Alfy</a:t>
                      </a:r>
                      <a:r>
                        <a:rPr lang="en-US" sz="1400" b="0" dirty="0">
                          <a:solidFill>
                            <a:schemeClr val="tx1"/>
                          </a:solidFill>
                        </a:rPr>
                        <a:t>, </a:t>
                      </a:r>
                      <a:r>
                        <a:rPr lang="en-US" sz="1400" b="0" dirty="0" smtClean="0">
                          <a:solidFill>
                            <a:schemeClr val="tx1"/>
                          </a:solidFill>
                        </a:rPr>
                        <a:t>meeting </a:t>
                      </a:r>
                      <a:r>
                        <a:rPr lang="en-US" sz="1400" b="0" dirty="0">
                          <a:solidFill>
                            <a:schemeClr val="tx1"/>
                          </a:solidFill>
                        </a:rPr>
                        <a:t>rooms </a:t>
                      </a:r>
                      <a:r>
                        <a:rPr lang="en-US" sz="1400" b="0" dirty="0" smtClean="0">
                          <a:solidFill>
                            <a:schemeClr val="tx1"/>
                          </a:solidFill>
                        </a:rPr>
                        <a:t>&amp; CVC halls </a:t>
                      </a:r>
                      <a:endParaRPr lang="en-US" sz="1400" b="0" dirty="0">
                        <a:solidFill>
                          <a:schemeClr val="tx1"/>
                        </a:solidFill>
                      </a:endParaRPr>
                    </a:p>
                    <a:p>
                      <a:pPr marL="0" indent="0">
                        <a:buFont typeface="Arial" panose="020B0604020202020204" pitchFamily="34" charset="0"/>
                        <a:buNone/>
                      </a:pPr>
                      <a:r>
                        <a:rPr lang="en-US" sz="1400" b="0" dirty="0">
                          <a:solidFill>
                            <a:schemeClr val="tx1"/>
                          </a:solidFill>
                        </a:rPr>
                        <a:t>100% replacement </a:t>
                      </a:r>
                      <a:r>
                        <a:rPr lang="en-US" sz="1400" b="0" dirty="0" smtClean="0">
                          <a:solidFill>
                            <a:schemeClr val="tx1"/>
                          </a:solidFill>
                        </a:rPr>
                        <a:t>of </a:t>
                      </a:r>
                      <a:r>
                        <a:rPr lang="en-US" sz="1400" b="0" dirty="0">
                          <a:solidFill>
                            <a:schemeClr val="tx1"/>
                          </a:solidFill>
                        </a:rPr>
                        <a:t>IP</a:t>
                      </a:r>
                      <a:r>
                        <a:rPr lang="en-US" sz="1400" b="0" baseline="0" dirty="0">
                          <a:solidFill>
                            <a:schemeClr val="tx1"/>
                          </a:solidFill>
                        </a:rPr>
                        <a:t> </a:t>
                      </a:r>
                      <a:r>
                        <a:rPr lang="en-US" sz="1400" b="0" dirty="0">
                          <a:solidFill>
                            <a:schemeClr val="tx1"/>
                          </a:solidFill>
                        </a:rPr>
                        <a:t>Phones with mobility &amp; collaborative features</a:t>
                      </a:r>
                    </a:p>
                    <a:p>
                      <a:pPr marL="0" indent="0">
                        <a:buFont typeface="Arial" panose="020B0604020202020204" pitchFamily="34" charset="0"/>
                        <a:buNone/>
                      </a:pPr>
                      <a:r>
                        <a:rPr lang="en-US" sz="1400" b="0" dirty="0">
                          <a:solidFill>
                            <a:schemeClr val="tx1"/>
                          </a:solidFill>
                        </a:rPr>
                        <a:t>100% successful migration to Vodafone SMS cloud based</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S/W &amp; H/W, and hosting resources</a:t>
                      </a:r>
                    </a:p>
                  </a:txBody>
                  <a:tcPr>
                    <a:lnL w="12700" cap="flat" cmpd="sng" algn="ctr">
                      <a:solidFill>
                        <a:srgbClr val="5155A0"/>
                      </a:solidFill>
                      <a:prstDash val="solid"/>
                      <a:round/>
                      <a:headEnd type="none" w="med" len="med"/>
                      <a:tailEnd type="none" w="med" len="med"/>
                    </a:lnL>
                    <a:lnR w="12700" cap="flat" cmpd="sng" algn="ctr">
                      <a:solidFill>
                        <a:srgbClr val="5155A0"/>
                      </a:solidFill>
                      <a:prstDash val="solid"/>
                      <a:round/>
                      <a:headEnd type="none" w="med" len="med"/>
                      <a:tailEnd type="none" w="med" len="med"/>
                    </a:lnR>
                    <a:lnT w="12700" cap="flat" cmpd="sng" algn="ctr">
                      <a:solidFill>
                        <a:srgbClr val="5155A0"/>
                      </a:solidFill>
                      <a:prstDash val="solid"/>
                      <a:round/>
                      <a:headEnd type="none" w="med" len="med"/>
                      <a:tailEnd type="none" w="med" len="med"/>
                    </a:lnT>
                    <a:lnB w="12700" cap="flat" cmpd="sng" algn="ctr">
                      <a:solidFill>
                        <a:srgbClr val="5155A0"/>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10" name="TextBox 9"/>
          <p:cNvSpPr txBox="1"/>
          <p:nvPr/>
        </p:nvSpPr>
        <p:spPr>
          <a:xfrm>
            <a:off x="868155" y="1219200"/>
            <a:ext cx="1103416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155A0"/>
                </a:solidFill>
                <a:effectLst/>
                <a:uLnTx/>
                <a:uFillTx/>
                <a:latin typeface="Calibri" panose="020F0502020204030204"/>
                <a:ea typeface="+mn-ea"/>
                <a:cs typeface="+mn-cs"/>
              </a:rPr>
              <a:t>GOAL &amp; OBJECTIVE                              TIME                                KPI &amp; TARGETS                               RESOURCES</a:t>
            </a:r>
          </a:p>
        </p:txBody>
      </p:sp>
      <p:sp>
        <p:nvSpPr>
          <p:cNvPr id="12" name="Rectangle 11"/>
          <p:cNvSpPr/>
          <p:nvPr/>
        </p:nvSpPr>
        <p:spPr>
          <a:xfrm rot="16200000">
            <a:off x="-1835380" y="3838189"/>
            <a:ext cx="4994529" cy="366148"/>
          </a:xfrm>
          <a:prstGeom prst="rect">
            <a:avLst/>
          </a:prstGeom>
          <a:solidFill>
            <a:srgbClr val="5258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AUC Experience</a:t>
            </a:r>
          </a:p>
        </p:txBody>
      </p:sp>
      <p:sp>
        <p:nvSpPr>
          <p:cNvPr id="13" name="TextBox 12"/>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344425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0" y="76200"/>
            <a:ext cx="12188824" cy="1020761"/>
          </a:xfrm>
          <a:prstGeom prst="rect">
            <a:avLst/>
          </a:prstGeom>
        </p:spPr>
        <p:txBody>
          <a:bodyPr vert="horz" lIns="0" tIns="60949" rIns="0" bIns="60949" rtlCol="0" anchor="ctr">
            <a:normAutofit/>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Goals, KPIs, Targets, &amp; Links to Institutional Pillars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graphicFrame>
        <p:nvGraphicFramePr>
          <p:cNvPr id="8" name="Table 7"/>
          <p:cNvGraphicFramePr>
            <a:graphicFrameLocks noGrp="1"/>
          </p:cNvGraphicFramePr>
          <p:nvPr>
            <p:extLst/>
          </p:nvPr>
        </p:nvGraphicFramePr>
        <p:xfrm>
          <a:off x="846353" y="1475659"/>
          <a:ext cx="10819006" cy="2035125"/>
        </p:xfrm>
        <a:graphic>
          <a:graphicData uri="http://schemas.openxmlformats.org/drawingml/2006/table">
            <a:tbl>
              <a:tblPr firstRow="1" bandRow="1">
                <a:tableStyleId>{E8B1032C-EA38-4F05-BA0D-38AFFFC7BED3}</a:tableStyleId>
              </a:tblPr>
              <a:tblGrid>
                <a:gridCol w="3420212">
                  <a:extLst>
                    <a:ext uri="{9D8B030D-6E8A-4147-A177-3AD203B41FA5}">
                      <a16:colId xmlns="" xmlns:a16="http://schemas.microsoft.com/office/drawing/2014/main" val="20001"/>
                    </a:ext>
                  </a:extLst>
                </a:gridCol>
                <a:gridCol w="1523804">
                  <a:extLst>
                    <a:ext uri="{9D8B030D-6E8A-4147-A177-3AD203B41FA5}">
                      <a16:colId xmlns="" xmlns:a16="http://schemas.microsoft.com/office/drawing/2014/main" val="20002"/>
                    </a:ext>
                  </a:extLst>
                </a:gridCol>
                <a:gridCol w="4342643">
                  <a:extLst>
                    <a:ext uri="{9D8B030D-6E8A-4147-A177-3AD203B41FA5}">
                      <a16:colId xmlns="" xmlns:a16="http://schemas.microsoft.com/office/drawing/2014/main" val="20003"/>
                    </a:ext>
                  </a:extLst>
                </a:gridCol>
                <a:gridCol w="1532347">
                  <a:extLst>
                    <a:ext uri="{9D8B030D-6E8A-4147-A177-3AD203B41FA5}">
                      <a16:colId xmlns="" xmlns:a16="http://schemas.microsoft.com/office/drawing/2014/main" val="20004"/>
                    </a:ext>
                  </a:extLst>
                </a:gridCol>
              </a:tblGrid>
              <a:tr h="385689">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kern="1200" cap="small" dirty="0">
                          <a:solidFill>
                            <a:schemeClr val="bg1"/>
                          </a:solidFill>
                          <a:effectLst/>
                          <a:latin typeface="+mn-lt"/>
                          <a:ea typeface="+mn-ea"/>
                          <a:cs typeface="+mn-cs"/>
                        </a:rPr>
                        <a:t>GOAL 2: Lead the University’s planning processes and the continuous assessment of our programs &amp; administrative units to enhance Institutional Effectiveness, and efficiency through the optimization of business processes          </a:t>
                      </a:r>
                      <a:endParaRPr lang="en-US" sz="1400" b="1"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8466E"/>
                    </a:solidFill>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799311552"/>
                  </a:ext>
                </a:extLst>
              </a:tr>
              <a:tr h="358726">
                <a:tc>
                  <a:txBody>
                    <a:bodyPr/>
                    <a:lstStyle/>
                    <a:p>
                      <a:pPr algn="l"/>
                      <a:r>
                        <a:rPr lang="en-US" sz="1400" i="1" kern="1200" dirty="0">
                          <a:solidFill>
                            <a:schemeClr val="tx1"/>
                          </a:solidFill>
                          <a:effectLst/>
                          <a:latin typeface="+mn-lt"/>
                          <a:ea typeface="+mn-ea"/>
                          <a:cs typeface="+mn-cs"/>
                        </a:rPr>
                        <a:t>Strategic and Integrated Planning</a:t>
                      </a:r>
                      <a:endParaRPr lang="en-US" sz="140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Updated Strategic Plan Document and periodic review</a:t>
                      </a:r>
                    </a:p>
                    <a:p>
                      <a:r>
                        <a:rPr lang="en-US" sz="1400" dirty="0">
                          <a:solidFill>
                            <a:schemeClr val="tx1"/>
                          </a:solidFill>
                        </a:rPr>
                        <a:t>95% submitted departmental plans and 60% reviewed</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0"/>
                  </a:ext>
                </a:extLst>
              </a:tr>
              <a:tr h="358726">
                <a:tc>
                  <a:txBody>
                    <a:bodyPr/>
                    <a:lstStyle/>
                    <a:p>
                      <a:pPr algn="l"/>
                      <a:r>
                        <a:rPr lang="en-US" sz="1400" i="1" kern="1200" dirty="0">
                          <a:solidFill>
                            <a:schemeClr val="tx1"/>
                          </a:solidFill>
                          <a:effectLst/>
                          <a:latin typeface="+mn-lt"/>
                          <a:ea typeface="+mn-ea"/>
                          <a:cs typeface="+mn-cs"/>
                        </a:rPr>
                        <a:t>Institutional Assessment   </a:t>
                      </a:r>
                      <a:endParaRPr lang="en-US" sz="140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GB" sz="1400" dirty="0">
                          <a:solidFill>
                            <a:schemeClr val="tx1"/>
                          </a:solidFill>
                        </a:rPr>
                        <a:t>95% of academic assessment plans &amp; 80% of reports submitted ; 70% reviewed annually</a:t>
                      </a:r>
                      <a:endParaRPr lang="en-US" sz="140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1"/>
                  </a:ext>
                </a:extLst>
              </a:tr>
              <a:tr h="358726">
                <a:tc>
                  <a:txBody>
                    <a:bodyPr/>
                    <a:lstStyle/>
                    <a:p>
                      <a:pPr algn="l"/>
                      <a:r>
                        <a:rPr lang="en-US" sz="1400" b="1" i="1" kern="1200" dirty="0">
                          <a:solidFill>
                            <a:srgbClr val="F4AB17"/>
                          </a:solidFill>
                          <a:effectLst/>
                          <a:latin typeface="+mn-lt"/>
                          <a:ea typeface="+mn-ea"/>
                          <a:cs typeface="+mn-cs"/>
                        </a:rPr>
                        <a:t>Business Processes</a:t>
                      </a:r>
                      <a:endParaRPr lang="en-US" sz="1400" b="1" dirty="0">
                        <a:solidFill>
                          <a:srgbClr val="F4AB17"/>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10 business processes documented and 60% improved</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7" name="Table 6">
            <a:extLst>
              <a:ext uri="{FF2B5EF4-FFF2-40B4-BE49-F238E27FC236}">
                <a16:creationId xmlns="" xmlns:a16="http://schemas.microsoft.com/office/drawing/2014/main" id="{1EDB01AF-212C-4C73-824E-34F5AEA038A6}"/>
              </a:ext>
            </a:extLst>
          </p:cNvPr>
          <p:cNvGraphicFramePr>
            <a:graphicFrameLocks noGrp="1"/>
          </p:cNvGraphicFramePr>
          <p:nvPr>
            <p:extLst/>
          </p:nvPr>
        </p:nvGraphicFramePr>
        <p:xfrm>
          <a:off x="836614" y="3505200"/>
          <a:ext cx="10819006" cy="2804159"/>
        </p:xfrm>
        <a:graphic>
          <a:graphicData uri="http://schemas.openxmlformats.org/drawingml/2006/table">
            <a:tbl>
              <a:tblPr firstRow="1" bandRow="1">
                <a:tableStyleId>{E8B1032C-EA38-4F05-BA0D-38AFFFC7BED3}</a:tableStyleId>
              </a:tblPr>
              <a:tblGrid>
                <a:gridCol w="3420212">
                  <a:extLst>
                    <a:ext uri="{9D8B030D-6E8A-4147-A177-3AD203B41FA5}">
                      <a16:colId xmlns="" xmlns:a16="http://schemas.microsoft.com/office/drawing/2014/main" val="20001"/>
                    </a:ext>
                  </a:extLst>
                </a:gridCol>
                <a:gridCol w="1523804">
                  <a:extLst>
                    <a:ext uri="{9D8B030D-6E8A-4147-A177-3AD203B41FA5}">
                      <a16:colId xmlns="" xmlns:a16="http://schemas.microsoft.com/office/drawing/2014/main" val="20002"/>
                    </a:ext>
                  </a:extLst>
                </a:gridCol>
                <a:gridCol w="4504782">
                  <a:extLst>
                    <a:ext uri="{9D8B030D-6E8A-4147-A177-3AD203B41FA5}">
                      <a16:colId xmlns="" xmlns:a16="http://schemas.microsoft.com/office/drawing/2014/main" val="20003"/>
                    </a:ext>
                  </a:extLst>
                </a:gridCol>
                <a:gridCol w="1370208">
                  <a:extLst>
                    <a:ext uri="{9D8B030D-6E8A-4147-A177-3AD203B41FA5}">
                      <a16:colId xmlns="" xmlns:a16="http://schemas.microsoft.com/office/drawing/2014/main" val="20004"/>
                    </a:ext>
                  </a:extLst>
                </a:gridCol>
              </a:tblGrid>
              <a:tr h="0">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kern="1200" cap="small" dirty="0">
                          <a:solidFill>
                            <a:schemeClr val="bg1"/>
                          </a:solidFill>
                          <a:effectLst/>
                          <a:latin typeface="+mn-lt"/>
                          <a:ea typeface="+mn-ea"/>
                          <a:cs typeface="+mn-cs"/>
                        </a:rPr>
                        <a:t>GOAL 3: </a:t>
                      </a:r>
                      <a:r>
                        <a:rPr lang="en-US" sz="1800" cap="small" dirty="0">
                          <a:solidFill>
                            <a:schemeClr val="bg1"/>
                          </a:solidFill>
                        </a:rPr>
                        <a:t>Build and Nurture a Knowledge-Empowered Institution through Business Intelligence, Advanced Analytics, Surveys, and Benchmarking using best practices in Data Governance and Management</a:t>
                      </a:r>
                      <a:endParaRPr lang="en-US" sz="18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8466E"/>
                    </a:solidFill>
                  </a:tcP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799311552"/>
                  </a:ext>
                </a:extLst>
              </a:tr>
              <a:tr h="0">
                <a:tc>
                  <a:txBody>
                    <a:bodyPr/>
                    <a:lstStyle/>
                    <a:p>
                      <a:pPr algn="l"/>
                      <a:r>
                        <a:rPr lang="en-US" sz="1400" i="1" dirty="0">
                          <a:solidFill>
                            <a:schemeClr val="tx1"/>
                          </a:solidFill>
                        </a:rPr>
                        <a:t>BI Culture and sole data provider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Ongoing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90% Completion of BI Roadmap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rowSpan="2">
                  <a:txBody>
                    <a:bodyPr/>
                    <a:lstStyle/>
                    <a:p>
                      <a:r>
                        <a:rPr lang="en-US" sz="1200" dirty="0">
                          <a:solidFill>
                            <a:schemeClr val="tx1"/>
                          </a:solidFill>
                        </a:rPr>
                        <a:t>Salary adjustments for better retention rates</a:t>
                      </a:r>
                    </a:p>
                    <a:p>
                      <a:r>
                        <a:rPr lang="en-US" sz="1200" dirty="0">
                          <a:solidFill>
                            <a:schemeClr val="tx1"/>
                          </a:solidFill>
                        </a:rPr>
                        <a:t>Staff Development</a:t>
                      </a:r>
                    </a:p>
                    <a:p>
                      <a:r>
                        <a:rPr lang="en-US" sz="1200" dirty="0">
                          <a:solidFill>
                            <a:schemeClr val="tx1"/>
                          </a:solidFill>
                        </a:rPr>
                        <a:t>SW/ HW req</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0"/>
                  </a:ext>
                </a:extLst>
              </a:tr>
              <a:tr h="0">
                <a:tc>
                  <a:txBody>
                    <a:bodyPr/>
                    <a:lstStyle/>
                    <a:p>
                      <a:pPr algn="l"/>
                      <a:r>
                        <a:rPr lang="en-US" sz="1400" b="1" i="1" dirty="0">
                          <a:solidFill>
                            <a:srgbClr val="F4AB17"/>
                          </a:solidFill>
                        </a:rPr>
                        <a:t>Data mining and advanced analytics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2 Data Analytics Projects Completed</a:t>
                      </a:r>
                    </a:p>
                    <a:p>
                      <a:r>
                        <a:rPr lang="en-US" sz="1400" dirty="0">
                          <a:solidFill>
                            <a:schemeClr val="tx1"/>
                          </a:solidFill>
                        </a:rPr>
                        <a:t>100 % feasibility studies and enrollment forecasts submitted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400" dirty="0">
                        <a:solidFill>
                          <a:schemeClr val="bg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02E57"/>
                    </a:solidFill>
                  </a:tcPr>
                </a:tc>
                <a:extLst>
                  <a:ext uri="{0D108BD9-81ED-4DB2-BD59-A6C34878D82A}">
                    <a16:rowId xmlns="" xmlns:a16="http://schemas.microsoft.com/office/drawing/2014/main" val="10001"/>
                  </a:ext>
                </a:extLst>
              </a:tr>
              <a:tr h="0">
                <a:tc>
                  <a:txBody>
                    <a:bodyPr/>
                    <a:lstStyle/>
                    <a:p>
                      <a:pPr algn="l"/>
                      <a:r>
                        <a:rPr lang="en-US" sz="1400" i="1" dirty="0">
                          <a:solidFill>
                            <a:schemeClr val="tx1"/>
                          </a:solidFill>
                        </a:rPr>
                        <a:t>Perceptions through surveys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AY2019-2022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90% Completion of AUC Institutional Surveys Calendar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40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2"/>
                  </a:ext>
                </a:extLst>
              </a:tr>
              <a:tr h="0">
                <a:tc>
                  <a:txBody>
                    <a:bodyPr/>
                    <a:lstStyle/>
                    <a:p>
                      <a:pPr algn="l"/>
                      <a:r>
                        <a:rPr lang="en-US" sz="1400" i="1" dirty="0">
                          <a:solidFill>
                            <a:schemeClr val="tx1"/>
                          </a:solidFill>
                        </a:rPr>
                        <a:t>Benchmarking and External Reporting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AY2019-2022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100% of benchmarking studies &amp; publications prepared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40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886724446"/>
                  </a:ext>
                </a:extLst>
              </a:tr>
              <a:tr h="0">
                <a:tc>
                  <a:txBody>
                    <a:bodyPr/>
                    <a:lstStyle/>
                    <a:p>
                      <a:pPr algn="l"/>
                      <a:r>
                        <a:rPr lang="en-US" sz="1400" i="1" dirty="0">
                          <a:solidFill>
                            <a:schemeClr val="tx1"/>
                          </a:solidFill>
                        </a:rPr>
                        <a:t>Establish a common data framework</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10% Increase in data dictionaries &amp; 50% automated quality checks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40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365308448"/>
                  </a:ext>
                </a:extLst>
              </a:tr>
            </a:tbl>
          </a:graphicData>
        </a:graphic>
      </p:graphicFrame>
      <p:sp>
        <p:nvSpPr>
          <p:cNvPr id="12" name="Rectangle 11">
            <a:extLst>
              <a:ext uri="{FF2B5EF4-FFF2-40B4-BE49-F238E27FC236}">
                <a16:creationId xmlns="" xmlns:a16="http://schemas.microsoft.com/office/drawing/2014/main" id="{4BB46EC4-3FCD-433F-9E82-C2CEFF8DE26E}"/>
              </a:ext>
            </a:extLst>
          </p:cNvPr>
          <p:cNvSpPr/>
          <p:nvPr/>
        </p:nvSpPr>
        <p:spPr>
          <a:xfrm>
            <a:off x="11655619" y="4160563"/>
            <a:ext cx="304801" cy="1021037"/>
          </a:xfrm>
          <a:prstGeom prst="rect">
            <a:avLst/>
          </a:prstGeom>
          <a:gradFill flip="none" rotWithShape="1">
            <a:gsLst>
              <a:gs pos="0">
                <a:srgbClr val="C77939">
                  <a:shade val="30000"/>
                  <a:satMod val="115000"/>
                </a:srgbClr>
              </a:gs>
              <a:gs pos="50000">
                <a:srgbClr val="C77939">
                  <a:shade val="67500"/>
                  <a:satMod val="115000"/>
                </a:srgbClr>
              </a:gs>
              <a:gs pos="100000">
                <a:srgbClr val="C7793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Innovation</a:t>
            </a:r>
          </a:p>
        </p:txBody>
      </p:sp>
      <p:sp>
        <p:nvSpPr>
          <p:cNvPr id="13" name="Rectangle 12">
            <a:extLst>
              <a:ext uri="{FF2B5EF4-FFF2-40B4-BE49-F238E27FC236}">
                <a16:creationId xmlns="" xmlns:a16="http://schemas.microsoft.com/office/drawing/2014/main" id="{863419FD-202F-4E6E-88D1-724551077F2B}"/>
              </a:ext>
            </a:extLst>
          </p:cNvPr>
          <p:cNvSpPr/>
          <p:nvPr/>
        </p:nvSpPr>
        <p:spPr>
          <a:xfrm rot="16200000">
            <a:off x="10819331" y="4640371"/>
            <a:ext cx="312109" cy="1379947"/>
          </a:xfrm>
          <a:prstGeom prst="rect">
            <a:avLst/>
          </a:prstGeom>
          <a:solidFill>
            <a:srgbClr val="5258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Experience</a:t>
            </a:r>
          </a:p>
        </p:txBody>
      </p:sp>
      <p:sp>
        <p:nvSpPr>
          <p:cNvPr id="10" name="TextBox 9"/>
          <p:cNvSpPr txBox="1"/>
          <p:nvPr/>
        </p:nvSpPr>
        <p:spPr>
          <a:xfrm>
            <a:off x="1003852" y="1143000"/>
            <a:ext cx="1103416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7687B"/>
                </a:solidFill>
                <a:effectLst/>
                <a:uLnTx/>
                <a:uFillTx/>
                <a:latin typeface="Calibri" panose="020F0502020204030204"/>
                <a:ea typeface="+mn-ea"/>
                <a:cs typeface="+mn-cs"/>
              </a:rPr>
              <a:t>GOAL &amp; OBJECTIVE                            TIME                    KPI &amp; TARGETS                                                      RESOURCES</a:t>
            </a:r>
          </a:p>
        </p:txBody>
      </p:sp>
      <p:sp>
        <p:nvSpPr>
          <p:cNvPr id="11" name="Rectangle 10"/>
          <p:cNvSpPr/>
          <p:nvPr/>
        </p:nvSpPr>
        <p:spPr>
          <a:xfrm rot="16200000">
            <a:off x="-1727766" y="3735240"/>
            <a:ext cx="4833700" cy="314539"/>
          </a:xfrm>
          <a:prstGeom prst="rect">
            <a:avLst/>
          </a:prstGeom>
          <a:solidFill>
            <a:srgbClr val="008F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Institutional Effectiveness</a:t>
            </a:r>
          </a:p>
        </p:txBody>
      </p:sp>
      <p:sp>
        <p:nvSpPr>
          <p:cNvPr id="14" name="TextBox 13"/>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277998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1589" y="27432"/>
            <a:ext cx="12188824" cy="1020761"/>
          </a:xfrm>
          <a:prstGeom prst="rect">
            <a:avLst/>
          </a:prstGeom>
        </p:spPr>
        <p:txBody>
          <a:bodyPr vert="horz" lIns="0" tIns="60949" rIns="0" bIns="60949" rtlCol="0" anchor="ctr">
            <a:normAutofit/>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Goals, KPIs, Targets, &amp; Links to Institutional Pillars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graphicFrame>
        <p:nvGraphicFramePr>
          <p:cNvPr id="8" name="Table 7"/>
          <p:cNvGraphicFramePr>
            <a:graphicFrameLocks noGrp="1"/>
          </p:cNvGraphicFramePr>
          <p:nvPr>
            <p:extLst/>
          </p:nvPr>
        </p:nvGraphicFramePr>
        <p:xfrm>
          <a:off x="836612" y="1524000"/>
          <a:ext cx="10819006" cy="4511039"/>
        </p:xfrm>
        <a:graphic>
          <a:graphicData uri="http://schemas.openxmlformats.org/drawingml/2006/table">
            <a:tbl>
              <a:tblPr firstRow="1" bandRow="1">
                <a:tableStyleId>{E8B1032C-EA38-4F05-BA0D-38AFFFC7BED3}</a:tableStyleId>
              </a:tblPr>
              <a:tblGrid>
                <a:gridCol w="28194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4799432">
                  <a:extLst>
                    <a:ext uri="{9D8B030D-6E8A-4147-A177-3AD203B41FA5}">
                      <a16:colId xmlns="" xmlns:a16="http://schemas.microsoft.com/office/drawing/2014/main" val="20003"/>
                    </a:ext>
                  </a:extLst>
                </a:gridCol>
                <a:gridCol w="1752374">
                  <a:extLst>
                    <a:ext uri="{9D8B030D-6E8A-4147-A177-3AD203B41FA5}">
                      <a16:colId xmlns="" xmlns:a16="http://schemas.microsoft.com/office/drawing/2014/main" val="20004"/>
                    </a:ext>
                  </a:extLst>
                </a:gridCol>
              </a:tblGrid>
              <a:tr h="337348">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kern="1200" cap="small" dirty="0">
                          <a:solidFill>
                            <a:schemeClr val="bg1"/>
                          </a:solidFill>
                          <a:effectLst/>
                          <a:latin typeface="+mn-lt"/>
                          <a:ea typeface="+mn-ea"/>
                          <a:cs typeface="+mn-cs"/>
                        </a:rPr>
                        <a:t>GOAL 4: </a:t>
                      </a:r>
                      <a:r>
                        <a:rPr lang="en-US" sz="1800" cap="small" dirty="0">
                          <a:solidFill>
                            <a:schemeClr val="bg1"/>
                          </a:solidFill>
                        </a:rPr>
                        <a:t>Building Strong IT Roots in terms of Human Capital, Governance, Infrastructure,  Systems (ERP) and Robust Integrations</a:t>
                      </a:r>
                      <a:r>
                        <a:rPr lang="en-US" sz="1800" b="1" kern="1200" cap="small" dirty="0">
                          <a:solidFill>
                            <a:schemeClr val="bg1"/>
                          </a:solidFill>
                          <a:effectLst/>
                          <a:latin typeface="+mn-lt"/>
                          <a:ea typeface="+mn-ea"/>
                          <a:cs typeface="+mn-cs"/>
                        </a:rPr>
                        <a:t>          </a:t>
                      </a:r>
                      <a:endParaRPr lang="en-US" sz="1800" b="1"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8466E"/>
                    </a:solidFill>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799311552"/>
                  </a:ext>
                </a:extLst>
              </a:tr>
              <a:tr h="358726">
                <a:tc>
                  <a:txBody>
                    <a:bodyPr/>
                    <a:lstStyle/>
                    <a:p>
                      <a:pPr algn="l"/>
                      <a:r>
                        <a:rPr lang="en-US" sz="1400" i="1" dirty="0">
                          <a:solidFill>
                            <a:schemeClr val="tx1"/>
                          </a:solidFill>
                        </a:rPr>
                        <a:t>Human Capital Planning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AY 2019-2022</a:t>
                      </a:r>
                    </a:p>
                    <a:p>
                      <a:endParaRPr lang="en-US" sz="14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20% Increase in IT Staff Satisfaction </a:t>
                      </a:r>
                    </a:p>
                    <a:p>
                      <a:r>
                        <a:rPr lang="en-US" sz="1400" kern="1200" dirty="0">
                          <a:solidFill>
                            <a:schemeClr val="tx1"/>
                          </a:solidFill>
                          <a:latin typeface="+mn-lt"/>
                          <a:ea typeface="+mn-ea"/>
                          <a:cs typeface="+mn-cs"/>
                        </a:rPr>
                        <a:t>50%</a:t>
                      </a:r>
                      <a:r>
                        <a:rPr lang="en-US" sz="1400" kern="1200" baseline="0" dirty="0">
                          <a:solidFill>
                            <a:schemeClr val="tx1"/>
                          </a:solidFill>
                          <a:latin typeface="+mn-lt"/>
                          <a:ea typeface="+mn-ea"/>
                          <a:cs typeface="+mn-cs"/>
                        </a:rPr>
                        <a:t> </a:t>
                      </a:r>
                      <a:r>
                        <a:rPr lang="en-US" sz="1400" kern="1200" dirty="0">
                          <a:solidFill>
                            <a:schemeClr val="tx1"/>
                          </a:solidFill>
                          <a:latin typeface="+mn-lt"/>
                          <a:ea typeface="+mn-ea"/>
                          <a:cs typeface="+mn-cs"/>
                        </a:rPr>
                        <a:t>Decrease in turnover in top 25% of IT Staff </a:t>
                      </a:r>
                    </a:p>
                    <a:p>
                      <a:r>
                        <a:rPr lang="en-US" sz="1400" kern="1200" dirty="0">
                          <a:solidFill>
                            <a:schemeClr val="tx1"/>
                          </a:solidFill>
                          <a:latin typeface="+mn-lt"/>
                          <a:ea typeface="+mn-ea"/>
                          <a:cs typeface="+mn-cs"/>
                        </a:rPr>
                        <a:t>50%</a:t>
                      </a:r>
                      <a:r>
                        <a:rPr lang="en-US" sz="1400" kern="1200" baseline="0" dirty="0">
                          <a:solidFill>
                            <a:schemeClr val="tx1"/>
                          </a:solidFill>
                          <a:latin typeface="+mn-lt"/>
                          <a:ea typeface="+mn-ea"/>
                          <a:cs typeface="+mn-cs"/>
                        </a:rPr>
                        <a:t> </a:t>
                      </a:r>
                      <a:r>
                        <a:rPr lang="en-US" sz="1400" kern="1200" dirty="0">
                          <a:solidFill>
                            <a:schemeClr val="tx1"/>
                          </a:solidFill>
                          <a:latin typeface="+mn-lt"/>
                          <a:ea typeface="+mn-ea"/>
                          <a:cs typeface="+mn-cs"/>
                        </a:rPr>
                        <a:t>Fill vacant positions after 3 months of their announcement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HR Salary rate adjustments</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Development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0"/>
                  </a:ext>
                </a:extLst>
              </a:tr>
              <a:tr h="358726">
                <a:tc>
                  <a:txBody>
                    <a:bodyPr/>
                    <a:lstStyle/>
                    <a:p>
                      <a:pPr algn="l"/>
                      <a:r>
                        <a:rPr lang="en-US" sz="1400" b="1" i="1" dirty="0">
                          <a:solidFill>
                            <a:srgbClr val="F4AB17"/>
                          </a:solidFill>
                        </a:rPr>
                        <a:t>Infrastructure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AY 2019-2022</a:t>
                      </a:r>
                    </a:p>
                    <a:p>
                      <a:endParaRPr lang="en-US" sz="14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400" kern="1200" dirty="0">
                          <a:solidFill>
                            <a:schemeClr val="tx1"/>
                          </a:solidFill>
                          <a:latin typeface="+mn-lt"/>
                          <a:ea typeface="+mn-ea"/>
                          <a:cs typeface="+mn-cs"/>
                        </a:rPr>
                        <a:t>80% of Datacenter servers on latest operating system and core</a:t>
                      </a:r>
                    </a:p>
                    <a:p>
                      <a:r>
                        <a:rPr lang="en-US" sz="1400" kern="1200" dirty="0">
                          <a:solidFill>
                            <a:schemeClr val="tx1"/>
                          </a:solidFill>
                          <a:latin typeface="+mn-lt"/>
                          <a:ea typeface="+mn-ea"/>
                          <a:cs typeface="+mn-cs"/>
                        </a:rPr>
                        <a:t>25% increase in  user satisfaction with Wireless network</a:t>
                      </a:r>
                    </a:p>
                    <a:p>
                      <a:r>
                        <a:rPr lang="en-US" sz="1400" kern="1200" dirty="0">
                          <a:solidFill>
                            <a:schemeClr val="tx1"/>
                          </a:solidFill>
                          <a:latin typeface="+mn-lt"/>
                          <a:ea typeface="+mn-ea"/>
                          <a:cs typeface="+mn-cs"/>
                        </a:rPr>
                        <a:t>90% successful failover and failback for critical systems</a:t>
                      </a:r>
                    </a:p>
                    <a:p>
                      <a:r>
                        <a:rPr lang="en-US" sz="1400" kern="1200" dirty="0">
                          <a:solidFill>
                            <a:schemeClr val="tx1"/>
                          </a:solidFill>
                          <a:latin typeface="+mn-lt"/>
                          <a:ea typeface="+mn-ea"/>
                          <a:cs typeface="+mn-cs"/>
                        </a:rPr>
                        <a:t>80% completion of halls and classroom technologies</a:t>
                      </a:r>
                    </a:p>
                    <a:p>
                      <a:r>
                        <a:rPr lang="en-US" sz="1400" kern="1200" dirty="0">
                          <a:solidFill>
                            <a:schemeClr val="tx1"/>
                          </a:solidFill>
                          <a:latin typeface="+mn-lt"/>
                          <a:ea typeface="+mn-ea"/>
                          <a:cs typeface="+mn-cs"/>
                        </a:rPr>
                        <a:t>80% completion of Digital signage project for AUC campus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400" kern="1200" dirty="0">
                          <a:solidFill>
                            <a:schemeClr val="tx1"/>
                          </a:solidFill>
                          <a:latin typeface="+mn-lt"/>
                          <a:ea typeface="+mn-ea"/>
                          <a:cs typeface="+mn-cs"/>
                        </a:rPr>
                        <a:t>Hardware, software, and hosting services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1"/>
                  </a:ext>
                </a:extLst>
              </a:tr>
              <a:tr h="358726">
                <a:tc>
                  <a:txBody>
                    <a:bodyPr/>
                    <a:lstStyle/>
                    <a:p>
                      <a:pPr algn="l"/>
                      <a:r>
                        <a:rPr lang="en-US" sz="1400" i="1" dirty="0">
                          <a:solidFill>
                            <a:schemeClr val="tx1"/>
                          </a:solidFill>
                        </a:rPr>
                        <a:t>Information Systems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AY 2019-2022</a:t>
                      </a:r>
                    </a:p>
                    <a:p>
                      <a:endParaRPr lang="en-US" sz="14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20% increase in student &amp; faculty satisfaction with BSS</a:t>
                      </a:r>
                    </a:p>
                    <a:p>
                      <a:r>
                        <a:rPr lang="en-US" sz="1400" kern="1200" dirty="0">
                          <a:solidFill>
                            <a:schemeClr val="tx1"/>
                          </a:solidFill>
                          <a:latin typeface="+mn-lt"/>
                          <a:ea typeface="+mn-ea"/>
                          <a:cs typeface="+mn-cs"/>
                        </a:rPr>
                        <a:t>10% increase in in student &amp; faculty satisfaction with LMS</a:t>
                      </a:r>
                    </a:p>
                    <a:p>
                      <a:r>
                        <a:rPr lang="en-US" sz="1400" kern="1200" dirty="0">
                          <a:solidFill>
                            <a:schemeClr val="tx1"/>
                          </a:solidFill>
                          <a:latin typeface="+mn-lt"/>
                          <a:ea typeface="+mn-ea"/>
                          <a:cs typeface="+mn-cs"/>
                        </a:rPr>
                        <a:t>10% increase in staff satisfaction with PA system</a:t>
                      </a:r>
                    </a:p>
                    <a:p>
                      <a:r>
                        <a:rPr lang="en-US" sz="1400" kern="1200" dirty="0">
                          <a:solidFill>
                            <a:schemeClr val="tx1"/>
                          </a:solidFill>
                          <a:latin typeface="+mn-lt"/>
                          <a:ea typeface="+mn-ea"/>
                          <a:cs typeface="+mn-cs"/>
                        </a:rPr>
                        <a:t>70% project completion for Supply Chain Management</a:t>
                      </a:r>
                    </a:p>
                    <a:p>
                      <a:r>
                        <a:rPr lang="en-US" sz="1400" kern="1200" dirty="0">
                          <a:solidFill>
                            <a:schemeClr val="tx1"/>
                          </a:solidFill>
                          <a:latin typeface="+mn-lt"/>
                          <a:ea typeface="+mn-ea"/>
                          <a:cs typeface="+mn-cs"/>
                        </a:rPr>
                        <a:t>60% project completion for Business Planning &amp; Consolidation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License and cloud hosting fees</a:t>
                      </a:r>
                    </a:p>
                    <a:p>
                      <a:r>
                        <a:rPr lang="en-US" sz="1400" kern="1200" dirty="0">
                          <a:solidFill>
                            <a:schemeClr val="tx1"/>
                          </a:solidFill>
                          <a:latin typeface="+mn-lt"/>
                          <a:ea typeface="+mn-ea"/>
                          <a:cs typeface="+mn-cs"/>
                        </a:rPr>
                        <a:t>External consultation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2"/>
                  </a:ext>
                </a:extLst>
              </a:tr>
              <a:tr h="289560">
                <a:tc>
                  <a:txBody>
                    <a:bodyPr/>
                    <a:lstStyle/>
                    <a:p>
                      <a:pPr algn="l"/>
                      <a:r>
                        <a:rPr lang="en-US" sz="1400" b="1" i="1" dirty="0">
                          <a:solidFill>
                            <a:srgbClr val="F4AB17"/>
                          </a:solidFill>
                        </a:rPr>
                        <a:t>Contract Management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AY 2019-2020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70% project completion within time and budget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err="1">
                          <a:solidFill>
                            <a:schemeClr val="tx1"/>
                          </a:solidFill>
                          <a:latin typeface="+mn-lt"/>
                          <a:ea typeface="+mn-ea"/>
                          <a:cs typeface="+mn-cs"/>
                        </a:rPr>
                        <a:t>Ariba</a:t>
                      </a:r>
                      <a:endParaRPr lang="en-US" sz="14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3205617293"/>
                  </a:ext>
                </a:extLst>
              </a:tr>
              <a:tr h="358726">
                <a:tc>
                  <a:txBody>
                    <a:bodyPr/>
                    <a:lstStyle/>
                    <a:p>
                      <a:pPr algn="l"/>
                      <a:r>
                        <a:rPr lang="en-US" sz="1400" b="1" i="1" dirty="0">
                          <a:solidFill>
                            <a:srgbClr val="F4AB17"/>
                          </a:solidFill>
                        </a:rPr>
                        <a:t>System Integrations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AY 2019-2020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30% audit approved clean integration with USA tax department</a:t>
                      </a:r>
                    </a:p>
                    <a:p>
                      <a:r>
                        <a:rPr lang="en-US" sz="1400" kern="1200" dirty="0">
                          <a:solidFill>
                            <a:schemeClr val="tx1"/>
                          </a:solidFill>
                          <a:latin typeface="+mn-lt"/>
                          <a:ea typeface="+mn-ea"/>
                          <a:cs typeface="+mn-cs"/>
                        </a:rPr>
                        <a:t>20% increase in banner integrations using AXIOM</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Human resources and outsourcing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183722761"/>
                  </a:ext>
                </a:extLst>
              </a:tr>
            </a:tbl>
          </a:graphicData>
        </a:graphic>
      </p:graphicFrame>
      <p:sp>
        <p:nvSpPr>
          <p:cNvPr id="6" name="TextBox 5"/>
          <p:cNvSpPr txBox="1"/>
          <p:nvPr/>
        </p:nvSpPr>
        <p:spPr>
          <a:xfrm>
            <a:off x="889359" y="1230868"/>
            <a:ext cx="1103416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7687B"/>
                </a:solidFill>
                <a:effectLst/>
                <a:uLnTx/>
                <a:uFillTx/>
                <a:latin typeface="Calibri" panose="020F0502020204030204"/>
                <a:ea typeface="+mn-ea"/>
                <a:cs typeface="+mn-cs"/>
              </a:rPr>
              <a:t>GOAL &amp; OBJECTIVE                  TIME                 KPI &amp; TARGETS                                                                 RESOURCES</a:t>
            </a:r>
          </a:p>
        </p:txBody>
      </p:sp>
      <p:sp>
        <p:nvSpPr>
          <p:cNvPr id="7" name="Rectangle 6"/>
          <p:cNvSpPr/>
          <p:nvPr/>
        </p:nvSpPr>
        <p:spPr>
          <a:xfrm rot="16200000">
            <a:off x="-1571307" y="3627122"/>
            <a:ext cx="4511041" cy="304798"/>
          </a:xfrm>
          <a:prstGeom prst="rect">
            <a:avLst/>
          </a:prstGeom>
          <a:solidFill>
            <a:srgbClr val="008F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Institutional Effectiveness</a:t>
            </a:r>
          </a:p>
        </p:txBody>
      </p:sp>
      <p:sp>
        <p:nvSpPr>
          <p:cNvPr id="9" name="TextBox 8"/>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7359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0" y="76200"/>
            <a:ext cx="12188824" cy="1020761"/>
          </a:xfrm>
          <a:prstGeom prst="rect">
            <a:avLst/>
          </a:prstGeom>
        </p:spPr>
        <p:txBody>
          <a:bodyPr vert="horz" lIns="0" tIns="60949" rIns="0" bIns="60949" rtlCol="0" anchor="ctr">
            <a:normAutofit/>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Goals, KPIs, Targets, &amp; Links to Institutional Pillars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p:cNvSpPr txBox="1"/>
          <p:nvPr/>
        </p:nvSpPr>
        <p:spPr>
          <a:xfrm>
            <a:off x="851452" y="1307068"/>
            <a:ext cx="1103416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7687B"/>
                </a:solidFill>
                <a:effectLst/>
                <a:uLnTx/>
                <a:uFillTx/>
                <a:latin typeface="Calibri" panose="020F0502020204030204"/>
                <a:ea typeface="+mn-ea"/>
                <a:cs typeface="+mn-cs"/>
              </a:rPr>
              <a:t>GOAL &amp; OBJECTIVE                               TIME                     KPI &amp; TARGETS                                                RESOURCES</a:t>
            </a:r>
          </a:p>
        </p:txBody>
      </p:sp>
      <p:graphicFrame>
        <p:nvGraphicFramePr>
          <p:cNvPr id="7" name="Table 6">
            <a:extLst>
              <a:ext uri="{FF2B5EF4-FFF2-40B4-BE49-F238E27FC236}">
                <a16:creationId xmlns="" xmlns:a16="http://schemas.microsoft.com/office/drawing/2014/main" id="{1EDB01AF-212C-4C73-824E-34F5AEA038A6}"/>
              </a:ext>
            </a:extLst>
          </p:cNvPr>
          <p:cNvGraphicFramePr>
            <a:graphicFrameLocks noGrp="1"/>
          </p:cNvGraphicFramePr>
          <p:nvPr>
            <p:extLst/>
          </p:nvPr>
        </p:nvGraphicFramePr>
        <p:xfrm>
          <a:off x="866799" y="1645920"/>
          <a:ext cx="10819006" cy="4229685"/>
        </p:xfrm>
        <a:graphic>
          <a:graphicData uri="http://schemas.openxmlformats.org/drawingml/2006/table">
            <a:tbl>
              <a:tblPr firstRow="1" bandRow="1">
                <a:tableStyleId>{E8B1032C-EA38-4F05-BA0D-38AFFFC7BED3}</a:tableStyleId>
              </a:tblPr>
              <a:tblGrid>
                <a:gridCol w="3420212">
                  <a:extLst>
                    <a:ext uri="{9D8B030D-6E8A-4147-A177-3AD203B41FA5}">
                      <a16:colId xmlns="" xmlns:a16="http://schemas.microsoft.com/office/drawing/2014/main" val="20001"/>
                    </a:ext>
                  </a:extLst>
                </a:gridCol>
                <a:gridCol w="1523804">
                  <a:extLst>
                    <a:ext uri="{9D8B030D-6E8A-4147-A177-3AD203B41FA5}">
                      <a16:colId xmlns="" xmlns:a16="http://schemas.microsoft.com/office/drawing/2014/main" val="20002"/>
                    </a:ext>
                  </a:extLst>
                </a:gridCol>
                <a:gridCol w="3941197">
                  <a:extLst>
                    <a:ext uri="{9D8B030D-6E8A-4147-A177-3AD203B41FA5}">
                      <a16:colId xmlns="" xmlns:a16="http://schemas.microsoft.com/office/drawing/2014/main" val="20003"/>
                    </a:ext>
                  </a:extLst>
                </a:gridCol>
                <a:gridCol w="1933793">
                  <a:extLst>
                    <a:ext uri="{9D8B030D-6E8A-4147-A177-3AD203B41FA5}">
                      <a16:colId xmlns="" xmlns:a16="http://schemas.microsoft.com/office/drawing/2014/main" val="20004"/>
                    </a:ext>
                  </a:extLst>
                </a:gridCol>
              </a:tblGrid>
              <a:tr h="385689">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cap="small" dirty="0">
                          <a:solidFill>
                            <a:schemeClr val="bg1"/>
                          </a:solidFill>
                        </a:rPr>
                        <a:t>Goal 7: Manage Information Security governance decisions in an alignment with international standards, regulatory constraints and; management’s risk appetite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8466E"/>
                    </a:solidFill>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799311552"/>
                  </a:ext>
                </a:extLst>
              </a:tr>
              <a:tr h="358726">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i="1" dirty="0">
                          <a:solidFill>
                            <a:schemeClr val="tx1"/>
                          </a:solidFill>
                        </a:rPr>
                        <a:t>Asset &amp; Patch Management Tools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 2019-2020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70% completion of project targets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S/W</a:t>
                      </a:r>
                      <a:r>
                        <a:rPr lang="en-US" sz="1400" baseline="0" dirty="0">
                          <a:solidFill>
                            <a:schemeClr val="tx1"/>
                          </a:solidFill>
                        </a:rPr>
                        <a:t> &amp; Implementation</a:t>
                      </a:r>
                      <a:endParaRPr lang="en-US" sz="140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0"/>
                  </a:ext>
                </a:extLst>
              </a:tr>
              <a:tr h="358726">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1" i="1" dirty="0">
                          <a:solidFill>
                            <a:srgbClr val="F4AB17"/>
                          </a:solidFill>
                        </a:rPr>
                        <a:t>Identity Management Project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 2019-2020</a:t>
                      </a:r>
                    </a:p>
                    <a:p>
                      <a:endParaRPr lang="en-US" sz="14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70% completion of project targeting high availability domain, with 90% correct users' classifications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H/W and S/W Requirements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1"/>
                  </a:ext>
                </a:extLst>
              </a:tr>
              <a:tr h="358726">
                <a:tc>
                  <a:txBody>
                    <a:bodyPr/>
                    <a:lstStyle/>
                    <a:p>
                      <a:pPr algn="l"/>
                      <a:r>
                        <a:rPr lang="en-US" sz="1400" b="1" i="1" dirty="0">
                          <a:solidFill>
                            <a:srgbClr val="F4AB17"/>
                          </a:solidFill>
                        </a:rPr>
                        <a:t>Wireless Revamp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 2019-2020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Increase user capacity by 50000</a:t>
                      </a:r>
                      <a:br>
                        <a:rPr lang="en-US" sz="1400" dirty="0">
                          <a:solidFill>
                            <a:schemeClr val="tx1"/>
                          </a:solidFill>
                        </a:rPr>
                      </a:br>
                      <a:r>
                        <a:rPr lang="en-US" sz="1400" dirty="0">
                          <a:solidFill>
                            <a:schemeClr val="tx1"/>
                          </a:solidFill>
                        </a:rPr>
                        <a:t>Increase throughput by 102 Gbps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Increase user's data rate 4times faster to 1.6Gbps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Implementation costs and outsourcing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0002"/>
                  </a:ext>
                </a:extLst>
              </a:tr>
              <a:tr h="358726">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Business Continuity &amp; Disaster Recovery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AY 2019-2020</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95% successful failover and failback for critical systems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Hosting service ≈ 60$K per year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886724446"/>
                  </a:ext>
                </a:extLst>
              </a:tr>
              <a:tr h="358726">
                <a:tc>
                  <a:txBody>
                    <a:bodyPr/>
                    <a:lstStyle/>
                    <a:p>
                      <a:pPr algn="l"/>
                      <a:r>
                        <a:rPr lang="en-US" sz="1400" i="0" dirty="0">
                          <a:solidFill>
                            <a:schemeClr val="tx1"/>
                          </a:solidFill>
                        </a:rPr>
                        <a:t>Privilege Access Management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AY 2020-2021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90% of critical infrastructure is managed through this control</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Hardware and software implementation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1190447364"/>
                  </a:ext>
                </a:extLst>
              </a:tr>
              <a:tr h="358726">
                <a:tc>
                  <a:txBody>
                    <a:bodyPr/>
                    <a:lstStyle/>
                    <a:p>
                      <a:pPr algn="l"/>
                      <a:r>
                        <a:rPr lang="en-US" sz="1400" i="0" dirty="0">
                          <a:solidFill>
                            <a:schemeClr val="tx1"/>
                          </a:solidFill>
                        </a:rPr>
                        <a:t>Information Security Awareness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dirty="0">
                          <a:solidFill>
                            <a:schemeClr val="tx1"/>
                          </a:solidFill>
                        </a:rPr>
                        <a:t>Ongoing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70% of staff-A and faculty received training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400" kern="1200" dirty="0">
                          <a:solidFill>
                            <a:schemeClr val="tx1"/>
                          </a:solidFill>
                          <a:latin typeface="+mn-lt"/>
                          <a:ea typeface="+mn-ea"/>
                          <a:cs typeface="+mn-cs"/>
                        </a:rPr>
                        <a:t>Awareness software and materials, Phishing emails testing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 xmlns:a16="http://schemas.microsoft.com/office/drawing/2014/main" val="926873066"/>
                  </a:ext>
                </a:extLst>
              </a:tr>
            </a:tbl>
          </a:graphicData>
        </a:graphic>
      </p:graphicFrame>
      <p:sp>
        <p:nvSpPr>
          <p:cNvPr id="6" name="Rectangle 5"/>
          <p:cNvSpPr/>
          <p:nvPr/>
        </p:nvSpPr>
        <p:spPr>
          <a:xfrm rot="16200000">
            <a:off x="-1404014" y="3611934"/>
            <a:ext cx="4221483" cy="289451"/>
          </a:xfrm>
          <a:prstGeom prst="rect">
            <a:avLst/>
          </a:prstGeom>
          <a:solidFill>
            <a:srgbClr val="008F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Institutional Effectiveness</a:t>
            </a:r>
          </a:p>
        </p:txBody>
      </p:sp>
      <p:sp>
        <p:nvSpPr>
          <p:cNvPr id="8" name="TextBox 7"/>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96617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4509" y="195333"/>
            <a:ext cx="12188824" cy="1020761"/>
          </a:xfrm>
          <a:prstGeom prst="rect">
            <a:avLst/>
          </a:prstGeom>
        </p:spPr>
        <p:txBody>
          <a:bodyPr vert="horz" lIns="0" tIns="60949" rIns="0" bIns="60949" rtlCol="0" anchor="ctr">
            <a:normAutofit/>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a:t>
            </a:r>
            <a:r>
              <a:rPr kumimoji="0" lang="en-US" sz="36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Goals</a:t>
            </a: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KPIs, Targets, </a:t>
            </a:r>
            <a:r>
              <a:rPr kumimoji="0" lang="en-US" sz="36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&amp; </a:t>
            </a: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Links to Institutional Pillars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rot="16200000">
            <a:off x="-91836" y="2797004"/>
            <a:ext cx="1560444" cy="313147"/>
          </a:xfrm>
          <a:prstGeom prst="rect">
            <a:avLst/>
          </a:prstGeom>
          <a:gradFill flip="none" rotWithShape="1">
            <a:gsLst>
              <a:gs pos="0">
                <a:srgbClr val="C77939">
                  <a:shade val="30000"/>
                  <a:satMod val="115000"/>
                </a:srgbClr>
              </a:gs>
              <a:gs pos="50000">
                <a:srgbClr val="C77939">
                  <a:shade val="67500"/>
                  <a:satMod val="115000"/>
                </a:srgbClr>
              </a:gs>
              <a:gs pos="100000">
                <a:srgbClr val="C77939">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Innovation</a:t>
            </a:r>
          </a:p>
        </p:txBody>
      </p:sp>
      <p:graphicFrame>
        <p:nvGraphicFramePr>
          <p:cNvPr id="6" name="Table 5"/>
          <p:cNvGraphicFramePr>
            <a:graphicFrameLocks noGrp="1"/>
          </p:cNvGraphicFramePr>
          <p:nvPr>
            <p:extLst/>
          </p:nvPr>
        </p:nvGraphicFramePr>
        <p:xfrm>
          <a:off x="844959" y="2173356"/>
          <a:ext cx="11025813" cy="1560444"/>
        </p:xfrm>
        <a:graphic>
          <a:graphicData uri="http://schemas.openxmlformats.org/drawingml/2006/table">
            <a:tbl>
              <a:tblPr firstRow="1" bandRow="1">
                <a:tableStyleId>{BC89EF96-8CEA-46FF-86C4-4CE0E7609802}</a:tableStyleId>
              </a:tblPr>
              <a:tblGrid>
                <a:gridCol w="3490066">
                  <a:extLst>
                    <a:ext uri="{9D8B030D-6E8A-4147-A177-3AD203B41FA5}">
                      <a16:colId xmlns="" xmlns:a16="http://schemas.microsoft.com/office/drawing/2014/main" val="20000"/>
                    </a:ext>
                  </a:extLst>
                </a:gridCol>
                <a:gridCol w="1378387">
                  <a:extLst>
                    <a:ext uri="{9D8B030D-6E8A-4147-A177-3AD203B41FA5}">
                      <a16:colId xmlns="" xmlns:a16="http://schemas.microsoft.com/office/drawing/2014/main" val="20001"/>
                    </a:ext>
                  </a:extLst>
                </a:gridCol>
                <a:gridCol w="3818787">
                  <a:extLst>
                    <a:ext uri="{9D8B030D-6E8A-4147-A177-3AD203B41FA5}">
                      <a16:colId xmlns="" xmlns:a16="http://schemas.microsoft.com/office/drawing/2014/main" val="20002"/>
                    </a:ext>
                  </a:extLst>
                </a:gridCol>
                <a:gridCol w="2338573">
                  <a:extLst>
                    <a:ext uri="{9D8B030D-6E8A-4147-A177-3AD203B41FA5}">
                      <a16:colId xmlns="" xmlns:a16="http://schemas.microsoft.com/office/drawing/2014/main" val="20004"/>
                    </a:ext>
                  </a:extLst>
                </a:gridCol>
              </a:tblGrid>
              <a:tr h="653108">
                <a:tc grid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kern="1200" cap="small" baseline="0" dirty="0">
                          <a:solidFill>
                            <a:schemeClr val="bg1"/>
                          </a:solidFill>
                          <a:effectLst/>
                        </a:rPr>
                        <a:t>GOAL 3: Build and Support a Knowledge-Empowered Institution</a:t>
                      </a:r>
                      <a:endParaRPr lang="en-US" sz="2000" b="1" kern="1200" cap="small" baseline="0" dirty="0">
                        <a:solidFill>
                          <a:schemeClr val="bg1"/>
                        </a:solidFill>
                        <a:effectLst/>
                        <a:latin typeface="+mn-lt"/>
                        <a:ea typeface="+mn-ea"/>
                        <a:cs typeface="+mn-cs"/>
                      </a:endParaRPr>
                    </a:p>
                  </a:txBody>
                  <a:tcP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solidFill>
                      <a:schemeClr val="accent6">
                        <a:lumMod val="75000"/>
                        <a:alpha val="50196"/>
                      </a:schemeClr>
                    </a:solidFill>
                  </a:tcPr>
                </a:tc>
                <a:tc hMerge="1">
                  <a:txBody>
                    <a:bodyPr/>
                    <a:lstStyle/>
                    <a:p>
                      <a:endParaRPr lang="en-US" sz="1400" dirty="0"/>
                    </a:p>
                  </a:txBody>
                  <a:tcP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tcPr>
                </a:tc>
                <a:tc hMerge="1">
                  <a:txBody>
                    <a:bodyPr/>
                    <a:lstStyle/>
                    <a:p>
                      <a:endParaRPr lang="en-US" sz="1400" dirty="0"/>
                    </a:p>
                  </a:txBody>
                  <a:tcP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tcPr>
                </a:tc>
                <a:tc hMerge="1">
                  <a:txBody>
                    <a:bodyPr/>
                    <a:lstStyle/>
                    <a:p>
                      <a:endParaRPr lang="en-US" sz="1400" dirty="0"/>
                    </a:p>
                  </a:txBody>
                  <a:tcP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tcPr>
                </a:tc>
                <a:extLst>
                  <a:ext uri="{0D108BD9-81ED-4DB2-BD59-A6C34878D82A}">
                    <a16:rowId xmlns="" xmlns:a16="http://schemas.microsoft.com/office/drawing/2014/main" val="10000"/>
                  </a:ext>
                </a:extLst>
              </a:tr>
              <a:tr h="907336">
                <a:tc>
                  <a:txBody>
                    <a:bodyPr/>
                    <a:lstStyle/>
                    <a:p>
                      <a:r>
                        <a:rPr lang="en-US" sz="1400" i="1" dirty="0">
                          <a:solidFill>
                            <a:schemeClr val="tx1"/>
                          </a:solidFill>
                        </a:rPr>
                        <a:t>Data mining and Advanced Analytics</a:t>
                      </a:r>
                    </a:p>
                  </a:txBody>
                  <a:tcPr anchor="ct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nchor="ct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noFill/>
                  </a:tcPr>
                </a:tc>
                <a:tc>
                  <a:txBody>
                    <a:bodyPr/>
                    <a:lstStyle/>
                    <a:p>
                      <a:r>
                        <a:rPr lang="en-US" sz="1400" dirty="0">
                          <a:solidFill>
                            <a:schemeClr val="tx1"/>
                          </a:solidFill>
                        </a:rPr>
                        <a:t>2 Data Analytics Projects Completed</a:t>
                      </a:r>
                    </a:p>
                    <a:p>
                      <a:r>
                        <a:rPr lang="en-US" sz="1400" dirty="0">
                          <a:solidFill>
                            <a:schemeClr val="tx1"/>
                          </a:solidFill>
                        </a:rPr>
                        <a:t>100 % feasibility studies and enrollment forecasts submitted</a:t>
                      </a:r>
                    </a:p>
                  </a:txBody>
                  <a:tcPr anchor="ct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noFill/>
                  </a:tcPr>
                </a:tc>
                <a:tc>
                  <a:txBody>
                    <a:bodyPr/>
                    <a:lstStyle/>
                    <a:p>
                      <a:r>
                        <a:rPr lang="en-US" sz="1400" dirty="0">
                          <a:solidFill>
                            <a:schemeClr val="tx1"/>
                          </a:solidFill>
                        </a:rPr>
                        <a:t>External Data datasets</a:t>
                      </a:r>
                    </a:p>
                    <a:p>
                      <a:r>
                        <a:rPr lang="en-US" sz="1400" dirty="0">
                          <a:solidFill>
                            <a:schemeClr val="tx1"/>
                          </a:solidFill>
                        </a:rPr>
                        <a:t>SW Requirements</a:t>
                      </a:r>
                    </a:p>
                    <a:p>
                      <a:r>
                        <a:rPr lang="en-US" sz="1400" dirty="0">
                          <a:solidFill>
                            <a:schemeClr val="tx1"/>
                          </a:solidFill>
                        </a:rPr>
                        <a:t>Staff Development</a:t>
                      </a:r>
                    </a:p>
                  </a:txBody>
                  <a:tcPr anchor="ctr">
                    <a:lnL w="12700" cap="flat" cmpd="sng" algn="ctr">
                      <a:solidFill>
                        <a:srgbClr val="C77939"/>
                      </a:solidFill>
                      <a:prstDash val="solid"/>
                      <a:round/>
                      <a:headEnd type="none" w="med" len="med"/>
                      <a:tailEnd type="none" w="med" len="med"/>
                    </a:lnL>
                    <a:lnR w="12700" cap="flat" cmpd="sng" algn="ctr">
                      <a:solidFill>
                        <a:srgbClr val="C77939"/>
                      </a:solidFill>
                      <a:prstDash val="solid"/>
                      <a:round/>
                      <a:headEnd type="none" w="med" len="med"/>
                      <a:tailEnd type="none" w="med" len="med"/>
                    </a:lnR>
                    <a:lnT w="12700" cap="flat" cmpd="sng" algn="ctr">
                      <a:solidFill>
                        <a:srgbClr val="C77939"/>
                      </a:solidFill>
                      <a:prstDash val="solid"/>
                      <a:round/>
                      <a:headEnd type="none" w="med" len="med"/>
                      <a:tailEnd type="none" w="med" len="med"/>
                    </a:lnT>
                    <a:lnB w="12700" cap="flat" cmpd="sng" algn="ctr">
                      <a:solidFill>
                        <a:srgbClr val="C77939"/>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7" name="TextBox 6"/>
          <p:cNvSpPr txBox="1"/>
          <p:nvPr/>
        </p:nvSpPr>
        <p:spPr>
          <a:xfrm>
            <a:off x="836612" y="1840468"/>
            <a:ext cx="1103416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77939"/>
                </a:solidFill>
                <a:effectLst/>
                <a:uLnTx/>
                <a:uFillTx/>
                <a:latin typeface="Calibri" panose="020F0502020204030204"/>
                <a:ea typeface="+mn-ea"/>
                <a:cs typeface="+mn-cs"/>
              </a:rPr>
              <a:t>GOAL &amp; OBJECTIVE                                TIME                                      KPI &amp; TARGETS                          RESOURCES</a:t>
            </a:r>
          </a:p>
        </p:txBody>
      </p:sp>
      <p:sp>
        <p:nvSpPr>
          <p:cNvPr id="8" name="TextBox 7"/>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382417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22401" y="911087"/>
            <a:ext cx="12211226" cy="5943600"/>
          </a:xfrm>
          <a:prstGeom prst="rect">
            <a:avLst/>
          </a:prstGeom>
        </p:spPr>
      </p:pic>
      <p:sp>
        <p:nvSpPr>
          <p:cNvPr id="4" name="Title 1"/>
          <p:cNvSpPr txBox="1">
            <a:spLocks/>
          </p:cNvSpPr>
          <p:nvPr/>
        </p:nvSpPr>
        <p:spPr>
          <a:xfrm>
            <a:off x="-22401" y="33130"/>
            <a:ext cx="12188824" cy="1020761"/>
          </a:xfrm>
          <a:prstGeom prst="rect">
            <a:avLst/>
          </a:prstGeom>
        </p:spPr>
        <p:txBody>
          <a:bodyPr vert="horz" lIns="0" tIns="60949" rIns="0" bIns="60949" rtlCol="0" anchor="ctr">
            <a:normAutofit/>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2019 ROADMAP</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p:cNvSpPr txBox="1">
            <a:spLocks/>
          </p:cNvSpPr>
          <p:nvPr/>
        </p:nvSpPr>
        <p:spPr>
          <a:xfrm>
            <a:off x="1" y="75675"/>
            <a:ext cx="12188824" cy="609599"/>
          </a:xfrm>
          <a:prstGeom prst="rect">
            <a:avLst/>
          </a:prstGeom>
        </p:spPr>
        <p:txBody>
          <a:bodyPr vert="horz" lIns="0" tIns="60949" rIns="0" bIns="60949" rtlCol="0" anchor="ctr">
            <a:normAutofit lnSpcReduction="10000"/>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Roadmaps as our planning methodology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5615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472221"/>
            <a:ext cx="10969943" cy="711081"/>
          </a:xfrm>
        </p:spPr>
        <p:txBody>
          <a:bodyPr>
            <a:noAutofit/>
          </a:bodyPr>
          <a:lstStyle/>
          <a:p>
            <a:pPr algn="ctr"/>
            <a:r>
              <a:rPr lang="en-US" sz="6000" dirty="0">
                <a:solidFill>
                  <a:schemeClr val="accent4"/>
                </a:solidFill>
              </a:rPr>
              <a:t>DISCUSSION &amp; QUESTIONS</a:t>
            </a:r>
          </a:p>
        </p:txBody>
      </p:sp>
      <p:sp>
        <p:nvSpPr>
          <p:cNvPr id="4" name="TextBox 3"/>
          <p:cNvSpPr txBox="1"/>
          <p:nvPr/>
        </p:nvSpPr>
        <p:spPr>
          <a:xfrm>
            <a:off x="2854482" y="3276600"/>
            <a:ext cx="6477001" cy="461665"/>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65000"/>
                  </a:prstClr>
                </a:solidFill>
                <a:effectLst/>
                <a:uLnTx/>
                <a:uFillTx/>
                <a:latin typeface="Calibri Light" panose="020F0302020204030204" pitchFamily="34" charset="0"/>
                <a:ea typeface="+mn-ea"/>
                <a:cs typeface="+mn-cs"/>
              </a:rPr>
              <a:t>Strategy Management &amp; Digital Innovation</a:t>
            </a:r>
          </a:p>
        </p:txBody>
      </p:sp>
    </p:spTree>
    <p:extLst>
      <p:ext uri="{BB962C8B-B14F-4D97-AF65-F5344CB8AC3E}">
        <p14:creationId xmlns:p14="http://schemas.microsoft.com/office/powerpoint/2010/main" val="104167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4811712" y="1956336"/>
            <a:ext cx="393700" cy="836613"/>
          </a:xfrm>
          <a:custGeom>
            <a:avLst/>
            <a:gdLst>
              <a:gd name="T0" fmla="*/ 85 w 248"/>
              <a:gd name="T1" fmla="*/ 78 h 527"/>
              <a:gd name="T2" fmla="*/ 0 w 248"/>
              <a:gd name="T3" fmla="*/ 78 h 527"/>
              <a:gd name="T4" fmla="*/ 0 w 248"/>
              <a:gd name="T5" fmla="*/ 0 h 527"/>
              <a:gd name="T6" fmla="*/ 248 w 248"/>
              <a:gd name="T7" fmla="*/ 0 h 527"/>
              <a:gd name="T8" fmla="*/ 248 w 248"/>
              <a:gd name="T9" fmla="*/ 78 h 527"/>
              <a:gd name="T10" fmla="*/ 164 w 248"/>
              <a:gd name="T11" fmla="*/ 78 h 527"/>
              <a:gd name="T12" fmla="*/ 164 w 248"/>
              <a:gd name="T13" fmla="*/ 527 h 527"/>
              <a:gd name="T14" fmla="*/ 85 w 248"/>
              <a:gd name="T15" fmla="*/ 527 h 527"/>
              <a:gd name="T16" fmla="*/ 85 w 248"/>
              <a:gd name="T17" fmla="*/ 7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527">
                <a:moveTo>
                  <a:pt x="85" y="78"/>
                </a:moveTo>
                <a:lnTo>
                  <a:pt x="0" y="78"/>
                </a:lnTo>
                <a:lnTo>
                  <a:pt x="0" y="0"/>
                </a:lnTo>
                <a:lnTo>
                  <a:pt x="248" y="0"/>
                </a:lnTo>
                <a:lnTo>
                  <a:pt x="248" y="78"/>
                </a:lnTo>
                <a:lnTo>
                  <a:pt x="164" y="78"/>
                </a:lnTo>
                <a:lnTo>
                  <a:pt x="164" y="527"/>
                </a:lnTo>
                <a:lnTo>
                  <a:pt x="85" y="527"/>
                </a:lnTo>
                <a:lnTo>
                  <a:pt x="85" y="78"/>
                </a:ln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6"/>
          <p:cNvSpPr>
            <a:spLocks/>
          </p:cNvSpPr>
          <p:nvPr/>
        </p:nvSpPr>
        <p:spPr bwMode="auto">
          <a:xfrm>
            <a:off x="5307012" y="1956336"/>
            <a:ext cx="406400" cy="836613"/>
          </a:xfrm>
          <a:custGeom>
            <a:avLst/>
            <a:gdLst>
              <a:gd name="T0" fmla="*/ 79 w 256"/>
              <a:gd name="T1" fmla="*/ 304 h 527"/>
              <a:gd name="T2" fmla="*/ 79 w 256"/>
              <a:gd name="T3" fmla="*/ 527 h 527"/>
              <a:gd name="T4" fmla="*/ 0 w 256"/>
              <a:gd name="T5" fmla="*/ 527 h 527"/>
              <a:gd name="T6" fmla="*/ 0 w 256"/>
              <a:gd name="T7" fmla="*/ 0 h 527"/>
              <a:gd name="T8" fmla="*/ 79 w 256"/>
              <a:gd name="T9" fmla="*/ 0 h 527"/>
              <a:gd name="T10" fmla="*/ 79 w 256"/>
              <a:gd name="T11" fmla="*/ 223 h 527"/>
              <a:gd name="T12" fmla="*/ 177 w 256"/>
              <a:gd name="T13" fmla="*/ 223 h 527"/>
              <a:gd name="T14" fmla="*/ 177 w 256"/>
              <a:gd name="T15" fmla="*/ 0 h 527"/>
              <a:gd name="T16" fmla="*/ 256 w 256"/>
              <a:gd name="T17" fmla="*/ 0 h 527"/>
              <a:gd name="T18" fmla="*/ 256 w 256"/>
              <a:gd name="T19" fmla="*/ 527 h 527"/>
              <a:gd name="T20" fmla="*/ 177 w 256"/>
              <a:gd name="T21" fmla="*/ 527 h 527"/>
              <a:gd name="T22" fmla="*/ 177 w 256"/>
              <a:gd name="T23" fmla="*/ 304 h 527"/>
              <a:gd name="T24" fmla="*/ 79 w 256"/>
              <a:gd name="T25" fmla="*/ 30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527">
                <a:moveTo>
                  <a:pt x="79" y="304"/>
                </a:moveTo>
                <a:lnTo>
                  <a:pt x="79" y="527"/>
                </a:lnTo>
                <a:lnTo>
                  <a:pt x="0" y="527"/>
                </a:lnTo>
                <a:lnTo>
                  <a:pt x="0" y="0"/>
                </a:lnTo>
                <a:lnTo>
                  <a:pt x="79" y="0"/>
                </a:lnTo>
                <a:lnTo>
                  <a:pt x="79" y="223"/>
                </a:lnTo>
                <a:lnTo>
                  <a:pt x="177" y="223"/>
                </a:lnTo>
                <a:lnTo>
                  <a:pt x="177" y="0"/>
                </a:lnTo>
                <a:lnTo>
                  <a:pt x="256" y="0"/>
                </a:lnTo>
                <a:lnTo>
                  <a:pt x="256" y="527"/>
                </a:lnTo>
                <a:lnTo>
                  <a:pt x="177" y="527"/>
                </a:lnTo>
                <a:lnTo>
                  <a:pt x="177" y="304"/>
                </a:lnTo>
                <a:lnTo>
                  <a:pt x="79" y="304"/>
                </a:ln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a:spLocks noEditPoints="1"/>
          </p:cNvSpPr>
          <p:nvPr/>
        </p:nvSpPr>
        <p:spPr bwMode="auto">
          <a:xfrm>
            <a:off x="5818187" y="1956336"/>
            <a:ext cx="457200" cy="836613"/>
          </a:xfrm>
          <a:custGeom>
            <a:avLst/>
            <a:gdLst>
              <a:gd name="T0" fmla="*/ 104 w 288"/>
              <a:gd name="T1" fmla="*/ 405 h 527"/>
              <a:gd name="T2" fmla="*/ 83 w 288"/>
              <a:gd name="T3" fmla="*/ 527 h 527"/>
              <a:gd name="T4" fmla="*/ 0 w 288"/>
              <a:gd name="T5" fmla="*/ 527 h 527"/>
              <a:gd name="T6" fmla="*/ 90 w 288"/>
              <a:gd name="T7" fmla="*/ 0 h 527"/>
              <a:gd name="T8" fmla="*/ 199 w 288"/>
              <a:gd name="T9" fmla="*/ 0 h 527"/>
              <a:gd name="T10" fmla="*/ 288 w 288"/>
              <a:gd name="T11" fmla="*/ 527 h 527"/>
              <a:gd name="T12" fmla="*/ 205 w 288"/>
              <a:gd name="T13" fmla="*/ 527 h 527"/>
              <a:gd name="T14" fmla="*/ 186 w 288"/>
              <a:gd name="T15" fmla="*/ 405 h 527"/>
              <a:gd name="T16" fmla="*/ 104 w 288"/>
              <a:gd name="T17" fmla="*/ 405 h 527"/>
              <a:gd name="T18" fmla="*/ 145 w 288"/>
              <a:gd name="T19" fmla="*/ 120 h 527"/>
              <a:gd name="T20" fmla="*/ 115 w 288"/>
              <a:gd name="T21" fmla="*/ 328 h 527"/>
              <a:gd name="T22" fmla="*/ 175 w 288"/>
              <a:gd name="T23" fmla="*/ 328 h 527"/>
              <a:gd name="T24" fmla="*/ 145 w 288"/>
              <a:gd name="T25" fmla="*/ 12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527">
                <a:moveTo>
                  <a:pt x="104" y="405"/>
                </a:moveTo>
                <a:lnTo>
                  <a:pt x="83" y="527"/>
                </a:lnTo>
                <a:lnTo>
                  <a:pt x="0" y="527"/>
                </a:lnTo>
                <a:lnTo>
                  <a:pt x="90" y="0"/>
                </a:lnTo>
                <a:lnTo>
                  <a:pt x="199" y="0"/>
                </a:lnTo>
                <a:lnTo>
                  <a:pt x="288" y="527"/>
                </a:lnTo>
                <a:lnTo>
                  <a:pt x="205" y="527"/>
                </a:lnTo>
                <a:lnTo>
                  <a:pt x="186" y="405"/>
                </a:lnTo>
                <a:lnTo>
                  <a:pt x="104" y="405"/>
                </a:lnTo>
                <a:close/>
                <a:moveTo>
                  <a:pt x="145" y="120"/>
                </a:moveTo>
                <a:lnTo>
                  <a:pt x="115" y="328"/>
                </a:lnTo>
                <a:lnTo>
                  <a:pt x="175" y="328"/>
                </a:lnTo>
                <a:lnTo>
                  <a:pt x="145" y="120"/>
                </a:ln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a:spLocks/>
          </p:cNvSpPr>
          <p:nvPr/>
        </p:nvSpPr>
        <p:spPr bwMode="auto">
          <a:xfrm>
            <a:off x="6383337" y="1953161"/>
            <a:ext cx="434975" cy="839788"/>
          </a:xfrm>
          <a:custGeom>
            <a:avLst/>
            <a:gdLst>
              <a:gd name="T0" fmla="*/ 90 w 274"/>
              <a:gd name="T1" fmla="*/ 0 h 529"/>
              <a:gd name="T2" fmla="*/ 195 w 274"/>
              <a:gd name="T3" fmla="*/ 356 h 529"/>
              <a:gd name="T4" fmla="*/ 195 w 274"/>
              <a:gd name="T5" fmla="*/ 0 h 529"/>
              <a:gd name="T6" fmla="*/ 274 w 274"/>
              <a:gd name="T7" fmla="*/ 0 h 529"/>
              <a:gd name="T8" fmla="*/ 274 w 274"/>
              <a:gd name="T9" fmla="*/ 529 h 529"/>
              <a:gd name="T10" fmla="*/ 190 w 274"/>
              <a:gd name="T11" fmla="*/ 529 h 529"/>
              <a:gd name="T12" fmla="*/ 79 w 274"/>
              <a:gd name="T13" fmla="*/ 191 h 529"/>
              <a:gd name="T14" fmla="*/ 79 w 274"/>
              <a:gd name="T15" fmla="*/ 529 h 529"/>
              <a:gd name="T16" fmla="*/ 0 w 274"/>
              <a:gd name="T17" fmla="*/ 529 h 529"/>
              <a:gd name="T18" fmla="*/ 0 w 274"/>
              <a:gd name="T19" fmla="*/ 0 h 529"/>
              <a:gd name="T20" fmla="*/ 90 w 274"/>
              <a:gd name="T21"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29">
                <a:moveTo>
                  <a:pt x="90" y="0"/>
                </a:moveTo>
                <a:lnTo>
                  <a:pt x="195" y="356"/>
                </a:lnTo>
                <a:lnTo>
                  <a:pt x="195" y="0"/>
                </a:lnTo>
                <a:lnTo>
                  <a:pt x="274" y="0"/>
                </a:lnTo>
                <a:lnTo>
                  <a:pt x="274" y="529"/>
                </a:lnTo>
                <a:lnTo>
                  <a:pt x="190" y="529"/>
                </a:lnTo>
                <a:lnTo>
                  <a:pt x="79" y="191"/>
                </a:lnTo>
                <a:lnTo>
                  <a:pt x="79" y="529"/>
                </a:lnTo>
                <a:lnTo>
                  <a:pt x="0" y="529"/>
                </a:lnTo>
                <a:lnTo>
                  <a:pt x="0" y="0"/>
                </a:lnTo>
                <a:lnTo>
                  <a:pt x="90" y="0"/>
                </a:ln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a:spLocks/>
          </p:cNvSpPr>
          <p:nvPr/>
        </p:nvSpPr>
        <p:spPr bwMode="auto">
          <a:xfrm>
            <a:off x="6932612" y="1953161"/>
            <a:ext cx="444500" cy="839788"/>
          </a:xfrm>
          <a:custGeom>
            <a:avLst/>
            <a:gdLst>
              <a:gd name="T0" fmla="*/ 79 w 280"/>
              <a:gd name="T1" fmla="*/ 362 h 529"/>
              <a:gd name="T2" fmla="*/ 79 w 280"/>
              <a:gd name="T3" fmla="*/ 529 h 529"/>
              <a:gd name="T4" fmla="*/ 0 w 280"/>
              <a:gd name="T5" fmla="*/ 529 h 529"/>
              <a:gd name="T6" fmla="*/ 0 w 280"/>
              <a:gd name="T7" fmla="*/ 0 h 529"/>
              <a:gd name="T8" fmla="*/ 79 w 280"/>
              <a:gd name="T9" fmla="*/ 0 h 529"/>
              <a:gd name="T10" fmla="*/ 79 w 280"/>
              <a:gd name="T11" fmla="*/ 189 h 529"/>
              <a:gd name="T12" fmla="*/ 177 w 280"/>
              <a:gd name="T13" fmla="*/ 0 h 529"/>
              <a:gd name="T14" fmla="*/ 261 w 280"/>
              <a:gd name="T15" fmla="*/ 0 h 529"/>
              <a:gd name="T16" fmla="*/ 152 w 280"/>
              <a:gd name="T17" fmla="*/ 216 h 529"/>
              <a:gd name="T18" fmla="*/ 280 w 280"/>
              <a:gd name="T19" fmla="*/ 529 h 529"/>
              <a:gd name="T20" fmla="*/ 188 w 280"/>
              <a:gd name="T21" fmla="*/ 529 h 529"/>
              <a:gd name="T22" fmla="*/ 103 w 280"/>
              <a:gd name="T23" fmla="*/ 315 h 529"/>
              <a:gd name="T24" fmla="*/ 79 w 280"/>
              <a:gd name="T25" fmla="*/ 36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529">
                <a:moveTo>
                  <a:pt x="79" y="362"/>
                </a:moveTo>
                <a:lnTo>
                  <a:pt x="79" y="529"/>
                </a:lnTo>
                <a:lnTo>
                  <a:pt x="0" y="529"/>
                </a:lnTo>
                <a:lnTo>
                  <a:pt x="0" y="0"/>
                </a:lnTo>
                <a:lnTo>
                  <a:pt x="79" y="0"/>
                </a:lnTo>
                <a:lnTo>
                  <a:pt x="79" y="189"/>
                </a:lnTo>
                <a:lnTo>
                  <a:pt x="177" y="0"/>
                </a:lnTo>
                <a:lnTo>
                  <a:pt x="261" y="0"/>
                </a:lnTo>
                <a:lnTo>
                  <a:pt x="152" y="216"/>
                </a:lnTo>
                <a:lnTo>
                  <a:pt x="280" y="529"/>
                </a:lnTo>
                <a:lnTo>
                  <a:pt x="188" y="529"/>
                </a:lnTo>
                <a:lnTo>
                  <a:pt x="103" y="315"/>
                </a:lnTo>
                <a:lnTo>
                  <a:pt x="79" y="362"/>
                </a:ln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
        <p:nvSpPr>
          <p:cNvPr id="2" name="Rectangle 1"/>
          <p:cNvSpPr/>
          <p:nvPr/>
        </p:nvSpPr>
        <p:spPr>
          <a:xfrm>
            <a:off x="5151606" y="2943761"/>
            <a:ext cx="1930337" cy="1323439"/>
          </a:xfrm>
          <a:prstGeom prst="rect">
            <a:avLst/>
          </a:prstGeom>
          <a:noFill/>
        </p:spPr>
        <p:txBody>
          <a:bodyPr wrap="none" lIns="91440" tIns="45720" rIns="91440" bIns="4572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200" normalizeH="0" baseline="0" noProof="0" dirty="0" smtClean="0">
                <a:ln w="0"/>
                <a:solidFill>
                  <a:srgbClr val="0187C0"/>
                </a:solidFill>
                <a:effectLst>
                  <a:outerShdw blurRad="38100" dist="25400" dir="5400000" algn="ctr" rotWithShape="0">
                    <a:srgbClr val="6E747A">
                      <a:alpha val="43000"/>
                    </a:srgbClr>
                  </a:outerShdw>
                </a:effectLst>
                <a:uLnTx/>
                <a:uFillTx/>
                <a:latin typeface="Arial Narrow" panose="020B0606020202030204" pitchFamily="34" charset="0"/>
                <a:ea typeface="+mn-ea"/>
                <a:cs typeface="+mn-cs"/>
              </a:rPr>
              <a:t>YOU</a:t>
            </a:r>
            <a:endParaRPr kumimoji="0" lang="en-US" sz="8000" b="1" i="0" u="none" strike="noStrike" kern="1200" cap="none" spc="-200" normalizeH="0" baseline="0" noProof="0" dirty="0">
              <a:ln w="0"/>
              <a:solidFill>
                <a:srgbClr val="0187C0"/>
              </a:solidFill>
              <a:effectLst>
                <a:outerShdw blurRad="38100" dist="25400" dir="5400000" algn="ctr" rotWithShape="0">
                  <a:srgbClr val="6E747A">
                    <a:alpha val="43000"/>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4753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743051" y="970629"/>
            <a:ext cx="1462659" cy="1462659"/>
          </a:xfrm>
          <a:prstGeom prst="roundRect">
            <a:avLst>
              <a:gd name="adj" fmla="val 920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p:cNvSpPr/>
          <p:nvPr/>
        </p:nvSpPr>
        <p:spPr>
          <a:xfrm rot="5400000">
            <a:off x="5044640" y="1521945"/>
            <a:ext cx="666149" cy="36003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3959996" y="1240414"/>
            <a:ext cx="1028771" cy="923090"/>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5398" b="1" i="0" u="none" strike="noStrike" kern="0" cap="none" spc="-300" normalizeH="0" baseline="0" noProof="0" dirty="0">
                <a:ln>
                  <a:noFill/>
                </a:ln>
                <a:solidFill>
                  <a:prstClr val="white"/>
                </a:solidFill>
                <a:effectLst/>
                <a:uLnTx/>
                <a:uFillTx/>
                <a:latin typeface="Arial" pitchFamily="34" charset="0"/>
                <a:ea typeface="+mn-ea"/>
                <a:cs typeface="Arial" pitchFamily="34" charset="0"/>
              </a:rPr>
              <a:t>01</a:t>
            </a:r>
          </a:p>
        </p:txBody>
      </p:sp>
      <p:grpSp>
        <p:nvGrpSpPr>
          <p:cNvPr id="53" name="Group 52"/>
          <p:cNvGrpSpPr/>
          <p:nvPr/>
        </p:nvGrpSpPr>
        <p:grpSpPr>
          <a:xfrm>
            <a:off x="3743051" y="2765892"/>
            <a:ext cx="7422452" cy="1462659"/>
            <a:chOff x="3744027" y="2765719"/>
            <a:chExt cx="7424385" cy="1463040"/>
          </a:xfrm>
        </p:grpSpPr>
        <p:grpSp>
          <p:nvGrpSpPr>
            <p:cNvPr id="48" name="Group 47"/>
            <p:cNvGrpSpPr/>
            <p:nvPr/>
          </p:nvGrpSpPr>
          <p:grpSpPr>
            <a:xfrm>
              <a:off x="5379115" y="2765719"/>
              <a:ext cx="5789297" cy="1463040"/>
              <a:chOff x="3204579" y="2697269"/>
              <a:chExt cx="5789297" cy="1463040"/>
            </a:xfrm>
          </p:grpSpPr>
          <p:sp>
            <p:nvSpPr>
              <p:cNvPr id="7" name="Rounded Rectangle 6"/>
              <p:cNvSpPr/>
              <p:nvPr/>
            </p:nvSpPr>
            <p:spPr>
              <a:xfrm>
                <a:off x="3204579" y="2697269"/>
                <a:ext cx="5789296" cy="1463040"/>
              </a:xfrm>
              <a:prstGeom prst="roundRect">
                <a:avLst>
                  <a:gd name="adj" fmla="val 9204"/>
                </a:avLst>
              </a:prstGeom>
              <a:gradFill flip="none" rotWithShape="1">
                <a:gsLst>
                  <a:gs pos="28000">
                    <a:schemeClr val="accent3"/>
                  </a:gs>
                  <a:gs pos="55000">
                    <a:schemeClr val="accent1"/>
                  </a:gs>
                  <a:gs pos="100000">
                    <a:schemeClr val="accent1"/>
                  </a:gs>
                </a:gsLst>
                <a:path path="circle">
                  <a:fillToRect l="100000" b="100000"/>
                </a:path>
                <a:tileRect t="-100000" r="-100000"/>
              </a:gradFill>
              <a:ln>
                <a:noFill/>
              </a:ln>
              <a:effectLst>
                <a:outerShdw blurRad="381000" dist="38100" dir="2700000" sx="104000" sy="104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583349" y="2967124"/>
                <a:ext cx="5410527" cy="861862"/>
                <a:chOff x="3673380" y="2967124"/>
                <a:chExt cx="5410527" cy="861862"/>
              </a:xfrm>
            </p:grpSpPr>
            <p:sp>
              <p:nvSpPr>
                <p:cNvPr id="39" name="Rectangle 38"/>
                <p:cNvSpPr/>
                <p:nvPr/>
              </p:nvSpPr>
              <p:spPr>
                <a:xfrm>
                  <a:off x="3673380" y="3490344"/>
                  <a:ext cx="5292405" cy="338642"/>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 brief overview of our challenges &amp; accomplishments.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p:cNvSpPr/>
                <p:nvPr/>
              </p:nvSpPr>
              <p:spPr>
                <a:xfrm>
                  <a:off x="3673380" y="2967124"/>
                  <a:ext cx="5410527" cy="523228"/>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dirty="0">
                      <a:ln>
                        <a:noFill/>
                      </a:ln>
                      <a:solidFill>
                        <a:prstClr val="white"/>
                      </a:solidFill>
                      <a:effectLst/>
                      <a:uLnTx/>
                      <a:uFillTx/>
                      <a:latin typeface="Arial" pitchFamily="34" charset="0"/>
                      <a:ea typeface="+mn-ea"/>
                      <a:cs typeface="Arial" pitchFamily="34" charset="0"/>
                    </a:rPr>
                    <a:t>Challenges &amp; Accomplishments </a:t>
                  </a:r>
                  <a:endPar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34" name="Group 33"/>
            <p:cNvGrpSpPr/>
            <p:nvPr/>
          </p:nvGrpSpPr>
          <p:grpSpPr>
            <a:xfrm>
              <a:off x="3744027" y="2765719"/>
              <a:ext cx="1815151" cy="1463040"/>
              <a:chOff x="1569491" y="2697269"/>
              <a:chExt cx="1815151" cy="1463040"/>
            </a:xfrm>
          </p:grpSpPr>
          <p:sp>
            <p:nvSpPr>
              <p:cNvPr id="2" name="Rounded Rectangle 1"/>
              <p:cNvSpPr/>
              <p:nvPr/>
            </p:nvSpPr>
            <p:spPr>
              <a:xfrm>
                <a:off x="1569491" y="2697269"/>
                <a:ext cx="1463040" cy="1463040"/>
              </a:xfrm>
              <a:prstGeom prst="roundRect">
                <a:avLst>
                  <a:gd name="adj" fmla="val 92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p:cNvSpPr/>
              <p:nvPr/>
            </p:nvSpPr>
            <p:spPr>
              <a:xfrm rot="5400000">
                <a:off x="2871418" y="3248728"/>
                <a:ext cx="666323" cy="3601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1786492" y="2967124"/>
                <a:ext cx="1029039" cy="923330"/>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5398" b="1" i="0" u="none" strike="noStrike" kern="0" cap="none" spc="-300" normalizeH="0" baseline="0" noProof="0" dirty="0">
                    <a:ln>
                      <a:noFill/>
                    </a:ln>
                    <a:solidFill>
                      <a:prstClr val="white"/>
                    </a:solidFill>
                    <a:effectLst/>
                    <a:uLnTx/>
                    <a:uFillTx/>
                    <a:latin typeface="Arial" pitchFamily="34" charset="0"/>
                    <a:ea typeface="+mn-ea"/>
                    <a:cs typeface="Arial" pitchFamily="34" charset="0"/>
                  </a:rPr>
                  <a:t>02</a:t>
                </a:r>
              </a:p>
            </p:txBody>
          </p:sp>
        </p:grpSp>
      </p:grpSp>
      <p:grpSp>
        <p:nvGrpSpPr>
          <p:cNvPr id="52" name="Group 51"/>
          <p:cNvGrpSpPr/>
          <p:nvPr/>
        </p:nvGrpSpPr>
        <p:grpSpPr>
          <a:xfrm>
            <a:off x="3743051" y="4561154"/>
            <a:ext cx="7422452" cy="1462659"/>
            <a:chOff x="3744027" y="4561449"/>
            <a:chExt cx="7424385" cy="1463040"/>
          </a:xfrm>
        </p:grpSpPr>
        <p:grpSp>
          <p:nvGrpSpPr>
            <p:cNvPr id="49" name="Group 48"/>
            <p:cNvGrpSpPr/>
            <p:nvPr/>
          </p:nvGrpSpPr>
          <p:grpSpPr>
            <a:xfrm>
              <a:off x="5379115" y="4561449"/>
              <a:ext cx="5789297" cy="1463040"/>
              <a:chOff x="3204579" y="4492999"/>
              <a:chExt cx="5789297" cy="1463040"/>
            </a:xfrm>
          </p:grpSpPr>
          <p:sp>
            <p:nvSpPr>
              <p:cNvPr id="23" name="Rounded Rectangle 22"/>
              <p:cNvSpPr/>
              <p:nvPr/>
            </p:nvSpPr>
            <p:spPr>
              <a:xfrm>
                <a:off x="3204579" y="4492999"/>
                <a:ext cx="5789296" cy="1463040"/>
              </a:xfrm>
              <a:prstGeom prst="roundRect">
                <a:avLst>
                  <a:gd name="adj" fmla="val 9204"/>
                </a:avLst>
              </a:prstGeom>
              <a:gradFill flip="none" rotWithShape="1">
                <a:gsLst>
                  <a:gs pos="28000">
                    <a:schemeClr val="accent5"/>
                  </a:gs>
                  <a:gs pos="69000">
                    <a:schemeClr val="accent4">
                      <a:lumMod val="95000"/>
                      <a:lumOff val="5000"/>
                    </a:schemeClr>
                  </a:gs>
                  <a:gs pos="100000">
                    <a:schemeClr val="accent4"/>
                  </a:gs>
                </a:gsLst>
                <a:lin ang="0" scaled="1"/>
                <a:tileRect/>
              </a:gradFill>
              <a:ln>
                <a:noFill/>
              </a:ln>
              <a:effectLst>
                <a:outerShdw blurRad="381000" dist="38100" dir="2700000" sx="104000" sy="104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p:cNvGrpSpPr/>
              <p:nvPr/>
            </p:nvGrpSpPr>
            <p:grpSpPr>
              <a:xfrm>
                <a:off x="3583349" y="4762854"/>
                <a:ext cx="5410527" cy="1108148"/>
                <a:chOff x="3673380" y="4683529"/>
                <a:chExt cx="5410527" cy="1108148"/>
              </a:xfrm>
            </p:grpSpPr>
            <p:sp>
              <p:nvSpPr>
                <p:cNvPr id="41" name="Rectangle 40"/>
                <p:cNvSpPr/>
                <p:nvPr/>
              </p:nvSpPr>
              <p:spPr>
                <a:xfrm>
                  <a:off x="3673380" y="5206749"/>
                  <a:ext cx="5031757" cy="584928"/>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 overview of our goals &amp; their links with the AUC Strategic Pillars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3673380" y="4683529"/>
                  <a:ext cx="5410527" cy="523356"/>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Objectives, KPIs &amp; Targets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35" name="Group 34"/>
            <p:cNvGrpSpPr/>
            <p:nvPr/>
          </p:nvGrpSpPr>
          <p:grpSpPr>
            <a:xfrm>
              <a:off x="3744027" y="4561449"/>
              <a:ext cx="1815151" cy="1463040"/>
              <a:chOff x="1569491" y="4492999"/>
              <a:chExt cx="1815151" cy="1463040"/>
            </a:xfrm>
          </p:grpSpPr>
          <p:sp>
            <p:nvSpPr>
              <p:cNvPr id="21" name="Rounded Rectangle 20"/>
              <p:cNvSpPr/>
              <p:nvPr/>
            </p:nvSpPr>
            <p:spPr>
              <a:xfrm>
                <a:off x="1569491" y="4492999"/>
                <a:ext cx="1463040" cy="1463040"/>
              </a:xfrm>
              <a:prstGeom prst="roundRect">
                <a:avLst>
                  <a:gd name="adj" fmla="val 9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rot="5400000">
                <a:off x="2871418" y="5044458"/>
                <a:ext cx="666323" cy="3601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786492" y="4762854"/>
                <a:ext cx="1029039" cy="923330"/>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5398" b="1" i="0" u="none" strike="noStrike" kern="0" cap="none" spc="-300" normalizeH="0" baseline="0" noProof="0" dirty="0">
                    <a:ln>
                      <a:noFill/>
                    </a:ln>
                    <a:solidFill>
                      <a:prstClr val="white"/>
                    </a:solidFill>
                    <a:effectLst/>
                    <a:uLnTx/>
                    <a:uFillTx/>
                    <a:latin typeface="Arial" pitchFamily="34" charset="0"/>
                    <a:ea typeface="+mn-ea"/>
                    <a:cs typeface="Arial" pitchFamily="34" charset="0"/>
                  </a:rPr>
                  <a:t>03</a:t>
                </a:r>
              </a:p>
            </p:txBody>
          </p:sp>
        </p:grpSp>
      </p:grpSp>
      <p:grpSp>
        <p:nvGrpSpPr>
          <p:cNvPr id="54" name="Group 53"/>
          <p:cNvGrpSpPr/>
          <p:nvPr/>
        </p:nvGrpSpPr>
        <p:grpSpPr>
          <a:xfrm>
            <a:off x="3743051" y="970629"/>
            <a:ext cx="7422452" cy="1462659"/>
            <a:chOff x="3744027" y="969989"/>
            <a:chExt cx="7424385" cy="1463040"/>
          </a:xfrm>
        </p:grpSpPr>
        <p:grpSp>
          <p:nvGrpSpPr>
            <p:cNvPr id="47" name="Group 46"/>
            <p:cNvGrpSpPr/>
            <p:nvPr/>
          </p:nvGrpSpPr>
          <p:grpSpPr>
            <a:xfrm>
              <a:off x="5379115" y="969989"/>
              <a:ext cx="5789297" cy="1463040"/>
              <a:chOff x="3204579" y="901539"/>
              <a:chExt cx="5789297" cy="1463040"/>
            </a:xfrm>
          </p:grpSpPr>
          <p:sp>
            <p:nvSpPr>
              <p:cNvPr id="19" name="Rounded Rectangle 18"/>
              <p:cNvSpPr/>
              <p:nvPr/>
            </p:nvSpPr>
            <p:spPr>
              <a:xfrm>
                <a:off x="3204579" y="901539"/>
                <a:ext cx="5789296" cy="1463040"/>
              </a:xfrm>
              <a:prstGeom prst="roundRect">
                <a:avLst>
                  <a:gd name="adj" fmla="val 9204"/>
                </a:avLst>
              </a:prstGeom>
              <a:gradFill flip="none" rotWithShape="1">
                <a:gsLst>
                  <a:gs pos="0">
                    <a:schemeClr val="accent4"/>
                  </a:gs>
                  <a:gs pos="46000">
                    <a:schemeClr val="accent6">
                      <a:lumMod val="95000"/>
                      <a:lumOff val="5000"/>
                    </a:schemeClr>
                  </a:gs>
                  <a:gs pos="100000">
                    <a:schemeClr val="accent6">
                      <a:lumMod val="60000"/>
                    </a:schemeClr>
                  </a:gs>
                </a:gsLst>
                <a:path path="circle">
                  <a:fillToRect l="100000" b="100000"/>
                </a:path>
                <a:tileRect t="-100000" r="-100000"/>
              </a:gradFill>
              <a:ln>
                <a:noFill/>
              </a:ln>
              <a:effectLst>
                <a:outerShdw blurRad="381000" dist="38100" dir="2700000" sx="104000" sy="104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p:cNvGrpSpPr/>
              <p:nvPr/>
            </p:nvGrpSpPr>
            <p:grpSpPr>
              <a:xfrm>
                <a:off x="3583349" y="1171394"/>
                <a:ext cx="5410527" cy="861862"/>
                <a:chOff x="3593628" y="1109839"/>
                <a:chExt cx="5410527" cy="861862"/>
              </a:xfrm>
            </p:grpSpPr>
            <p:sp>
              <p:nvSpPr>
                <p:cNvPr id="37" name="Rectangle 36"/>
                <p:cNvSpPr/>
                <p:nvPr/>
              </p:nvSpPr>
              <p:spPr>
                <a:xfrm>
                  <a:off x="3593628" y="1633059"/>
                  <a:ext cx="5292405" cy="338642"/>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 brief glimpse on our mission, structure &amp; functions.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p:nvPr/>
              </p:nvSpPr>
              <p:spPr>
                <a:xfrm>
                  <a:off x="3593628" y="1109839"/>
                  <a:ext cx="5410527" cy="523228"/>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dirty="0">
                      <a:ln>
                        <a:noFill/>
                      </a:ln>
                      <a:solidFill>
                        <a:prstClr val="white"/>
                      </a:solidFill>
                      <a:effectLst/>
                      <a:uLnTx/>
                      <a:uFillTx/>
                      <a:latin typeface="Arial" pitchFamily="34" charset="0"/>
                      <a:ea typeface="+mn-ea"/>
                      <a:cs typeface="Arial" pitchFamily="34" charset="0"/>
                    </a:rPr>
                    <a:t>Mission, Organization &amp; Themes </a:t>
                  </a:r>
                  <a:endPar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33" name="Group 32"/>
            <p:cNvGrpSpPr/>
            <p:nvPr/>
          </p:nvGrpSpPr>
          <p:grpSpPr>
            <a:xfrm>
              <a:off x="3744027" y="969989"/>
              <a:ext cx="1815151" cy="1463040"/>
              <a:chOff x="1569491" y="901540"/>
              <a:chExt cx="1815151" cy="1463040"/>
            </a:xfrm>
          </p:grpSpPr>
          <p:sp>
            <p:nvSpPr>
              <p:cNvPr id="30" name="Rounded Rectangle 29"/>
              <p:cNvSpPr/>
              <p:nvPr/>
            </p:nvSpPr>
            <p:spPr>
              <a:xfrm>
                <a:off x="1569491" y="901540"/>
                <a:ext cx="1463040" cy="1463040"/>
              </a:xfrm>
              <a:prstGeom prst="roundRect">
                <a:avLst>
                  <a:gd name="adj" fmla="val 920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rot="5400000">
                <a:off x="2871418" y="1452999"/>
                <a:ext cx="666323" cy="3601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1786492" y="1171395"/>
                <a:ext cx="1029039" cy="923330"/>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5398" b="1" i="0" u="none" strike="noStrike" kern="0" cap="none" spc="-300" normalizeH="0" baseline="0" noProof="0" dirty="0">
                    <a:ln>
                      <a:noFill/>
                    </a:ln>
                    <a:solidFill>
                      <a:prstClr val="white"/>
                    </a:solidFill>
                    <a:effectLst/>
                    <a:uLnTx/>
                    <a:uFillTx/>
                    <a:latin typeface="Arial" pitchFamily="34" charset="0"/>
                    <a:ea typeface="+mn-ea"/>
                    <a:cs typeface="Arial" pitchFamily="34" charset="0"/>
                  </a:rPr>
                  <a:t>01</a:t>
                </a:r>
              </a:p>
            </p:txBody>
          </p:sp>
        </p:grpSp>
      </p:grpSp>
      <p:sp>
        <p:nvSpPr>
          <p:cNvPr id="51" name="Rectangle 50"/>
          <p:cNvSpPr/>
          <p:nvPr/>
        </p:nvSpPr>
        <p:spPr>
          <a:xfrm>
            <a:off x="554129" y="1778060"/>
            <a:ext cx="2723104" cy="3438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126" rtl="0" eaLnBrk="1" fontAlgn="auto" latinLnBrk="0" hangingPunct="1">
              <a:lnSpc>
                <a:spcPct val="100000"/>
              </a:lnSpc>
              <a:spcBef>
                <a:spcPts val="0"/>
              </a:spcBef>
              <a:spcAft>
                <a:spcPts val="0"/>
              </a:spcAft>
              <a:buClrTx/>
              <a:buSzTx/>
              <a:buFontTx/>
              <a:buNone/>
              <a:tabLst/>
              <a:defRPr/>
            </a:pPr>
            <a:r>
              <a:rPr kumimoji="0" lang="en-US" sz="5398" b="0" i="0" u="none" strike="noStrike" kern="1200" cap="none" spc="-300" normalizeH="0" baseline="0" noProof="0">
                <a:ln>
                  <a:noFill/>
                </a:ln>
                <a:solidFill>
                  <a:srgbClr val="F79646"/>
                </a:solidFill>
                <a:effectLst/>
                <a:uLnTx/>
                <a:uFillTx/>
                <a:latin typeface="Arial" panose="020B0604020202020204" pitchFamily="34" charset="0"/>
                <a:ea typeface="+mn-ea"/>
                <a:cs typeface="Arial" panose="020B0604020202020204" pitchFamily="34" charset="0"/>
              </a:rPr>
              <a:t>Agenda</a:t>
            </a:r>
            <a:endParaRPr kumimoji="0" lang="en-US" sz="5398" b="0" i="0" u="none" strike="noStrike" kern="1200" cap="none" spc="-30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1993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169716" y="4328341"/>
            <a:ext cx="3430428" cy="2148659"/>
          </a:xfrm>
          <a:prstGeom prst="rect">
            <a:avLst/>
          </a:prstGeom>
          <a:solidFill>
            <a:srgbClr val="296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379198" y="4343400"/>
            <a:ext cx="3430428" cy="2209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594232" y="4328341"/>
            <a:ext cx="3430428" cy="2224859"/>
          </a:xfrm>
          <a:prstGeom prst="rect">
            <a:avLst/>
          </a:prstGeom>
          <a:solidFill>
            <a:srgbClr val="296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392" y="0"/>
            <a:ext cx="10512862" cy="1325563"/>
          </a:xfrm>
        </p:spPr>
        <p:txBody>
          <a:bodyPr/>
          <a:lstStyle/>
          <a:p>
            <a:pPr algn="ctr"/>
            <a:r>
              <a:rPr lang="en-IN" dirty="0" smtClean="0">
                <a:solidFill>
                  <a:schemeClr val="accent3"/>
                </a:solidFill>
                <a:latin typeface="Arial" panose="020B0604020202020204" pitchFamily="34" charset="0"/>
              </a:rPr>
              <a:t>Mission Highlights</a:t>
            </a:r>
            <a:endParaRPr lang="en-IN" dirty="0">
              <a:solidFill>
                <a:schemeClr val="accent3"/>
              </a:solidFill>
              <a:latin typeface="Arial" panose="020B0604020202020204" pitchFamily="34" charset="0"/>
            </a:endParaRPr>
          </a:p>
        </p:txBody>
      </p:sp>
      <p:sp>
        <p:nvSpPr>
          <p:cNvPr id="15" name="Rectangle 14"/>
          <p:cNvSpPr/>
          <p:nvPr/>
        </p:nvSpPr>
        <p:spPr>
          <a:xfrm>
            <a:off x="4379912" y="1143000"/>
            <a:ext cx="3429000" cy="838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Information Technology</a:t>
            </a:r>
          </a:p>
        </p:txBody>
      </p:sp>
      <p:sp>
        <p:nvSpPr>
          <p:cNvPr id="18" name="Rectangle 17"/>
          <p:cNvSpPr/>
          <p:nvPr/>
        </p:nvSpPr>
        <p:spPr>
          <a:xfrm>
            <a:off x="8150384" y="1143000"/>
            <a:ext cx="3429000" cy="838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Information Security</a:t>
            </a:r>
          </a:p>
        </p:txBody>
      </p:sp>
      <p:sp>
        <p:nvSpPr>
          <p:cNvPr id="22" name="TextBox 21"/>
          <p:cNvSpPr txBox="1"/>
          <p:nvPr/>
        </p:nvSpPr>
        <p:spPr>
          <a:xfrm>
            <a:off x="574330" y="4343400"/>
            <a:ext cx="3429000" cy="2308324"/>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Institutional Effectiveness</a:t>
            </a: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Strategy, Assessment &amp; Business Processes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Knowledge Management</a:t>
            </a:r>
            <a:endPar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Institutional Research</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Business Intelligence &amp; Analytics</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Surveys &amp; Benchmarks</a:t>
            </a:r>
            <a:endPar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4375039" y="4617184"/>
            <a:ext cx="3433874" cy="16312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People, Services &amp; Technology</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Reliable, Up-to-date &amp; Responsive</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For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eaching &amp; Research </a:t>
            </a:r>
          </a:p>
        </p:txBody>
      </p:sp>
      <p:sp>
        <p:nvSpPr>
          <p:cNvPr id="36" name="TextBox 35"/>
          <p:cNvSpPr txBox="1"/>
          <p:nvPr/>
        </p:nvSpPr>
        <p:spPr>
          <a:xfrm>
            <a:off x="8140638" y="4388667"/>
            <a:ext cx="3429000" cy="2031325"/>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ptimum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protection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for AUC Information and Technology assets </a:t>
            </a: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roactive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risk </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based, business-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oriented Information </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Security</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ell-defined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governance</a:t>
            </a: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221" b="37978"/>
          <a:stretch/>
        </p:blipFill>
        <p:spPr>
          <a:xfrm>
            <a:off x="608012" y="1864603"/>
            <a:ext cx="3430428" cy="2402597"/>
          </a:xfrm>
          <a:prstGeom prst="rect">
            <a:avLst/>
          </a:prstGeom>
        </p:spPr>
      </p:pic>
      <p:sp>
        <p:nvSpPr>
          <p:cNvPr id="3" name="Rectangle 2"/>
          <p:cNvSpPr/>
          <p:nvPr/>
        </p:nvSpPr>
        <p:spPr>
          <a:xfrm>
            <a:off x="609441" y="1143000"/>
            <a:ext cx="3429000" cy="838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Strategy Management &amp; Institutional Effectiveness </a:t>
            </a:r>
          </a:p>
        </p:txBody>
      </p:sp>
      <p:pic>
        <p:nvPicPr>
          <p:cNvPr id="1026" name="Picture 2" descr="C:\Users\Nermine\AppData\Local\Temp\SNAGHTML4d6eb93.PNG"/>
          <p:cNvPicPr>
            <a:picLocks noChangeAspect="1" noChangeArrowheads="1"/>
          </p:cNvPicPr>
          <p:nvPr/>
        </p:nvPicPr>
        <p:blipFill rotWithShape="1">
          <a:blip r:embed="rId4">
            <a:extLst>
              <a:ext uri="{28A0092B-C50C-407E-A947-70E740481C1C}">
                <a14:useLocalDpi xmlns:a14="http://schemas.microsoft.com/office/drawing/2010/main" val="0"/>
              </a:ext>
            </a:extLst>
          </a:blip>
          <a:srcRect l="4900" r="6909" b="6250"/>
          <a:stretch/>
        </p:blipFill>
        <p:spPr bwMode="auto">
          <a:xfrm>
            <a:off x="4379912" y="1981200"/>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 xmlns:a16="http://schemas.microsoft.com/office/drawing/2014/main" id="{18548BD9-F76D-044D-AE70-AF62EF8167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0383" y="1981199"/>
            <a:ext cx="3440175" cy="2290133"/>
          </a:xfrm>
          <a:prstGeom prst="rect">
            <a:avLst/>
          </a:prstGeom>
        </p:spPr>
      </p:pic>
      <p:sp>
        <p:nvSpPr>
          <p:cNvPr id="21" name="Slide Number Placeholder 29"/>
          <p:cNvSpPr>
            <a:spLocks noGrp="1"/>
          </p:cNvSpPr>
          <p:nvPr>
            <p:ph type="sldNum" sz="quarter" idx="12"/>
          </p:nvPr>
        </p:nvSpPr>
        <p:spPr>
          <a:xfrm>
            <a:off x="11807665" y="6248400"/>
            <a:ext cx="379572" cy="365125"/>
          </a:xfrm>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3</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 name="TextBox 22"/>
          <p:cNvSpPr txBox="1"/>
          <p:nvPr/>
        </p:nvSpPr>
        <p:spPr>
          <a:xfrm>
            <a:off x="-1588" y="6550223"/>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215989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99381" y="2743200"/>
            <a:ext cx="4780631" cy="2590800"/>
          </a:xfrm>
          <a:prstGeom prst="roundRect">
            <a:avLst/>
          </a:prstGeom>
          <a:noFill/>
          <a:ln w="57150">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p:nvSpPr>
        <p:spPr>
          <a:xfrm>
            <a:off x="5237013" y="2753762"/>
            <a:ext cx="3333899" cy="2590800"/>
          </a:xfrm>
          <a:prstGeom prst="roundRect">
            <a:avLst/>
          </a:prstGeom>
          <a:noFill/>
          <a:ln w="57150">
            <a:solidFill>
              <a:schemeClr val="accent6"/>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8627914" y="2743200"/>
            <a:ext cx="3189156" cy="2590800"/>
          </a:xfrm>
          <a:prstGeom prst="roundRect">
            <a:avLst/>
          </a:prstGeom>
          <a:noFill/>
          <a:ln w="57150">
            <a:solidFill>
              <a:srgbClr val="92D050"/>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441" y="228600"/>
            <a:ext cx="10969943" cy="711081"/>
          </a:xfrm>
        </p:spPr>
        <p:txBody>
          <a:bodyPr/>
          <a:lstStyle/>
          <a:p>
            <a:pPr algn="ctr"/>
            <a:r>
              <a:rPr lang="en-US" dirty="0">
                <a:solidFill>
                  <a:schemeClr val="accent1"/>
                </a:solidFill>
                <a:latin typeface="Arial" panose="020B0604020202020204" pitchFamily="34" charset="0"/>
              </a:rPr>
              <a:t>Meet Our Team</a:t>
            </a:r>
          </a:p>
        </p:txBody>
      </p:sp>
      <p:graphicFrame>
        <p:nvGraphicFramePr>
          <p:cNvPr id="4" name="Diagram 3"/>
          <p:cNvGraphicFramePr/>
          <p:nvPr>
            <p:extLst/>
          </p:nvPr>
        </p:nvGraphicFramePr>
        <p:xfrm>
          <a:off x="495300" y="-76200"/>
          <a:ext cx="1119822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プレースホルダー 19"/>
          <p:cNvSpPr txBox="1">
            <a:spLocks/>
          </p:cNvSpPr>
          <p:nvPr/>
        </p:nvSpPr>
        <p:spPr>
          <a:xfrm>
            <a:off x="6921528" y="3886200"/>
            <a:ext cx="1640961" cy="1095450"/>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Business Intelligence </a:t>
            </a:r>
            <a:endPar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Advanced Analytics</a:t>
            </a: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Data Mining &amp; Data </a:t>
            </a: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Science </a:t>
            </a:r>
          </a:p>
        </p:txBody>
      </p:sp>
      <p:sp>
        <p:nvSpPr>
          <p:cNvPr id="6" name="テキスト プレースホルダー 19"/>
          <p:cNvSpPr txBox="1">
            <a:spLocks/>
          </p:cNvSpPr>
          <p:nvPr/>
        </p:nvSpPr>
        <p:spPr>
          <a:xfrm>
            <a:off x="1979612" y="3891342"/>
            <a:ext cx="1747640" cy="1366458"/>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Institutional </a:t>
            </a: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assessment</a:t>
            </a: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&amp; accreditation</a:t>
            </a: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Surveys &amp; assessment tools </a:t>
            </a: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7" name="テキスト プレースホルダー 19"/>
          <p:cNvSpPr txBox="1">
            <a:spLocks/>
          </p:cNvSpPr>
          <p:nvPr/>
        </p:nvSpPr>
        <p:spPr>
          <a:xfrm>
            <a:off x="399381" y="3897968"/>
            <a:ext cx="1580231" cy="1095450"/>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Strategy </a:t>
            </a: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Management</a:t>
            </a:r>
            <a:endParaRPr kumimoji="0" lang="en-US" altLang="ja-JP" sz="7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Integrated </a:t>
            </a: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Planning</a:t>
            </a: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 (Resource Alignment)</a:t>
            </a:r>
            <a:endPar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8" name="テキスト プレースホルダー 19"/>
          <p:cNvSpPr txBox="1">
            <a:spLocks/>
          </p:cNvSpPr>
          <p:nvPr/>
        </p:nvSpPr>
        <p:spPr>
          <a:xfrm>
            <a:off x="3738390" y="3867000"/>
            <a:ext cx="1430484" cy="1095450"/>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Business Process Documentation &amp; Improvement </a:t>
            </a:r>
            <a:endPar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Business Process Repository Management</a:t>
            </a:r>
          </a:p>
        </p:txBody>
      </p:sp>
      <p:sp>
        <p:nvSpPr>
          <p:cNvPr id="9" name="テキスト プレースホルダー 19"/>
          <p:cNvSpPr txBox="1">
            <a:spLocks/>
          </p:cNvSpPr>
          <p:nvPr/>
        </p:nvSpPr>
        <p:spPr>
          <a:xfrm>
            <a:off x="5300850" y="3888454"/>
            <a:ext cx="1579864" cy="1095450"/>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Data Governance &amp; Quality </a:t>
            </a: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Assurance</a:t>
            </a: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Ranking</a:t>
            </a:r>
            <a:endPar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Official publications &amp; reports</a:t>
            </a:r>
            <a:endPar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テキスト プレースホルダー 19"/>
          <p:cNvSpPr txBox="1">
            <a:spLocks/>
          </p:cNvSpPr>
          <p:nvPr/>
        </p:nvSpPr>
        <p:spPr>
          <a:xfrm>
            <a:off x="8543309" y="3843341"/>
            <a:ext cx="1798761" cy="1447800"/>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Infrastructure</a:t>
            </a:r>
            <a:endParaRPr kumimoji="0" lang="en-US" altLang="ja-JP" sz="7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ERP</a:t>
            </a:r>
            <a:endParaRPr kumimoji="0" lang="en-US" altLang="ja-JP" sz="8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Classroom Technology </a:t>
            </a:r>
            <a:endPar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IT Services &amp; Support </a:t>
            </a:r>
            <a:endPar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1" name="テキスト プレースホルダー 19"/>
          <p:cNvSpPr txBox="1">
            <a:spLocks/>
          </p:cNvSpPr>
          <p:nvPr/>
        </p:nvSpPr>
        <p:spPr>
          <a:xfrm>
            <a:off x="10184270" y="3889218"/>
            <a:ext cx="1684515" cy="1368582"/>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InfoSec Policies</a:t>
            </a:r>
            <a:r>
              <a:rPr kumimoji="0" lang="en-US" altLang="ja-JP" sz="1200" b="0" i="0" u="none" strike="noStrike" kern="1200" cap="none" spc="0" normalizeH="0" baseline="0" noProof="0" dirty="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Governance &amp; Controls</a:t>
            </a:r>
          </a:p>
          <a:p>
            <a:pPr marL="0" marR="0" lvl="0" indent="0" algn="ctr" defTabSz="1218987" rtl="0" eaLnBrk="1" fontAlgn="auto" latinLnBrk="0" hangingPunct="1">
              <a:lnSpc>
                <a:spcPct val="100000"/>
              </a:lnSpc>
              <a:spcBef>
                <a:spcPct val="20000"/>
              </a:spcBef>
              <a:spcAft>
                <a:spcPts val="0"/>
              </a:spcAft>
              <a:buClrTx/>
              <a:buSzTx/>
              <a:buFontTx/>
              <a:buNone/>
              <a:tabLst/>
              <a:defRPr/>
            </a:pPr>
            <a:endParaRPr kumimoji="0" lang="en-US" altLang="ja-JP" sz="7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Info Risk Assessment</a:t>
            </a:r>
          </a:p>
          <a:p>
            <a:pPr marL="0" marR="0" lvl="0" indent="0" algn="ctr" defTabSz="1218987" rtl="0" eaLnBrk="1" fontAlgn="auto" latinLnBrk="0" hangingPunct="1">
              <a:lnSpc>
                <a:spcPct val="100000"/>
              </a:lnSpc>
              <a:spcBef>
                <a:spcPct val="20000"/>
              </a:spcBef>
              <a:spcAft>
                <a:spcPts val="0"/>
              </a:spcAft>
              <a:buClrTx/>
              <a:buSzTx/>
              <a:buFontTx/>
              <a:buNone/>
              <a:tabLst/>
              <a:defRPr/>
            </a:pPr>
            <a:r>
              <a:rPr kumimoji="0" lang="en-US" altLang="ja-JP" sz="1200" b="0" i="0" u="none" strike="noStrike" kern="1200" cap="none" spc="0" normalizeH="0" baseline="0" noProof="0" dirty="0" smtClean="0">
                <a:ln>
                  <a:noFill/>
                </a:ln>
                <a:solidFill>
                  <a:srgbClr val="1F497D"/>
                </a:solidFill>
                <a:effectLst/>
                <a:uLnTx/>
                <a:uFillTx/>
                <a:latin typeface="Arial" panose="020B0604020202020204" pitchFamily="34" charset="0"/>
                <a:ea typeface="游ゴシック" panose="020B0400000000000000" pitchFamily="34" charset="-128"/>
                <a:cs typeface="Arial" panose="020B0604020202020204" pitchFamily="34" charset="0"/>
              </a:rPr>
              <a:t>Business Continuity</a:t>
            </a:r>
          </a:p>
        </p:txBody>
      </p:sp>
      <p:sp>
        <p:nvSpPr>
          <p:cNvPr id="13" name="Rectangle 12"/>
          <p:cNvSpPr/>
          <p:nvPr/>
        </p:nvSpPr>
        <p:spPr>
          <a:xfrm>
            <a:off x="973814" y="5467316"/>
            <a:ext cx="3631763" cy="733534"/>
          </a:xfrm>
          <a:prstGeom prst="rect">
            <a:avLst/>
          </a:prstGeom>
          <a:noFill/>
        </p:spPr>
        <p:txBody>
          <a:bodyPr wrap="none" lIns="91440" tIns="45720" rIns="91440" bIns="45720">
            <a:spAutoFit/>
          </a:bodyPr>
          <a:lstStyle/>
          <a:p>
            <a:pPr marL="0" marR="0" lvl="0" indent="0" algn="ctr" defTabSz="1218987" rtl="0" eaLnBrk="1" fontAlgn="auto" latinLnBrk="0" hangingPunct="1">
              <a:lnSpc>
                <a:spcPts val="2500"/>
              </a:lnSpc>
              <a:spcBef>
                <a:spcPts val="0"/>
              </a:spcBef>
              <a:spcAft>
                <a:spcPts val="0"/>
              </a:spcAft>
              <a:buClrTx/>
              <a:buSzTx/>
              <a:buFontTx/>
              <a:buNone/>
              <a:tabLst/>
              <a:defRPr/>
            </a:pPr>
            <a:r>
              <a:rPr kumimoji="0" lang="en-US" sz="2800" b="0" i="0" u="none" strike="noStrike" kern="1200" cap="none" spc="0" normalizeH="0" baseline="0" noProof="0" dirty="0">
                <a:ln w="0"/>
                <a:solidFill>
                  <a:srgbClr val="0187C0"/>
                </a:solidFill>
                <a:effectLst>
                  <a:outerShdw blurRad="38100" dist="25400" dir="5400000" algn="ctr" rotWithShape="0">
                    <a:srgbClr val="6E747A">
                      <a:alpha val="43000"/>
                    </a:srgbClr>
                  </a:outerShdw>
                </a:effectLst>
                <a:uLnTx/>
                <a:uFillTx/>
                <a:latin typeface="Calibri" panose="020F0502020204030204"/>
                <a:ea typeface="+mn-ea"/>
                <a:cs typeface="+mn-cs"/>
              </a:rPr>
              <a:t>Strategy </a:t>
            </a:r>
            <a:r>
              <a:rPr kumimoji="0" lang="en-US" sz="2800" b="0" i="0" u="none" strike="noStrike" kern="1200" cap="none" spc="0" normalizeH="0" baseline="0" noProof="0" dirty="0" smtClean="0">
                <a:ln w="0"/>
                <a:solidFill>
                  <a:srgbClr val="0187C0"/>
                </a:solidFill>
                <a:effectLst>
                  <a:outerShdw blurRad="38100" dist="25400" dir="5400000" algn="ctr" rotWithShape="0">
                    <a:srgbClr val="6E747A">
                      <a:alpha val="43000"/>
                    </a:srgbClr>
                  </a:outerShdw>
                </a:effectLst>
                <a:uLnTx/>
                <a:uFillTx/>
                <a:latin typeface="Calibri" panose="020F0502020204030204"/>
                <a:ea typeface="+mn-ea"/>
                <a:cs typeface="+mn-cs"/>
              </a:rPr>
              <a:t>&amp; Institutional </a:t>
            </a:r>
          </a:p>
          <a:p>
            <a:pPr marL="0" marR="0" lvl="0" indent="0" algn="ctr" defTabSz="1218987" rtl="0" eaLnBrk="1" fontAlgn="auto" latinLnBrk="0" hangingPunct="1">
              <a:lnSpc>
                <a:spcPts val="25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0187C0"/>
                </a:solidFill>
                <a:effectLst>
                  <a:outerShdw blurRad="38100" dist="25400" dir="5400000" algn="ctr" rotWithShape="0">
                    <a:srgbClr val="6E747A">
                      <a:alpha val="43000"/>
                    </a:srgbClr>
                  </a:outerShdw>
                </a:effectLst>
                <a:uLnTx/>
                <a:uFillTx/>
                <a:latin typeface="Calibri" panose="020F0502020204030204"/>
                <a:ea typeface="+mn-ea"/>
                <a:cs typeface="+mn-cs"/>
              </a:rPr>
              <a:t>Effectiveness</a:t>
            </a:r>
            <a:endParaRPr kumimoji="0" lang="en-US" sz="2800" b="0" i="0" u="none" strike="noStrike" kern="1200" cap="none" spc="0" normalizeH="0" baseline="0" noProof="0" dirty="0">
              <a:ln w="0"/>
              <a:solidFill>
                <a:srgbClr val="0187C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6" name="Rectangle 15"/>
          <p:cNvSpPr/>
          <p:nvPr/>
        </p:nvSpPr>
        <p:spPr>
          <a:xfrm>
            <a:off x="5473020" y="5467316"/>
            <a:ext cx="3059792" cy="707886"/>
          </a:xfrm>
          <a:prstGeom prst="rect">
            <a:avLst/>
          </a:prstGeom>
          <a:noFill/>
          <a:ln w="38100">
            <a:noFill/>
            <a:prstDash val="solid"/>
          </a:ln>
        </p:spPr>
        <p:txBody>
          <a:bodyPr wrap="square" lIns="91440" tIns="45720" rIns="91440" bIns="45720">
            <a:spAutoFit/>
          </a:bodyPr>
          <a:lstStyle/>
          <a:p>
            <a:pPr marL="0" marR="0" lvl="0" indent="0" algn="ctr" defTabSz="1218987" rtl="0" eaLnBrk="1" fontAlgn="auto" latinLnBrk="0" hangingPunct="1">
              <a:lnSpc>
                <a:spcPts val="2400"/>
              </a:lnSpc>
              <a:spcBef>
                <a:spcPts val="0"/>
              </a:spcBef>
              <a:spcAft>
                <a:spcPts val="0"/>
              </a:spcAft>
              <a:buClrTx/>
              <a:buSzTx/>
              <a:buFontTx/>
              <a:buNone/>
              <a:tabLst/>
              <a:defRPr/>
            </a:pPr>
            <a:r>
              <a:rPr kumimoji="0" lang="en-US" sz="2800" b="0" i="0" u="none" strike="noStrike" kern="1200" cap="none" spc="0" normalizeH="0" baseline="0" noProof="0" dirty="0">
                <a:ln w="0"/>
                <a:solidFill>
                  <a:srgbClr val="F79646"/>
                </a:solidFill>
                <a:effectLst>
                  <a:outerShdw blurRad="38100" dist="25400" dir="5400000" algn="ctr" rotWithShape="0">
                    <a:srgbClr val="6E747A">
                      <a:alpha val="43000"/>
                    </a:srgbClr>
                  </a:outerShdw>
                </a:effectLst>
                <a:uLnTx/>
                <a:uFillTx/>
                <a:latin typeface="Calibri" panose="020F0502020204030204"/>
                <a:ea typeface="+mn-ea"/>
                <a:cs typeface="+mn-cs"/>
              </a:rPr>
              <a:t>Knowledge </a:t>
            </a:r>
            <a:r>
              <a:rPr kumimoji="0" lang="en-US" sz="2800" b="0" i="0" u="none" strike="noStrike" kern="1200" cap="none" spc="0" normalizeH="0" baseline="0" noProof="0" dirty="0" smtClean="0">
                <a:ln w="0"/>
                <a:solidFill>
                  <a:srgbClr val="F79646"/>
                </a:solidFill>
                <a:effectLst>
                  <a:outerShdw blurRad="38100" dist="25400" dir="5400000" algn="ctr" rotWithShape="0">
                    <a:srgbClr val="6E747A">
                      <a:alpha val="43000"/>
                    </a:srgbClr>
                  </a:outerShdw>
                </a:effectLst>
                <a:uLnTx/>
                <a:uFillTx/>
                <a:latin typeface="Calibri" panose="020F0502020204030204"/>
                <a:ea typeface="+mn-ea"/>
                <a:cs typeface="+mn-cs"/>
              </a:rPr>
              <a:t>Management</a:t>
            </a:r>
            <a:endParaRPr kumimoji="0" lang="en-US" sz="2800" b="0" i="0" u="none" strike="noStrike" kern="1200" cap="none" spc="0" normalizeH="0" baseline="0" noProof="0" dirty="0">
              <a:ln w="0"/>
              <a:solidFill>
                <a:srgbClr val="F79646"/>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8" name="Rectangle 17"/>
          <p:cNvSpPr/>
          <p:nvPr/>
        </p:nvSpPr>
        <p:spPr>
          <a:xfrm>
            <a:off x="9276433" y="5452584"/>
            <a:ext cx="2203445" cy="725711"/>
          </a:xfrm>
          <a:prstGeom prst="rect">
            <a:avLst/>
          </a:prstGeom>
          <a:noFill/>
        </p:spPr>
        <p:txBody>
          <a:bodyPr wrap="square" lIns="91440" tIns="45720" rIns="91440" bIns="45720">
            <a:spAutoFit/>
          </a:bodyPr>
          <a:lstStyle/>
          <a:p>
            <a:pPr marL="0" marR="0" lvl="0" indent="0" algn="ctr" defTabSz="1218987" rtl="0" eaLnBrk="1" fontAlgn="auto" latinLnBrk="0" hangingPunct="1">
              <a:lnSpc>
                <a:spcPts val="2400"/>
              </a:lnSpc>
              <a:spcBef>
                <a:spcPts val="0"/>
              </a:spcBef>
              <a:spcAft>
                <a:spcPts val="0"/>
              </a:spcAft>
              <a:buClrTx/>
              <a:buSzTx/>
              <a:buFontTx/>
              <a:buNone/>
              <a:tabLst/>
              <a:defRPr/>
            </a:pPr>
            <a:r>
              <a:rPr kumimoji="0" lang="en-US" sz="2800" b="0" i="0" u="none" strike="noStrike" kern="1200" cap="none" spc="0" normalizeH="0" baseline="0" noProof="0" dirty="0">
                <a:ln w="0"/>
                <a:solidFill>
                  <a:srgbClr val="92D050"/>
                </a:solidFill>
                <a:effectLst>
                  <a:outerShdw blurRad="38100" dist="25400" dir="5400000" algn="ctr" rotWithShape="0">
                    <a:srgbClr val="6E747A">
                      <a:alpha val="43000"/>
                    </a:srgbClr>
                  </a:outerShdw>
                </a:effectLst>
                <a:uLnTx/>
                <a:uFillTx/>
                <a:latin typeface="Calibri" panose="020F0502020204030204"/>
                <a:ea typeface="+mn-ea"/>
                <a:cs typeface="+mn-cs"/>
              </a:rPr>
              <a:t>Digital Innovation</a:t>
            </a:r>
          </a:p>
        </p:txBody>
      </p:sp>
      <p:sp>
        <p:nvSpPr>
          <p:cNvPr id="20" name="Slide Number Placeholder 29"/>
          <p:cNvSpPr txBox="1">
            <a:spLocks/>
          </p:cNvSpPr>
          <p:nvPr/>
        </p:nvSpPr>
        <p:spPr>
          <a:xfrm>
            <a:off x="11809437" y="6248400"/>
            <a:ext cx="379572" cy="365125"/>
          </a:xfrm>
          <a:prstGeom prst="rect">
            <a:avLst/>
          </a:prstGeom>
          <a:solidFill>
            <a:schemeClr val="accent3"/>
          </a:solidFill>
        </p:spPr>
        <p:txBody>
          <a:bodyPr vert="horz" lIns="0" tIns="0" rIns="0" bIns="0" rtlCol="0" anchor="ctr"/>
          <a:lstStyle>
            <a:defPPr>
              <a:defRPr lang="en-US"/>
            </a:defPPr>
            <a:lvl1pPr marL="0" algn="ctr" defTabSz="1218987"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4</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241550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rot="5400000">
            <a:off x="6874208" y="2075196"/>
            <a:ext cx="6552310" cy="2403698"/>
          </a:xfrm>
          <a:prstGeom prst="homePlate">
            <a:avLst>
              <a:gd name="adj" fmla="val 19634"/>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p:cNvSpPr/>
          <p:nvPr/>
        </p:nvSpPr>
        <p:spPr>
          <a:xfrm>
            <a:off x="8970200" y="1529063"/>
            <a:ext cx="2389517" cy="4031873"/>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Goal 6: Deliver a complete real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picture for AUC Information Security and Information Risk posture </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using common business language in order to support management’s decisions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Goal 7: Manage Information Security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governance decisions </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in an alignment with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international standards</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 regulatory constraints and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management’s risk appetite</a:t>
            </a:r>
          </a:p>
        </p:txBody>
      </p:sp>
      <p:sp>
        <p:nvSpPr>
          <p:cNvPr id="6" name="Pentagon 5"/>
          <p:cNvSpPr/>
          <p:nvPr/>
        </p:nvSpPr>
        <p:spPr>
          <a:xfrm rot="5400000">
            <a:off x="4462219" y="2075088"/>
            <a:ext cx="6552310" cy="2402137"/>
          </a:xfrm>
          <a:prstGeom prst="homePlate">
            <a:avLst>
              <a:gd name="adj" fmla="val 19634"/>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entagon 4"/>
          <p:cNvSpPr/>
          <p:nvPr/>
        </p:nvSpPr>
        <p:spPr>
          <a:xfrm rot="5400000">
            <a:off x="2073020" y="2074608"/>
            <a:ext cx="6552311" cy="2404872"/>
          </a:xfrm>
          <a:prstGeom prst="homePlate">
            <a:avLst>
              <a:gd name="adj" fmla="val 19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entagon 3"/>
          <p:cNvSpPr/>
          <p:nvPr/>
        </p:nvSpPr>
        <p:spPr>
          <a:xfrm rot="5400000">
            <a:off x="-360808" y="2036508"/>
            <a:ext cx="6552313" cy="2481073"/>
          </a:xfrm>
          <a:prstGeom prst="homePlate">
            <a:avLst>
              <a:gd name="adj" fmla="val 19634"/>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p:cNvGrpSpPr/>
          <p:nvPr/>
        </p:nvGrpSpPr>
        <p:grpSpPr>
          <a:xfrm>
            <a:off x="1672100" y="17926"/>
            <a:ext cx="2477608" cy="1523707"/>
            <a:chOff x="1058090" y="482600"/>
            <a:chExt cx="1070956" cy="965200"/>
          </a:xfrm>
          <a:solidFill>
            <a:schemeClr val="accent5">
              <a:lumMod val="75000"/>
            </a:schemeClr>
          </a:solidFill>
        </p:grpSpPr>
        <p:sp>
          <p:nvSpPr>
            <p:cNvPr id="3" name="Rectangle 2"/>
            <p:cNvSpPr/>
            <p:nvPr/>
          </p:nvSpPr>
          <p:spPr>
            <a:xfrm>
              <a:off x="1058090" y="482600"/>
              <a:ext cx="1070956"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p:cNvSpPr/>
            <p:nvPr/>
          </p:nvSpPr>
          <p:spPr>
            <a:xfrm flipV="1">
              <a:off x="1463475" y="1244600"/>
              <a:ext cx="294296" cy="203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6" name="Group 65"/>
          <p:cNvGrpSpPr/>
          <p:nvPr/>
        </p:nvGrpSpPr>
        <p:grpSpPr>
          <a:xfrm>
            <a:off x="4151273" y="17926"/>
            <a:ext cx="2387597" cy="1523707"/>
            <a:chOff x="1092200" y="482600"/>
            <a:chExt cx="1036846" cy="965200"/>
          </a:xfrm>
          <a:solidFill>
            <a:schemeClr val="accent2">
              <a:lumMod val="75000"/>
            </a:schemeClr>
          </a:solidFill>
        </p:grpSpPr>
        <p:sp>
          <p:nvSpPr>
            <p:cNvPr id="67" name="Rectangle 66"/>
            <p:cNvSpPr/>
            <p:nvPr/>
          </p:nvSpPr>
          <p:spPr>
            <a:xfrm>
              <a:off x="1092200" y="482600"/>
              <a:ext cx="1036846"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p:cNvSpPr/>
            <p:nvPr/>
          </p:nvSpPr>
          <p:spPr>
            <a:xfrm flipV="1">
              <a:off x="1463475" y="1244600"/>
              <a:ext cx="294296" cy="203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p:cNvGrpSpPr/>
          <p:nvPr/>
        </p:nvGrpSpPr>
        <p:grpSpPr>
          <a:xfrm>
            <a:off x="6554323" y="0"/>
            <a:ext cx="2393819" cy="1523707"/>
            <a:chOff x="1092200" y="482600"/>
            <a:chExt cx="1036846" cy="965200"/>
          </a:xfrm>
          <a:solidFill>
            <a:schemeClr val="accent4">
              <a:lumMod val="75000"/>
            </a:schemeClr>
          </a:solidFill>
        </p:grpSpPr>
        <p:sp>
          <p:nvSpPr>
            <p:cNvPr id="70" name="Rectangle 69"/>
            <p:cNvSpPr/>
            <p:nvPr/>
          </p:nvSpPr>
          <p:spPr>
            <a:xfrm>
              <a:off x="1092200" y="482600"/>
              <a:ext cx="1036846"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p:cNvSpPr/>
            <p:nvPr/>
          </p:nvSpPr>
          <p:spPr>
            <a:xfrm flipV="1">
              <a:off x="1463475" y="1244600"/>
              <a:ext cx="294296" cy="203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2" name="Group 71"/>
          <p:cNvGrpSpPr/>
          <p:nvPr/>
        </p:nvGrpSpPr>
        <p:grpSpPr>
          <a:xfrm>
            <a:off x="8948515" y="17926"/>
            <a:ext cx="2403697" cy="1523707"/>
            <a:chOff x="1092200" y="482600"/>
            <a:chExt cx="1036846" cy="965200"/>
          </a:xfrm>
          <a:solidFill>
            <a:schemeClr val="accent3"/>
          </a:solidFill>
        </p:grpSpPr>
        <p:sp>
          <p:nvSpPr>
            <p:cNvPr id="73" name="Rectangle 72"/>
            <p:cNvSpPr/>
            <p:nvPr/>
          </p:nvSpPr>
          <p:spPr>
            <a:xfrm>
              <a:off x="1092200" y="482600"/>
              <a:ext cx="1036846"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Isosceles Triangle 73"/>
            <p:cNvSpPr/>
            <p:nvPr/>
          </p:nvSpPr>
          <p:spPr>
            <a:xfrm flipV="1">
              <a:off x="1463475" y="1244600"/>
              <a:ext cx="294296" cy="203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Rectangle 64"/>
          <p:cNvSpPr/>
          <p:nvPr/>
        </p:nvSpPr>
        <p:spPr>
          <a:xfrm>
            <a:off x="1748757" y="93947"/>
            <a:ext cx="2057364" cy="1133002"/>
          </a:xfrm>
          <a:prstGeom prst="rect">
            <a:avLst/>
          </a:prstGeom>
        </p:spPr>
        <p:txBody>
          <a:bodyPr wrap="square">
            <a:spAutoFit/>
          </a:bodyPr>
          <a:lstStyle/>
          <a:p>
            <a:pPr marL="0" marR="0" lvl="0" indent="0" algn="l" defTabSz="1218987" rtl="0" eaLnBrk="1" fontAlgn="auto" latinLnBrk="0" hangingPunct="1">
              <a:lnSpc>
                <a:spcPts val="2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Calibri" panose="020F0502020204030204"/>
                <a:ea typeface="+mn-ea"/>
                <a:cs typeface="+mn-cs"/>
              </a:rPr>
              <a:t>Strategy Management &amp; Institutional Effectiveness</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Rectangle 74"/>
          <p:cNvSpPr/>
          <p:nvPr/>
        </p:nvSpPr>
        <p:spPr>
          <a:xfrm>
            <a:off x="4238574" y="116162"/>
            <a:ext cx="2012226" cy="1135375"/>
          </a:xfrm>
          <a:prstGeom prst="rect">
            <a:avLst/>
          </a:prstGeom>
        </p:spPr>
        <p:txBody>
          <a:bodyPr wrap="square">
            <a:spAutoFit/>
          </a:bodyPr>
          <a:lstStyle/>
          <a:p>
            <a:pPr marL="0" marR="0" lvl="0" indent="0" algn="l" defTabSz="1218987" rtl="0" eaLnBrk="1" fontAlgn="auto" latinLnBrk="0" hangingPunct="1">
              <a:lnSpc>
                <a:spcPts val="2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Knowledge Building, Management &amp; Governance </a:t>
            </a:r>
          </a:p>
        </p:txBody>
      </p:sp>
      <p:sp>
        <p:nvSpPr>
          <p:cNvPr id="76" name="Rectangle 75"/>
          <p:cNvSpPr/>
          <p:nvPr/>
        </p:nvSpPr>
        <p:spPr>
          <a:xfrm>
            <a:off x="6672986" y="309106"/>
            <a:ext cx="2012226" cy="605294"/>
          </a:xfrm>
          <a:prstGeom prst="rect">
            <a:avLst/>
          </a:prstGeom>
        </p:spPr>
        <p:txBody>
          <a:bodyPr wrap="square">
            <a:spAutoFit/>
          </a:bodyPr>
          <a:lstStyle/>
          <a:p>
            <a:pPr marL="0" marR="0" lvl="0" indent="0" algn="l" defTabSz="1218987" rtl="0" eaLnBrk="1" fontAlgn="auto" latinLnBrk="0" hangingPunct="1">
              <a:lnSpc>
                <a:spcPts val="2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Information Technology</a:t>
            </a:r>
          </a:p>
        </p:txBody>
      </p:sp>
      <p:sp>
        <p:nvSpPr>
          <p:cNvPr id="77" name="Rectangle 76"/>
          <p:cNvSpPr/>
          <p:nvPr/>
        </p:nvSpPr>
        <p:spPr>
          <a:xfrm>
            <a:off x="9035186" y="304800"/>
            <a:ext cx="2012226" cy="622414"/>
          </a:xfrm>
          <a:prstGeom prst="rect">
            <a:avLst/>
          </a:prstGeom>
        </p:spPr>
        <p:txBody>
          <a:bodyPr wrap="square">
            <a:spAutoFit/>
          </a:bodyPr>
          <a:lstStyle/>
          <a:p>
            <a:pPr marL="0" marR="0" lvl="0" indent="0" algn="l" defTabSz="1218987" rtl="0" eaLnBrk="1" fontAlgn="auto" latinLnBrk="0" hangingPunct="1">
              <a:lnSpc>
                <a:spcPts val="2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Information Security</a:t>
            </a:r>
          </a:p>
        </p:txBody>
      </p:sp>
      <p:sp>
        <p:nvSpPr>
          <p:cNvPr id="81" name="Rectangle 80"/>
          <p:cNvSpPr/>
          <p:nvPr/>
        </p:nvSpPr>
        <p:spPr>
          <a:xfrm rot="16200000">
            <a:off x="-1077162" y="1432364"/>
            <a:ext cx="3573339" cy="1077218"/>
          </a:xfrm>
          <a:prstGeom prst="rect">
            <a:avLst/>
          </a:prstGeom>
        </p:spPr>
        <p:txBody>
          <a:bodyPr wrap="square">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lumMod val="75000"/>
                    <a:lumOff val="25000"/>
                  </a:prstClr>
                </a:solidFill>
                <a:effectLst/>
                <a:uLnTx/>
                <a:uFillTx/>
                <a:latin typeface="Arial" pitchFamily="34" charset="0"/>
                <a:ea typeface="+mn-ea"/>
                <a:cs typeface="Arial" pitchFamily="34" charset="0"/>
              </a:rPr>
              <a:t>KEY THEMES &amp; GOALS </a:t>
            </a:r>
            <a:endParaRPr kumimoji="0" lang="en-US" sz="3200" b="0" i="0" u="none" strike="noStrike" kern="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endParaRPr>
          </a:p>
        </p:txBody>
      </p:sp>
      <p:sp>
        <p:nvSpPr>
          <p:cNvPr id="58" name="Rectangle 57"/>
          <p:cNvSpPr/>
          <p:nvPr/>
        </p:nvSpPr>
        <p:spPr>
          <a:xfrm>
            <a:off x="4161363" y="1524000"/>
            <a:ext cx="2366871" cy="2862322"/>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Goal 3: Build </a:t>
            </a:r>
            <a:r>
              <a:rPr kumimoji="0" lang="en-US" sz="1800" b="0" i="0" u="none" strike="noStrike" kern="1200" cap="small" spc="0" normalizeH="0" baseline="0" noProof="0" dirty="0" smtClean="0">
                <a:ln>
                  <a:noFill/>
                </a:ln>
                <a:solidFill>
                  <a:prstClr val="white"/>
                </a:solidFill>
                <a:effectLst/>
                <a:uLnTx/>
                <a:uFillTx/>
                <a:latin typeface="Calibri" panose="020F0502020204030204"/>
                <a:ea typeface="+mn-ea"/>
                <a:cs typeface="+mn-cs"/>
              </a:rPr>
              <a:t>&amp; Nurture </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a </a:t>
            </a:r>
            <a:r>
              <a:rPr kumimoji="0" lang="en-US" sz="1800" b="0" i="0" u="none" strike="noStrike" kern="1200" cap="small" spc="0" normalizeH="0" baseline="0" noProof="0" dirty="0">
                <a:ln>
                  <a:noFill/>
                </a:ln>
                <a:solidFill>
                  <a:srgbClr val="FFFF00"/>
                </a:solidFill>
                <a:effectLst/>
                <a:uLnTx/>
                <a:uFillTx/>
                <a:latin typeface="Calibri" panose="020F0502020204030204"/>
                <a:ea typeface="+mn-ea"/>
                <a:cs typeface="+mn-cs"/>
              </a:rPr>
              <a:t>Knowledge-Empowered Institution</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through </a:t>
            </a:r>
            <a:r>
              <a:rPr kumimoji="0" lang="en-US" sz="1800" b="0" i="0" u="none" strike="noStrike" kern="1200" cap="small" spc="0" normalizeH="0" baseline="0" noProof="0" dirty="0">
                <a:ln>
                  <a:noFill/>
                </a:ln>
                <a:solidFill>
                  <a:srgbClr val="FFFF00"/>
                </a:solidFill>
                <a:effectLst/>
                <a:uLnTx/>
                <a:uFillTx/>
                <a:latin typeface="Calibri" panose="020F0502020204030204"/>
                <a:ea typeface="+mn-ea"/>
                <a:cs typeface="+mn-cs"/>
              </a:rPr>
              <a:t>Business Intelligence</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small" spc="0" normalizeH="0" baseline="0" noProof="0" dirty="0">
                <a:ln>
                  <a:noFill/>
                </a:ln>
                <a:solidFill>
                  <a:srgbClr val="FFFF00"/>
                </a:solidFill>
                <a:effectLst/>
                <a:uLnTx/>
                <a:uFillTx/>
                <a:latin typeface="Calibri" panose="020F0502020204030204"/>
                <a:ea typeface="+mn-ea"/>
                <a:cs typeface="+mn-cs"/>
              </a:rPr>
              <a:t>Advanced Analytics</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small" spc="0" normalizeH="0" baseline="0" noProof="0" dirty="0">
                <a:ln>
                  <a:noFill/>
                </a:ln>
                <a:solidFill>
                  <a:srgbClr val="FFFF00"/>
                </a:solidFill>
                <a:effectLst/>
                <a:uLnTx/>
                <a:uFillTx/>
                <a:latin typeface="Calibri" panose="020F0502020204030204"/>
                <a:ea typeface="+mn-ea"/>
                <a:cs typeface="+mn-cs"/>
              </a:rPr>
              <a:t>Surveys</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and </a:t>
            </a:r>
            <a:r>
              <a:rPr kumimoji="0" lang="en-US" sz="1800" b="0" i="0" u="none" strike="noStrike" kern="1200" cap="small" spc="0" normalizeH="0" baseline="0" noProof="0" dirty="0">
                <a:ln>
                  <a:noFill/>
                </a:ln>
                <a:solidFill>
                  <a:srgbClr val="FFFF00"/>
                </a:solidFill>
                <a:effectLst/>
                <a:uLnTx/>
                <a:uFillTx/>
                <a:latin typeface="Calibri" panose="020F0502020204030204"/>
                <a:ea typeface="+mn-ea"/>
                <a:cs typeface="+mn-cs"/>
              </a:rPr>
              <a:t>Benchmarking</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using best practices in </a:t>
            </a:r>
            <a:r>
              <a:rPr kumimoji="0" lang="en-US" sz="1800" b="0" i="0" u="none" strike="noStrike" kern="1200" cap="small" spc="0" normalizeH="0" baseline="0" noProof="0" dirty="0">
                <a:ln>
                  <a:noFill/>
                </a:ln>
                <a:solidFill>
                  <a:srgbClr val="FFFF00"/>
                </a:solidFill>
                <a:effectLst/>
                <a:uLnTx/>
                <a:uFillTx/>
                <a:latin typeface="Calibri" panose="020F0502020204030204"/>
                <a:ea typeface="+mn-ea"/>
                <a:cs typeface="+mn-cs"/>
              </a:rPr>
              <a:t>Data Governance</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and Management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p:cNvSpPr/>
          <p:nvPr/>
        </p:nvSpPr>
        <p:spPr>
          <a:xfrm>
            <a:off x="1665742" y="1579126"/>
            <a:ext cx="2478286" cy="4524315"/>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Goal 1: Contribute to Emphasizing AUC’s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Reputation </a:t>
            </a:r>
            <a:r>
              <a:rPr kumimoji="0" lang="en-US" sz="1600" b="1" i="0" u="none" strike="noStrike" kern="1200" cap="small" spc="0" normalizeH="0" baseline="0" noProof="0" dirty="0" smtClean="0">
                <a:ln>
                  <a:noFill/>
                </a:ln>
                <a:solidFill>
                  <a:srgbClr val="FFFF00"/>
                </a:solidFill>
                <a:effectLst/>
                <a:uLnTx/>
                <a:uFillTx/>
                <a:latin typeface="Calibri" panose="020F0502020204030204"/>
                <a:ea typeface="+mn-ea"/>
                <a:cs typeface="+mn-cs"/>
              </a:rPr>
              <a:t>&amp; Status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as a World-class University </a:t>
            </a:r>
            <a:r>
              <a:rPr kumimoji="0" lang="en-US" sz="1600" b="0" i="0" u="none" strike="noStrike" kern="1200" cap="small" spc="0" normalizeH="0" baseline="0" noProof="0" dirty="0" smtClean="0">
                <a:ln>
                  <a:noFill/>
                </a:ln>
                <a:solidFill>
                  <a:prstClr val="white"/>
                </a:solidFill>
                <a:effectLst/>
                <a:uLnTx/>
                <a:uFillTx/>
                <a:latin typeface="Calibri" panose="020F0502020204030204"/>
                <a:ea typeface="+mn-ea"/>
                <a:cs typeface="+mn-cs"/>
              </a:rPr>
              <a:t>Recognized </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for its Leadership </a:t>
            </a:r>
            <a:r>
              <a:rPr kumimoji="0" lang="en-US" sz="1600" b="0" i="0" u="none" strike="noStrike" kern="1200" cap="small" spc="0" normalizeH="0" baseline="0" noProof="0" dirty="0" smtClean="0">
                <a:ln>
                  <a:noFill/>
                </a:ln>
                <a:solidFill>
                  <a:prstClr val="white"/>
                </a:solidFill>
                <a:effectLst/>
                <a:uLnTx/>
                <a:uFillTx/>
                <a:latin typeface="Calibri" panose="020F0502020204030204"/>
                <a:ea typeface="+mn-ea"/>
                <a:cs typeface="+mn-cs"/>
              </a:rPr>
              <a:t>&amp; Excellence</a:t>
            </a:r>
            <a:endPar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Goal 2: Lead </a:t>
            </a:r>
            <a:r>
              <a:rPr kumimoji="0" lang="en-US" sz="1600" b="0" i="0" u="none" strike="noStrike" kern="1200" cap="small" spc="0" normalizeH="0" baseline="0" noProof="0" dirty="0" smtClean="0">
                <a:ln>
                  <a:noFill/>
                </a:ln>
                <a:solidFill>
                  <a:prstClr val="white"/>
                </a:solidFill>
                <a:effectLst/>
                <a:uLnTx/>
                <a:uFillTx/>
                <a:latin typeface="Calibri" panose="020F0502020204030204"/>
                <a:ea typeface="+mn-ea"/>
                <a:cs typeface="+mn-cs"/>
              </a:rPr>
              <a:t>&amp; Direct </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the University’s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planning processes </a:t>
            </a:r>
            <a:r>
              <a:rPr kumimoji="0" lang="en-US" sz="1600" b="1" i="0" u="none" strike="noStrike" kern="1200" cap="small" spc="0" normalizeH="0" baseline="0" noProof="0" dirty="0" smtClean="0">
                <a:ln>
                  <a:noFill/>
                </a:ln>
                <a:solidFill>
                  <a:srgbClr val="FFFF00"/>
                </a:solidFill>
                <a:effectLst/>
                <a:uLnTx/>
                <a:uFillTx/>
                <a:latin typeface="Calibri" panose="020F0502020204030204"/>
                <a:ea typeface="+mn-ea"/>
                <a:cs typeface="+mn-cs"/>
              </a:rPr>
              <a:t>&amp; the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continuous assessment </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of our academic programs and administrative units to enhance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Institutional Effectiveness</a:t>
            </a:r>
            <a:r>
              <a:rPr kumimoji="0" lang="en-US" sz="1600" b="0" i="0" u="none" strike="noStrike" kern="1200" cap="small" spc="0" normalizeH="0" baseline="0" noProof="0" dirty="0">
                <a:ln>
                  <a:noFill/>
                </a:ln>
                <a:solidFill>
                  <a:prstClr val="white"/>
                </a:solidFill>
                <a:effectLst/>
                <a:uLnTx/>
                <a:uFillTx/>
                <a:latin typeface="Calibri" panose="020F0502020204030204"/>
                <a:ea typeface="+mn-ea"/>
                <a:cs typeface="+mn-cs"/>
              </a:rPr>
              <a:t>, and improve efficiency through the </a:t>
            </a:r>
            <a:r>
              <a:rPr kumimoji="0" lang="en-US" sz="1600" b="1" i="0" u="none" strike="noStrike" kern="1200" cap="small" spc="0" normalizeH="0" baseline="0" noProof="0" dirty="0">
                <a:ln>
                  <a:noFill/>
                </a:ln>
                <a:solidFill>
                  <a:srgbClr val="FFFF00"/>
                </a:solidFill>
                <a:effectLst/>
                <a:uLnTx/>
                <a:uFillTx/>
                <a:latin typeface="Calibri" panose="020F0502020204030204"/>
                <a:ea typeface="+mn-ea"/>
                <a:cs typeface="+mn-cs"/>
              </a:rPr>
              <a:t>optimization of business processes</a:t>
            </a:r>
            <a:endParaRPr kumimoji="0" lang="en-US" sz="1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57" name="Rectangle 56"/>
          <p:cNvSpPr/>
          <p:nvPr/>
        </p:nvSpPr>
        <p:spPr>
          <a:xfrm>
            <a:off x="6551612" y="1495485"/>
            <a:ext cx="2389396" cy="4524315"/>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Goal 4: Building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Strong IT Roots</a:t>
            </a:r>
            <a:r>
              <a:rPr kumimoji="0" lang="en-US" sz="1800" b="1" i="0" u="none" strike="noStrike" kern="1200" cap="small"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small" spc="0" normalizeH="0" baseline="0" noProof="0" dirty="0" smtClean="0">
                <a:ln>
                  <a:noFill/>
                </a:ln>
                <a:solidFill>
                  <a:prstClr val="white"/>
                </a:solidFill>
                <a:effectLst/>
                <a:uLnTx/>
                <a:uFillTx/>
                <a:latin typeface="Calibri" panose="020F0502020204030204"/>
                <a:ea typeface="+mn-ea"/>
                <a:cs typeface="+mn-cs"/>
              </a:rPr>
              <a:t>in </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terms of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Human Capital</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Governance</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Infrastructure</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Systems</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(ERP) and Robust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Integrations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Goal 5: Supporting a Student-Centered Institution through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Advanced Technology </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to enhance the </a:t>
            </a:r>
            <a:r>
              <a:rPr kumimoji="0" lang="en-US" sz="1800" b="1" i="0" u="none" strike="noStrike" kern="1200" cap="small" spc="0" normalizeH="0" baseline="0" noProof="0" dirty="0">
                <a:ln>
                  <a:noFill/>
                </a:ln>
                <a:solidFill>
                  <a:srgbClr val="57687B"/>
                </a:solidFill>
                <a:effectLst/>
                <a:uLnTx/>
                <a:uFillTx/>
                <a:latin typeface="Calibri" panose="020F0502020204030204"/>
                <a:ea typeface="+mn-ea"/>
                <a:cs typeface="+mn-cs"/>
              </a:rPr>
              <a:t>AUC Experience</a:t>
            </a:r>
            <a:r>
              <a:rPr kumimoji="0" lang="en-US" sz="1800" b="0" i="0" u="none" strike="noStrike" kern="1200" cap="small" spc="0" normalizeH="0" baseline="0" noProof="0" dirty="0">
                <a:ln>
                  <a:noFill/>
                </a:ln>
                <a:solidFill>
                  <a:prstClr val="white"/>
                </a:solidFill>
                <a:effectLst/>
                <a:uLnTx/>
                <a:uFillTx/>
                <a:latin typeface="Calibri" panose="020F0502020204030204"/>
                <a:ea typeface="+mn-ea"/>
                <a:cs typeface="+mn-cs"/>
              </a:rPr>
              <a:t> by Going Paperless and reaching out Beyond the Campus</a:t>
            </a:r>
          </a:p>
        </p:txBody>
      </p:sp>
      <p:sp>
        <p:nvSpPr>
          <p:cNvPr id="60" name="TextBox 59"/>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14224010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96" y="109157"/>
            <a:ext cx="12188825" cy="911448"/>
          </a:xfrm>
        </p:spPr>
        <p:txBody>
          <a:bodyPr>
            <a:normAutofit fontScale="90000"/>
          </a:bodyPr>
          <a:lstStyle/>
          <a:p>
            <a:r>
              <a:rPr lang="en-US" dirty="0" smtClean="0"/>
              <a:t>Key Challenges &amp; Accomplishments</a:t>
            </a:r>
            <a:endParaRPr lang="en-US" dirty="0"/>
          </a:p>
        </p:txBody>
      </p:sp>
      <p:sp>
        <p:nvSpPr>
          <p:cNvPr id="251" name="Pentagon 5">
            <a:extLst>
              <a:ext uri="{FF2B5EF4-FFF2-40B4-BE49-F238E27FC236}">
                <a16:creationId xmlns="" xmlns:a16="http://schemas.microsoft.com/office/drawing/2014/main" id="{D5FC67E1-49A4-48BB-B419-673EF4CBD4B2}"/>
              </a:ext>
            </a:extLst>
          </p:cNvPr>
          <p:cNvSpPr/>
          <p:nvPr/>
        </p:nvSpPr>
        <p:spPr>
          <a:xfrm>
            <a:off x="895118" y="1371600"/>
            <a:ext cx="10445100" cy="5105400"/>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3" name="Pentagon 7">
            <a:extLst>
              <a:ext uri="{FF2B5EF4-FFF2-40B4-BE49-F238E27FC236}">
                <a16:creationId xmlns="" xmlns:a16="http://schemas.microsoft.com/office/drawing/2014/main" id="{A7B7D75F-816C-4594-A1FE-081F6CC30FA2}"/>
              </a:ext>
            </a:extLst>
          </p:cNvPr>
          <p:cNvSpPr/>
          <p:nvPr/>
        </p:nvSpPr>
        <p:spPr>
          <a:xfrm>
            <a:off x="1539739" y="1371600"/>
            <a:ext cx="6688273" cy="5105400"/>
          </a:xfrm>
          <a:prstGeom prst="homePlate">
            <a:avLst>
              <a:gd name="adj" fmla="val 260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5" name="Pentagon 9">
            <a:extLst>
              <a:ext uri="{FF2B5EF4-FFF2-40B4-BE49-F238E27FC236}">
                <a16:creationId xmlns="" xmlns:a16="http://schemas.microsoft.com/office/drawing/2014/main" id="{CB6D27F0-CCDB-480A-A535-4F93BB1C230F}"/>
              </a:ext>
            </a:extLst>
          </p:cNvPr>
          <p:cNvSpPr/>
          <p:nvPr/>
        </p:nvSpPr>
        <p:spPr>
          <a:xfrm>
            <a:off x="895117" y="1371600"/>
            <a:ext cx="3792318" cy="5105400"/>
          </a:xfrm>
          <a:prstGeom prst="homePlate">
            <a:avLst>
              <a:gd name="adj" fmla="val 260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6" name="Rectangle 15">
            <a:extLst>
              <a:ext uri="{FF2B5EF4-FFF2-40B4-BE49-F238E27FC236}">
                <a16:creationId xmlns="" xmlns:a16="http://schemas.microsoft.com/office/drawing/2014/main" id="{8E33233F-5E1F-4528-886C-5E7052EE3987}"/>
              </a:ext>
            </a:extLst>
          </p:cNvPr>
          <p:cNvSpPr/>
          <p:nvPr/>
        </p:nvSpPr>
        <p:spPr>
          <a:xfrm>
            <a:off x="895118" y="1371600"/>
            <a:ext cx="10441391" cy="60649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7" name="TextBox 256">
            <a:extLst>
              <a:ext uri="{FF2B5EF4-FFF2-40B4-BE49-F238E27FC236}">
                <a16:creationId xmlns="" xmlns:a16="http://schemas.microsoft.com/office/drawing/2014/main" id="{EFA85510-1059-4DAB-9661-5FAF756BA1E0}"/>
              </a:ext>
            </a:extLst>
          </p:cNvPr>
          <p:cNvSpPr txBox="1"/>
          <p:nvPr/>
        </p:nvSpPr>
        <p:spPr>
          <a:xfrm>
            <a:off x="8532812" y="1447800"/>
            <a:ext cx="1510713"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Arial" pitchFamily="34" charset="0"/>
              </a:rPr>
              <a:t>PLAN</a:t>
            </a:r>
            <a:endParaRPr kumimoji="0" lang="ko-KR" altLang="en-US" sz="2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60" name="TextBox 259">
            <a:extLst>
              <a:ext uri="{FF2B5EF4-FFF2-40B4-BE49-F238E27FC236}">
                <a16:creationId xmlns="" xmlns:a16="http://schemas.microsoft.com/office/drawing/2014/main" id="{E04B7F79-F94C-47E7-AD94-A442D92C2C9B}"/>
              </a:ext>
            </a:extLst>
          </p:cNvPr>
          <p:cNvSpPr txBox="1"/>
          <p:nvPr/>
        </p:nvSpPr>
        <p:spPr>
          <a:xfrm>
            <a:off x="4265613" y="2029627"/>
            <a:ext cx="3276599" cy="707886"/>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MSCHE accredited &amp; QS Ranking up 25 </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places</a:t>
            </a:r>
            <a:endPar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
        <p:nvSpPr>
          <p:cNvPr id="262" name="TextBox 261">
            <a:extLst>
              <a:ext uri="{FF2B5EF4-FFF2-40B4-BE49-F238E27FC236}">
                <a16:creationId xmlns="" xmlns:a16="http://schemas.microsoft.com/office/drawing/2014/main" id="{3442BDFD-C250-4E42-93C1-D89407CB3235}"/>
              </a:ext>
            </a:extLst>
          </p:cNvPr>
          <p:cNvSpPr txBox="1"/>
          <p:nvPr/>
        </p:nvSpPr>
        <p:spPr>
          <a:xfrm>
            <a:off x="8261448" y="3388516"/>
            <a:ext cx="3062250" cy="156966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Execution </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&amp; tracking</a:t>
            </a: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Closing the loop</a:t>
            </a: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Business process </a:t>
            </a: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repository</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3" name="TextBox 262">
            <a:extLst>
              <a:ext uri="{FF2B5EF4-FFF2-40B4-BE49-F238E27FC236}">
                <a16:creationId xmlns="" xmlns:a16="http://schemas.microsoft.com/office/drawing/2014/main" id="{68EA136F-FA7B-4B0F-925E-7875895305F0}"/>
              </a:ext>
            </a:extLst>
          </p:cNvPr>
          <p:cNvSpPr txBox="1"/>
          <p:nvPr/>
        </p:nvSpPr>
        <p:spPr>
          <a:xfrm>
            <a:off x="912812" y="1981199"/>
            <a:ext cx="3505200" cy="4154984"/>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Global reputation</a:t>
            </a:r>
          </a:p>
          <a:p>
            <a:pPr marL="0" marR="0" lvl="0" indent="0" algn="l" defTabSz="1218987"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Strategy &amp; Institutional effectiveness  </a:t>
            </a:r>
          </a:p>
          <a:p>
            <a:pPr marL="0" marR="0" lvl="0" indent="0" algn="l" defTabSz="1218987"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for decision making </a:t>
            </a:r>
          </a:p>
        </p:txBody>
      </p:sp>
      <p:sp>
        <p:nvSpPr>
          <p:cNvPr id="264" name="TextBox 263">
            <a:extLst>
              <a:ext uri="{FF2B5EF4-FFF2-40B4-BE49-F238E27FC236}">
                <a16:creationId xmlns="" xmlns:a16="http://schemas.microsoft.com/office/drawing/2014/main" id="{F6C55275-8C4F-4472-AD6A-FCC44BCB7C80}"/>
              </a:ext>
            </a:extLst>
          </p:cNvPr>
          <p:cNvSpPr txBox="1"/>
          <p:nvPr/>
        </p:nvSpPr>
        <p:spPr>
          <a:xfrm>
            <a:off x="3757505" y="1447800"/>
            <a:ext cx="3327507"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Arial" pitchFamily="34" charset="0"/>
              </a:rPr>
              <a:t>ACCOMPLISHMENTS</a:t>
            </a:r>
            <a:endParaRPr kumimoji="0" lang="ko-KR" altLang="en-US" sz="2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66" name="TextBox 265">
            <a:extLst>
              <a:ext uri="{FF2B5EF4-FFF2-40B4-BE49-F238E27FC236}">
                <a16:creationId xmlns="" xmlns:a16="http://schemas.microsoft.com/office/drawing/2014/main" id="{10675AEE-495F-44E5-9116-19BC06B6F65F}"/>
              </a:ext>
            </a:extLst>
          </p:cNvPr>
          <p:cNvSpPr txBox="1"/>
          <p:nvPr/>
        </p:nvSpPr>
        <p:spPr>
          <a:xfrm>
            <a:off x="1162298" y="1449158"/>
            <a:ext cx="2404227"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Arial" pitchFamily="34" charset="0"/>
              </a:rPr>
              <a:t>CHALLENGES</a:t>
            </a:r>
            <a:endParaRPr kumimoji="0" lang="ko-KR" altLang="en-US" sz="2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36" name="TextBox 35">
            <a:extLst>
              <a:ext uri="{FF2B5EF4-FFF2-40B4-BE49-F238E27FC236}">
                <a16:creationId xmlns="" xmlns:a16="http://schemas.microsoft.com/office/drawing/2014/main" id="{E04B7F79-F94C-47E7-AD94-A442D92C2C9B}"/>
              </a:ext>
            </a:extLst>
          </p:cNvPr>
          <p:cNvSpPr txBox="1"/>
          <p:nvPr/>
        </p:nvSpPr>
        <p:spPr>
          <a:xfrm>
            <a:off x="4706681" y="3162279"/>
            <a:ext cx="3308354"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AUC’s centennial </a:t>
            </a:r>
            <a:r>
              <a:rPr kumimoji="0" lang="en-US" sz="1800" b="0" i="0" u="none" strike="noStrike" kern="1200" cap="none" spc="0" normalizeH="0" baseline="0" noProof="0" dirty="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strategic </a:t>
            </a:r>
            <a:r>
              <a:rPr kumimoji="0" lang="en-US" sz="1800" b="0" i="0" u="none" strike="noStrike" kern="1200" cap="none" spc="0" normalizeH="0" baseline="0" noProof="0" dirty="0" smtClean="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plan linked to resources (Conference)</a:t>
            </a:r>
          </a:p>
        </p:txBody>
      </p:sp>
      <p:sp>
        <p:nvSpPr>
          <p:cNvPr id="37" name="TextBox 36">
            <a:extLst>
              <a:ext uri="{FF2B5EF4-FFF2-40B4-BE49-F238E27FC236}">
                <a16:creationId xmlns="" xmlns:a16="http://schemas.microsoft.com/office/drawing/2014/main" id="{E04B7F79-F94C-47E7-AD94-A442D92C2C9B}"/>
              </a:ext>
            </a:extLst>
          </p:cNvPr>
          <p:cNvSpPr txBox="1"/>
          <p:nvPr/>
        </p:nvSpPr>
        <p:spPr>
          <a:xfrm>
            <a:off x="4113212" y="5454631"/>
            <a:ext cx="3276599" cy="1015663"/>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BI &amp; </a:t>
            </a: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analytics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Data </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governance policy </a:t>
            </a: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&amp; dictionaries</a:t>
            </a:r>
          </a:p>
        </p:txBody>
      </p:sp>
      <p:sp>
        <p:nvSpPr>
          <p:cNvPr id="38" name="TextBox 37">
            <a:extLst>
              <a:ext uri="{FF2B5EF4-FFF2-40B4-BE49-F238E27FC236}">
                <a16:creationId xmlns="" xmlns:a16="http://schemas.microsoft.com/office/drawing/2014/main" id="{E04B7F79-F94C-47E7-AD94-A442D92C2C9B}"/>
              </a:ext>
            </a:extLst>
          </p:cNvPr>
          <p:cNvSpPr txBox="1"/>
          <p:nvPr/>
        </p:nvSpPr>
        <p:spPr>
          <a:xfrm>
            <a:off x="4740117" y="4459069"/>
            <a:ext cx="3308354" cy="646331"/>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Business </a:t>
            </a:r>
            <a:r>
              <a:rPr kumimoji="0" lang="en-US" sz="1800" b="0" i="0" u="none" strike="noStrike" kern="1200" cap="none" spc="0" normalizeH="0" baseline="0" noProof="0" dirty="0">
                <a:ln>
                  <a:noFill/>
                </a:ln>
                <a:solidFill>
                  <a:srgbClr val="F4AB17"/>
                </a:solidFill>
                <a:effectLst/>
                <a:uLnTx/>
                <a:uFillTx/>
                <a:latin typeface="Arial" panose="020B0604020202020204" pitchFamily="34" charset="0"/>
                <a:ea typeface="MS Mincho" panose="02020609040205080304" pitchFamily="49" charset="-128"/>
                <a:cs typeface="Arial" panose="020B0604020202020204" pitchFamily="34" charset="0"/>
              </a:rPr>
              <a:t>process improvement </a:t>
            </a:r>
          </a:p>
        </p:txBody>
      </p:sp>
      <p:sp>
        <p:nvSpPr>
          <p:cNvPr id="39" name="TextBox 38">
            <a:extLst>
              <a:ext uri="{FF2B5EF4-FFF2-40B4-BE49-F238E27FC236}">
                <a16:creationId xmlns="" xmlns:a16="http://schemas.microsoft.com/office/drawing/2014/main" id="{E04B7F79-F94C-47E7-AD94-A442D92C2C9B}"/>
              </a:ext>
            </a:extLst>
          </p:cNvPr>
          <p:cNvSpPr txBox="1"/>
          <p:nvPr/>
        </p:nvSpPr>
        <p:spPr>
          <a:xfrm>
            <a:off x="4740117" y="4085609"/>
            <a:ext cx="3308354"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Institutionalized assessment</a:t>
            </a:r>
          </a:p>
        </p:txBody>
      </p:sp>
      <p:sp>
        <p:nvSpPr>
          <p:cNvPr id="42" name="TextBox 41">
            <a:extLst>
              <a:ext uri="{FF2B5EF4-FFF2-40B4-BE49-F238E27FC236}">
                <a16:creationId xmlns="" xmlns:a16="http://schemas.microsoft.com/office/drawing/2014/main" id="{3442BDFD-C250-4E42-93C1-D89407CB3235}"/>
              </a:ext>
            </a:extLst>
          </p:cNvPr>
          <p:cNvSpPr txBox="1"/>
          <p:nvPr/>
        </p:nvSpPr>
        <p:spPr>
          <a:xfrm>
            <a:off x="7770812" y="1935045"/>
            <a:ext cx="3583391"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NAQAAE Accreditation</a:t>
            </a: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Academic, Employer reputation &amp; Research</a:t>
            </a:r>
          </a:p>
        </p:txBody>
      </p:sp>
      <p:sp>
        <p:nvSpPr>
          <p:cNvPr id="43" name="TextBox 42">
            <a:extLst>
              <a:ext uri="{FF2B5EF4-FFF2-40B4-BE49-F238E27FC236}">
                <a16:creationId xmlns="" xmlns:a16="http://schemas.microsoft.com/office/drawing/2014/main" id="{3442BDFD-C250-4E42-93C1-D89407CB3235}"/>
              </a:ext>
            </a:extLst>
          </p:cNvPr>
          <p:cNvSpPr txBox="1"/>
          <p:nvPr/>
        </p:nvSpPr>
        <p:spPr>
          <a:xfrm>
            <a:off x="7517633" y="5462416"/>
            <a:ext cx="3817288" cy="83099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Data sources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&amp; </a:t>
            </a: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analytics</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Awareness &amp; enforcement </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ectangle 15">
            <a:extLst>
              <a:ext uri="{FF2B5EF4-FFF2-40B4-BE49-F238E27FC236}">
                <a16:creationId xmlns="" xmlns:a16="http://schemas.microsoft.com/office/drawing/2014/main" id="{8E33233F-5E1F-4528-886C-5E7052EE3987}"/>
              </a:ext>
            </a:extLst>
          </p:cNvPr>
          <p:cNvSpPr/>
          <p:nvPr/>
        </p:nvSpPr>
        <p:spPr>
          <a:xfrm>
            <a:off x="881133" y="3135374"/>
            <a:ext cx="10441391" cy="199293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5" name="TextBox 44"/>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35423183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96" y="109157"/>
            <a:ext cx="12188825" cy="911448"/>
          </a:xfrm>
        </p:spPr>
        <p:txBody>
          <a:bodyPr>
            <a:normAutofit fontScale="90000"/>
          </a:bodyPr>
          <a:lstStyle/>
          <a:p>
            <a:r>
              <a:rPr lang="en-US" dirty="0" smtClean="0"/>
              <a:t>Key Challenges &amp; Accomplishments</a:t>
            </a:r>
            <a:endParaRPr lang="en-US" dirty="0"/>
          </a:p>
        </p:txBody>
      </p:sp>
      <p:sp>
        <p:nvSpPr>
          <p:cNvPr id="251" name="Pentagon 5">
            <a:extLst>
              <a:ext uri="{FF2B5EF4-FFF2-40B4-BE49-F238E27FC236}">
                <a16:creationId xmlns="" xmlns:a16="http://schemas.microsoft.com/office/drawing/2014/main" id="{D5FC67E1-49A4-48BB-B419-673EF4CBD4B2}"/>
              </a:ext>
            </a:extLst>
          </p:cNvPr>
          <p:cNvSpPr/>
          <p:nvPr/>
        </p:nvSpPr>
        <p:spPr>
          <a:xfrm>
            <a:off x="895118" y="1371600"/>
            <a:ext cx="10445100" cy="5105400"/>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3" name="Pentagon 7">
            <a:extLst>
              <a:ext uri="{FF2B5EF4-FFF2-40B4-BE49-F238E27FC236}">
                <a16:creationId xmlns="" xmlns:a16="http://schemas.microsoft.com/office/drawing/2014/main" id="{A7B7D75F-816C-4594-A1FE-081F6CC30FA2}"/>
              </a:ext>
            </a:extLst>
          </p:cNvPr>
          <p:cNvSpPr/>
          <p:nvPr/>
        </p:nvSpPr>
        <p:spPr>
          <a:xfrm>
            <a:off x="1539739" y="1371600"/>
            <a:ext cx="6688273" cy="5105400"/>
          </a:xfrm>
          <a:prstGeom prst="homePlate">
            <a:avLst>
              <a:gd name="adj" fmla="val 260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5" name="Pentagon 9">
            <a:extLst>
              <a:ext uri="{FF2B5EF4-FFF2-40B4-BE49-F238E27FC236}">
                <a16:creationId xmlns="" xmlns:a16="http://schemas.microsoft.com/office/drawing/2014/main" id="{CB6D27F0-CCDB-480A-A535-4F93BB1C230F}"/>
              </a:ext>
            </a:extLst>
          </p:cNvPr>
          <p:cNvSpPr/>
          <p:nvPr/>
        </p:nvSpPr>
        <p:spPr>
          <a:xfrm>
            <a:off x="895117" y="1371600"/>
            <a:ext cx="3792318" cy="5105400"/>
          </a:xfrm>
          <a:prstGeom prst="homePlate">
            <a:avLst>
              <a:gd name="adj" fmla="val 260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6" name="Rectangle 15">
            <a:extLst>
              <a:ext uri="{FF2B5EF4-FFF2-40B4-BE49-F238E27FC236}">
                <a16:creationId xmlns="" xmlns:a16="http://schemas.microsoft.com/office/drawing/2014/main" id="{8E33233F-5E1F-4528-886C-5E7052EE3987}"/>
              </a:ext>
            </a:extLst>
          </p:cNvPr>
          <p:cNvSpPr/>
          <p:nvPr/>
        </p:nvSpPr>
        <p:spPr>
          <a:xfrm>
            <a:off x="895118" y="1371600"/>
            <a:ext cx="10441391" cy="60649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7" name="TextBox 256">
            <a:extLst>
              <a:ext uri="{FF2B5EF4-FFF2-40B4-BE49-F238E27FC236}">
                <a16:creationId xmlns="" xmlns:a16="http://schemas.microsoft.com/office/drawing/2014/main" id="{EFA85510-1059-4DAB-9661-5FAF756BA1E0}"/>
              </a:ext>
            </a:extLst>
          </p:cNvPr>
          <p:cNvSpPr txBox="1"/>
          <p:nvPr/>
        </p:nvSpPr>
        <p:spPr>
          <a:xfrm>
            <a:off x="8532812" y="1447800"/>
            <a:ext cx="1510713"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Arial" pitchFamily="34" charset="0"/>
              </a:rPr>
              <a:t>PLAN</a:t>
            </a:r>
            <a:endParaRPr kumimoji="0" lang="ko-KR" altLang="en-US" sz="2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60" name="TextBox 259">
            <a:extLst>
              <a:ext uri="{FF2B5EF4-FFF2-40B4-BE49-F238E27FC236}">
                <a16:creationId xmlns="" xmlns:a16="http://schemas.microsoft.com/office/drawing/2014/main" id="{E04B7F79-F94C-47E7-AD94-A442D92C2C9B}"/>
              </a:ext>
            </a:extLst>
          </p:cNvPr>
          <p:cNvSpPr txBox="1"/>
          <p:nvPr/>
        </p:nvSpPr>
        <p:spPr>
          <a:xfrm>
            <a:off x="4189412" y="2029627"/>
            <a:ext cx="3276599" cy="707886"/>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Roadmaps, A</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ssessment</a:t>
            </a: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 InfoSec &amp; </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Development</a:t>
            </a:r>
            <a:endPar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endParaRPr>
          </a:p>
        </p:txBody>
      </p:sp>
      <p:sp>
        <p:nvSpPr>
          <p:cNvPr id="263" name="TextBox 262">
            <a:extLst>
              <a:ext uri="{FF2B5EF4-FFF2-40B4-BE49-F238E27FC236}">
                <a16:creationId xmlns="" xmlns:a16="http://schemas.microsoft.com/office/drawing/2014/main" id="{68EA136F-FA7B-4B0F-925E-7875895305F0}"/>
              </a:ext>
            </a:extLst>
          </p:cNvPr>
          <p:cNvSpPr txBox="1"/>
          <p:nvPr/>
        </p:nvSpPr>
        <p:spPr>
          <a:xfrm>
            <a:off x="916811" y="2035841"/>
            <a:ext cx="3026491" cy="95410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Strategy &amp;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structure</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4" name="TextBox 263">
            <a:extLst>
              <a:ext uri="{FF2B5EF4-FFF2-40B4-BE49-F238E27FC236}">
                <a16:creationId xmlns="" xmlns:a16="http://schemas.microsoft.com/office/drawing/2014/main" id="{F6C55275-8C4F-4472-AD6A-FCC44BCB7C80}"/>
              </a:ext>
            </a:extLst>
          </p:cNvPr>
          <p:cNvSpPr txBox="1"/>
          <p:nvPr/>
        </p:nvSpPr>
        <p:spPr>
          <a:xfrm>
            <a:off x="3757505" y="1447800"/>
            <a:ext cx="3327507"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Arial" pitchFamily="34" charset="0"/>
              </a:rPr>
              <a:t>ACCOMPLISHMENTS</a:t>
            </a:r>
            <a:endParaRPr kumimoji="0" lang="ko-KR" altLang="en-US" sz="2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66" name="TextBox 265">
            <a:extLst>
              <a:ext uri="{FF2B5EF4-FFF2-40B4-BE49-F238E27FC236}">
                <a16:creationId xmlns="" xmlns:a16="http://schemas.microsoft.com/office/drawing/2014/main" id="{10675AEE-495F-44E5-9116-19BC06B6F65F}"/>
              </a:ext>
            </a:extLst>
          </p:cNvPr>
          <p:cNvSpPr txBox="1"/>
          <p:nvPr/>
        </p:nvSpPr>
        <p:spPr>
          <a:xfrm>
            <a:off x="1162298" y="1449158"/>
            <a:ext cx="2404227"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Arial" pitchFamily="34" charset="0"/>
              </a:rPr>
              <a:t>CHALLENGES</a:t>
            </a:r>
            <a:endParaRPr kumimoji="0" lang="ko-KR" altLang="en-US" sz="2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36" name="TextBox 35">
            <a:extLst>
              <a:ext uri="{FF2B5EF4-FFF2-40B4-BE49-F238E27FC236}">
                <a16:creationId xmlns="" xmlns:a16="http://schemas.microsoft.com/office/drawing/2014/main" id="{E04B7F79-F94C-47E7-AD94-A442D92C2C9B}"/>
              </a:ext>
            </a:extLst>
          </p:cNvPr>
          <p:cNvSpPr txBox="1"/>
          <p:nvPr/>
        </p:nvSpPr>
        <p:spPr>
          <a:xfrm>
            <a:off x="4739945" y="3525646"/>
            <a:ext cx="3308354"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Cloud, </a:t>
            </a:r>
            <a:r>
              <a:rPr kumimoji="0" lang="en-US" sz="18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Asset Inventory, Firewalls, Patching, OS, &amp; Password Change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Risk C 76 and B 80)</a:t>
            </a:r>
          </a:p>
        </p:txBody>
      </p:sp>
      <p:sp>
        <p:nvSpPr>
          <p:cNvPr id="37" name="TextBox 36">
            <a:extLst>
              <a:ext uri="{FF2B5EF4-FFF2-40B4-BE49-F238E27FC236}">
                <a16:creationId xmlns="" xmlns:a16="http://schemas.microsoft.com/office/drawing/2014/main" id="{E04B7F79-F94C-47E7-AD94-A442D92C2C9B}"/>
              </a:ext>
            </a:extLst>
          </p:cNvPr>
          <p:cNvSpPr txBox="1"/>
          <p:nvPr/>
        </p:nvSpPr>
        <p:spPr>
          <a:xfrm>
            <a:off x="4196030" y="5481611"/>
            <a:ext cx="3124201" cy="707886"/>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Banner </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on cloud</a:t>
            </a: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App</a:t>
            </a:r>
            <a:r>
              <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rPr>
              <a:t>, SAP </a:t>
            </a:r>
            <a:r>
              <a:rPr kumimoji="0" lang="en-US" sz="2000" b="0" i="0" u="none" strike="noStrike" kern="1200" cap="none" spc="0" normalizeH="0" baseline="0" noProof="0" dirty="0" smtClean="0">
                <a:ln>
                  <a:noFill/>
                </a:ln>
                <a:solidFill>
                  <a:srgbClr val="F4AB17"/>
                </a:solidFill>
                <a:effectLst/>
                <a:uLnTx/>
                <a:uFillTx/>
                <a:latin typeface="Arial" panose="020B0604020202020204" pitchFamily="34" charset="0"/>
                <a:ea typeface="+mn-ea"/>
                <a:cs typeface="Arial" panose="020B0604020202020204" pitchFamily="34" charset="0"/>
              </a:rPr>
              <a:t>SF, IT ticketing</a:t>
            </a:r>
            <a:endParaRPr kumimoji="0" lang="en-US" sz="2000" b="0" i="0" u="none" strike="noStrike" kern="1200" cap="none" spc="0" normalizeH="0" baseline="0" noProof="0" dirty="0">
              <a:ln>
                <a:noFill/>
              </a:ln>
              <a:solidFill>
                <a:srgbClr val="F4AB17"/>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 xmlns:a16="http://schemas.microsoft.com/office/drawing/2014/main" id="{3442BDFD-C250-4E42-93C1-D89407CB3235}"/>
              </a:ext>
            </a:extLst>
          </p:cNvPr>
          <p:cNvSpPr txBox="1"/>
          <p:nvPr/>
        </p:nvSpPr>
        <p:spPr>
          <a:xfrm>
            <a:off x="7712121" y="2029627"/>
            <a:ext cx="3583391" cy="83099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Recruitment &amp; Retention </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a:t>
            </a: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critical skills</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ectangle 15">
            <a:extLst>
              <a:ext uri="{FF2B5EF4-FFF2-40B4-BE49-F238E27FC236}">
                <a16:creationId xmlns="" xmlns:a16="http://schemas.microsoft.com/office/drawing/2014/main" id="{8E33233F-5E1F-4528-886C-5E7052EE3987}"/>
              </a:ext>
            </a:extLst>
          </p:cNvPr>
          <p:cNvSpPr/>
          <p:nvPr/>
        </p:nvSpPr>
        <p:spPr>
          <a:xfrm>
            <a:off x="912471" y="3123932"/>
            <a:ext cx="10441391" cy="199293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0" name="TextBox 19">
            <a:extLst>
              <a:ext uri="{FF2B5EF4-FFF2-40B4-BE49-F238E27FC236}">
                <a16:creationId xmlns="" xmlns:a16="http://schemas.microsoft.com/office/drawing/2014/main" id="{68EA136F-FA7B-4B0F-925E-7875895305F0}"/>
              </a:ext>
            </a:extLst>
          </p:cNvPr>
          <p:cNvSpPr txBox="1"/>
          <p:nvPr/>
        </p:nvSpPr>
        <p:spPr>
          <a:xfrm>
            <a:off x="893943" y="3386316"/>
            <a:ext cx="3884205" cy="1261884"/>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Infrastructure </a:t>
            </a: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Information Security </a:t>
            </a:r>
            <a:endParaRPr kumimoji="0" lang="en-US"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exposure rating: D 66</a:t>
            </a: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 xmlns:a16="http://schemas.microsoft.com/office/drawing/2014/main" id="{68EA136F-FA7B-4B0F-925E-7875895305F0}"/>
              </a:ext>
            </a:extLst>
          </p:cNvPr>
          <p:cNvSpPr txBox="1"/>
          <p:nvPr/>
        </p:nvSpPr>
        <p:spPr>
          <a:xfrm>
            <a:off x="983087" y="5400860"/>
            <a:ext cx="3002303" cy="95410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ERP outdated &amp; integration </a:t>
            </a:r>
            <a:endParaRPr kumimoji="0" lang="en-US"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 xmlns:a16="http://schemas.microsoft.com/office/drawing/2014/main" id="{3442BDFD-C250-4E42-93C1-D89407CB3235}"/>
              </a:ext>
            </a:extLst>
          </p:cNvPr>
          <p:cNvSpPr txBox="1"/>
          <p:nvPr/>
        </p:nvSpPr>
        <p:spPr>
          <a:xfrm>
            <a:off x="8198837" y="3386316"/>
            <a:ext cx="3125850" cy="156966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Identity Management</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Disaster Recovery, Wireless, </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Security Awareness </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 xmlns:a16="http://schemas.microsoft.com/office/drawing/2014/main" id="{3442BDFD-C250-4E42-93C1-D89407CB3235}"/>
              </a:ext>
            </a:extLst>
          </p:cNvPr>
          <p:cNvSpPr txBox="1"/>
          <p:nvPr/>
        </p:nvSpPr>
        <p:spPr>
          <a:xfrm>
            <a:off x="7753118" y="5425949"/>
            <a:ext cx="3583391" cy="83099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Upgrades</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Cloud, &amp; Integration </a:t>
            </a:r>
          </a:p>
        </p:txBody>
      </p:sp>
      <p:sp>
        <p:nvSpPr>
          <p:cNvPr id="25" name="TextBox 24"/>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42881927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06EE50B4-4B13-4FFA-8BCC-76D7D38110AD}"/>
              </a:ext>
            </a:extLst>
          </p:cNvPr>
          <p:cNvSpPr txBox="1"/>
          <p:nvPr/>
        </p:nvSpPr>
        <p:spPr>
          <a:xfrm>
            <a:off x="836613" y="881998"/>
            <a:ext cx="3881458" cy="2751522"/>
          </a:xfrm>
          <a:prstGeom prst="rect">
            <a:avLst/>
          </a:prstGeom>
          <a:noFill/>
        </p:spPr>
        <p:txBody>
          <a:bodyPr wrap="square" lIns="0" rIns="0" rtlCol="0">
            <a:spAutoFit/>
          </a:bodyPr>
          <a:lstStyle/>
          <a:p>
            <a:pPr marL="0" marR="0" lvl="0" indent="0" algn="l" defTabSz="1218987" rtl="0" eaLnBrk="1" fontAlgn="auto" latinLnBrk="0" hangingPunct="1">
              <a:lnSpc>
                <a:spcPct val="80000"/>
              </a:lnSpc>
              <a:spcBef>
                <a:spcPts val="0"/>
              </a:spcBef>
              <a:spcAft>
                <a:spcPts val="0"/>
              </a:spcAft>
              <a:buClrTx/>
              <a:buSzTx/>
              <a:buFontTx/>
              <a:buNone/>
              <a:tabLst/>
              <a:defRPr/>
            </a:pPr>
            <a:r>
              <a:rPr kumimoji="0" lang="en-IN" sz="5400" b="1" i="0" u="none" strike="noStrike" kern="1200" cap="none" spc="0" normalizeH="0" baseline="0" noProof="0" dirty="0" smtClean="0">
                <a:ln>
                  <a:noFill/>
                </a:ln>
                <a:solidFill>
                  <a:srgbClr val="359CDB"/>
                </a:solidFill>
                <a:effectLst/>
                <a:uLnTx/>
                <a:uFillTx/>
                <a:latin typeface="Open Sans"/>
                <a:ea typeface="+mn-ea"/>
                <a:cs typeface="+mn-cs"/>
              </a:rPr>
              <a:t>Key Goals, KPIs, Targets &amp; Links </a:t>
            </a:r>
            <a:endParaRPr kumimoji="0" lang="en-IN" sz="5400" b="1" i="0" u="none" strike="noStrike" kern="1200" cap="none" spc="0" normalizeH="0" baseline="0" noProof="0" dirty="0">
              <a:ln>
                <a:noFill/>
              </a:ln>
              <a:solidFill>
                <a:srgbClr val="359CDB"/>
              </a:solidFill>
              <a:effectLst/>
              <a:uLnTx/>
              <a:uFillTx/>
              <a:latin typeface="Open Sans"/>
              <a:ea typeface="+mn-ea"/>
              <a:cs typeface="+mn-cs"/>
            </a:endParaRPr>
          </a:p>
        </p:txBody>
      </p:sp>
      <p:sp>
        <p:nvSpPr>
          <p:cNvPr id="18" name="TextBox 17">
            <a:extLst>
              <a:ext uri="{FF2B5EF4-FFF2-40B4-BE49-F238E27FC236}">
                <a16:creationId xmlns="" xmlns:a16="http://schemas.microsoft.com/office/drawing/2014/main" id="{F029CD32-E2B4-4D67-8C7D-17DE655DBA12}"/>
              </a:ext>
            </a:extLst>
          </p:cNvPr>
          <p:cNvSpPr txBox="1"/>
          <p:nvPr/>
        </p:nvSpPr>
        <p:spPr>
          <a:xfrm>
            <a:off x="836612" y="3810000"/>
            <a:ext cx="3881459" cy="1391407"/>
          </a:xfrm>
          <a:prstGeom prst="rect">
            <a:avLst/>
          </a:prstGeom>
          <a:noFill/>
        </p:spPr>
        <p:txBody>
          <a:bodyPr wrap="square" lIns="0" rIns="0" rtlCol="0" anchor="t">
            <a:spAutoFit/>
          </a:bodyPr>
          <a:lstStyle/>
          <a:p>
            <a:pPr marL="0" marR="0" lvl="0" indent="0" algn="l" defTabSz="1218987" rtl="0" eaLnBrk="1" fontAlgn="auto" latinLnBrk="0" hangingPunct="1">
              <a:lnSpc>
                <a:spcPct val="12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 detailed preview of the area’s strategic goals, objectives, KPIs, targets, resources &amp; links to institutional pillars </a:t>
            </a:r>
            <a:endParaRPr kumimoji="0" lang="en-US" sz="1800" b="0" i="0" u="none" strike="noStrike" kern="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Placeholder 1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495" r="20495"/>
          <a:stretch>
            <a:fillRect/>
          </a:stretch>
        </p:blipFill>
        <p:spPr/>
      </p:pic>
    </p:spTree>
    <p:extLst>
      <p:ext uri="{BB962C8B-B14F-4D97-AF65-F5344CB8AC3E}">
        <p14:creationId xmlns:p14="http://schemas.microsoft.com/office/powerpoint/2010/main" val="323473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1" y="75675"/>
            <a:ext cx="12188824" cy="609599"/>
          </a:xfrm>
          <a:prstGeom prst="rect">
            <a:avLst/>
          </a:prstGeom>
        </p:spPr>
        <p:txBody>
          <a:bodyPr vert="horz" lIns="0" tIns="60949" rIns="0" bIns="60949" rtlCol="0" anchor="ctr">
            <a:normAutofit lnSpcReduction="10000"/>
          </a:bodyPr>
          <a:lstStyle>
            <a:lvl1pPr algn="ctr"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987"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Goals, KPIs, Targets, &amp; Links to Institutional Pillars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p:cNvSpPr txBox="1"/>
          <p:nvPr/>
        </p:nvSpPr>
        <p:spPr>
          <a:xfrm>
            <a:off x="999084" y="773669"/>
            <a:ext cx="1103416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989E"/>
                </a:solidFill>
                <a:effectLst/>
                <a:uLnTx/>
                <a:uFillTx/>
                <a:latin typeface="Calibri" panose="020F0502020204030204"/>
                <a:ea typeface="+mn-ea"/>
                <a:cs typeface="+mn-cs"/>
              </a:rPr>
              <a:t>GOAL &amp; OBJECTIVE                                        TIME                              KPI &amp; TARGETS                        RESOURCES</a:t>
            </a:r>
          </a:p>
        </p:txBody>
      </p:sp>
      <p:sp>
        <p:nvSpPr>
          <p:cNvPr id="7" name="Rectangle 6"/>
          <p:cNvSpPr/>
          <p:nvPr/>
        </p:nvSpPr>
        <p:spPr>
          <a:xfrm rot="16200000">
            <a:off x="-1872996" y="3638846"/>
            <a:ext cx="5357853" cy="366162"/>
          </a:xfrm>
          <a:prstGeom prst="rect">
            <a:avLst/>
          </a:prstGeom>
          <a:gradFill flip="none" rotWithShape="1">
            <a:gsLst>
              <a:gs pos="0">
                <a:srgbClr val="1A989E">
                  <a:shade val="30000"/>
                  <a:satMod val="115000"/>
                </a:srgbClr>
              </a:gs>
              <a:gs pos="50000">
                <a:srgbClr val="1A989E">
                  <a:shade val="67500"/>
                  <a:satMod val="115000"/>
                </a:srgbClr>
              </a:gs>
              <a:gs pos="100000">
                <a:srgbClr val="1A989E">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Quality of Education</a:t>
            </a:r>
          </a:p>
        </p:txBody>
      </p:sp>
      <p:graphicFrame>
        <p:nvGraphicFramePr>
          <p:cNvPr id="8" name="Table 7"/>
          <p:cNvGraphicFramePr>
            <a:graphicFrameLocks noGrp="1"/>
          </p:cNvGraphicFramePr>
          <p:nvPr>
            <p:extLst/>
          </p:nvPr>
        </p:nvGraphicFramePr>
        <p:xfrm>
          <a:off x="989012" y="1143001"/>
          <a:ext cx="10354853" cy="5357852"/>
        </p:xfrm>
        <a:graphic>
          <a:graphicData uri="http://schemas.openxmlformats.org/drawingml/2006/table">
            <a:tbl>
              <a:tblPr firstRow="1" bandRow="1">
                <a:tableStyleId>{E8B1032C-EA38-4F05-BA0D-38AFFFC7BED3}</a:tableStyleId>
              </a:tblPr>
              <a:tblGrid>
                <a:gridCol w="32766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3573053">
                  <a:extLst>
                    <a:ext uri="{9D8B030D-6E8A-4147-A177-3AD203B41FA5}">
                      <a16:colId xmlns="" xmlns:a16="http://schemas.microsoft.com/office/drawing/2014/main" val="20003"/>
                    </a:ext>
                  </a:extLst>
                </a:gridCol>
                <a:gridCol w="2057400">
                  <a:extLst>
                    <a:ext uri="{9D8B030D-6E8A-4147-A177-3AD203B41FA5}">
                      <a16:colId xmlns="" xmlns:a16="http://schemas.microsoft.com/office/drawing/2014/main" val="20004"/>
                    </a:ext>
                  </a:extLst>
                </a:gridCol>
              </a:tblGrid>
              <a:tr h="554719">
                <a:tc gridSpan="4">
                  <a:txBody>
                    <a:bodyPr/>
                    <a:lstStyle/>
                    <a:p>
                      <a:pPr marL="0" marR="0" indent="0" algn="l" defTabSz="1218987" rtl="0" eaLnBrk="1" fontAlgn="auto" latinLnBrk="0" hangingPunct="1">
                        <a:lnSpc>
                          <a:spcPts val="1800"/>
                        </a:lnSpc>
                        <a:spcBef>
                          <a:spcPts val="0"/>
                        </a:spcBef>
                        <a:spcAft>
                          <a:spcPts val="0"/>
                        </a:spcAft>
                        <a:buClrTx/>
                        <a:buSzTx/>
                        <a:buFontTx/>
                        <a:buNone/>
                        <a:tabLst/>
                        <a:defRPr/>
                      </a:pPr>
                      <a:r>
                        <a:rPr lang="en-US" sz="2000" b="1" kern="1200" cap="small" dirty="0">
                          <a:solidFill>
                            <a:schemeClr val="bg1"/>
                          </a:solidFill>
                          <a:effectLst/>
                          <a:latin typeface="+mn-lt"/>
                          <a:ea typeface="+mn-ea"/>
                          <a:cs typeface="+mn-cs"/>
                        </a:rPr>
                        <a:t>GOAL 1: Contribute to Emphasizing AUC’s Reputation and Status as a World-class University Internationally Recognized for its Leadership and Excellence</a:t>
                      </a:r>
                      <a:endParaRPr lang="en-US" sz="2000" dirty="0">
                        <a:solidFill>
                          <a:schemeClr val="bg1"/>
                        </a:solidFill>
                      </a:endParaRPr>
                    </a:p>
                  </a:txBody>
                  <a:tcPr anchor="ct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solidFill>
                      <a:srgbClr val="0F989E">
                        <a:alpha val="3019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28109356"/>
                  </a:ext>
                </a:extLst>
              </a:tr>
              <a:tr h="785852">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International (MSCHE) and national (</a:t>
                      </a:r>
                      <a:r>
                        <a:rPr lang="en-US" sz="1400" b="1" i="1" kern="1200" dirty="0">
                          <a:solidFill>
                            <a:srgbClr val="F4AB17"/>
                          </a:solidFill>
                          <a:effectLst/>
                          <a:latin typeface="+mn-lt"/>
                          <a:ea typeface="+mn-ea"/>
                          <a:cs typeface="+mn-cs"/>
                        </a:rPr>
                        <a:t>NAQAAE</a:t>
                      </a:r>
                      <a:r>
                        <a:rPr lang="en-US" sz="1400" b="0" i="1" kern="1200" dirty="0">
                          <a:solidFill>
                            <a:schemeClr val="tx1"/>
                          </a:solidFill>
                          <a:effectLst/>
                          <a:latin typeface="+mn-lt"/>
                          <a:ea typeface="+mn-ea"/>
                          <a:cs typeface="+mn-cs"/>
                        </a:rPr>
                        <a:t>)  accreditations</a:t>
                      </a:r>
                      <a:endParaRPr lang="en-US" sz="1400" b="0"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b="0" dirty="0">
                          <a:solidFill>
                            <a:schemeClr val="tx1"/>
                          </a:solidFill>
                        </a:rPr>
                        <a:t>NAQAAE Visit:</a:t>
                      </a:r>
                      <a:r>
                        <a:rPr lang="en-US" sz="1400" b="0" baseline="0" dirty="0">
                          <a:solidFill>
                            <a:schemeClr val="tx1"/>
                          </a:solidFill>
                        </a:rPr>
                        <a:t> 2019-2020</a:t>
                      </a:r>
                    </a:p>
                    <a:p>
                      <a:pPr>
                        <a:lnSpc>
                          <a:spcPts val="1800"/>
                        </a:lnSpc>
                      </a:pPr>
                      <a:r>
                        <a:rPr lang="en-US" sz="1400" b="0" baseline="0" dirty="0">
                          <a:solidFill>
                            <a:schemeClr val="tx1"/>
                          </a:solidFill>
                        </a:rPr>
                        <a:t>MSCHE Report</a:t>
                      </a:r>
                      <a:endParaRPr lang="en-US" sz="1400" b="0"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b="0" dirty="0">
                          <a:solidFill>
                            <a:schemeClr val="tx1"/>
                          </a:solidFill>
                        </a:rPr>
                        <a:t>Successful NAQAAE reaffirmation of accreditation</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b="0" dirty="0">
                          <a:solidFill>
                            <a:schemeClr val="tx1"/>
                          </a:solidFill>
                        </a:rPr>
                        <a:t>Accreditation</a:t>
                      </a:r>
                      <a:r>
                        <a:rPr lang="en-US" sz="1400" b="0" baseline="0" dirty="0">
                          <a:solidFill>
                            <a:schemeClr val="tx1"/>
                          </a:solidFill>
                        </a:rPr>
                        <a:t> costs</a:t>
                      </a:r>
                    </a:p>
                    <a:p>
                      <a:pPr>
                        <a:lnSpc>
                          <a:spcPts val="1800"/>
                        </a:lnSpc>
                      </a:pPr>
                      <a:endParaRPr lang="en-US" sz="1400" b="0"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extLst>
                  <a:ext uri="{0D108BD9-81ED-4DB2-BD59-A6C34878D82A}">
                    <a16:rowId xmlns="" xmlns:a16="http://schemas.microsoft.com/office/drawing/2014/main" val="10000"/>
                  </a:ext>
                </a:extLst>
              </a:tr>
              <a:tr h="400631">
                <a:tc>
                  <a:txBody>
                    <a:bodyPr/>
                    <a:lstStyle/>
                    <a:p>
                      <a:pPr>
                        <a:lnSpc>
                          <a:spcPts val="1800"/>
                        </a:lnSpc>
                      </a:pPr>
                      <a:r>
                        <a:rPr lang="en-US" sz="1400" i="1" kern="1200" dirty="0">
                          <a:solidFill>
                            <a:schemeClr val="tx1"/>
                          </a:solidFill>
                          <a:effectLst/>
                          <a:latin typeface="+mn-lt"/>
                          <a:ea typeface="+mn-ea"/>
                          <a:cs typeface="+mn-cs"/>
                        </a:rPr>
                        <a:t>Institutional </a:t>
                      </a:r>
                      <a:r>
                        <a:rPr lang="en-US" sz="1400" b="1" i="1" kern="1200" dirty="0">
                          <a:solidFill>
                            <a:srgbClr val="F4AB17"/>
                          </a:solidFill>
                          <a:effectLst/>
                          <a:latin typeface="+mn-lt"/>
                          <a:ea typeface="+mn-ea"/>
                          <a:cs typeface="+mn-cs"/>
                        </a:rPr>
                        <a:t>Rankings</a:t>
                      </a:r>
                      <a:endParaRPr lang="en-US" sz="1400" b="1" dirty="0">
                        <a:solidFill>
                          <a:srgbClr val="F4AB17"/>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dirty="0">
                          <a:solidFill>
                            <a:schemeClr val="tx1"/>
                          </a:solidFill>
                        </a:rPr>
                        <a:t>AY 2019-2020</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dirty="0">
                          <a:solidFill>
                            <a:schemeClr val="tx1"/>
                          </a:solidFill>
                        </a:rPr>
                        <a:t>Improve QS Academic</a:t>
                      </a:r>
                      <a:r>
                        <a:rPr lang="en-US" sz="1400" baseline="0" dirty="0">
                          <a:solidFill>
                            <a:schemeClr val="tx1"/>
                          </a:solidFill>
                        </a:rPr>
                        <a:t> &amp; Employer Reputation</a:t>
                      </a:r>
                      <a:endParaRPr lang="en-US" sz="1400"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endParaRPr lang="en-US"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extLst>
                  <a:ext uri="{0D108BD9-81ED-4DB2-BD59-A6C34878D82A}">
                    <a16:rowId xmlns="" xmlns:a16="http://schemas.microsoft.com/office/drawing/2014/main" val="10001"/>
                  </a:ext>
                </a:extLst>
              </a:tr>
              <a:tr h="785852">
                <a:tc gridSpan="4">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2000" b="1" kern="1200" cap="small" dirty="0" smtClean="0">
                          <a:solidFill>
                            <a:schemeClr val="bg1"/>
                          </a:solidFill>
                          <a:effectLst/>
                          <a:latin typeface="+mn-lt"/>
                          <a:ea typeface="+mn-ea"/>
                          <a:cs typeface="+mn-cs"/>
                        </a:rPr>
                        <a:t>GOAL 2: Lead the University’s planning processes and the continuous assessment of our programs &amp; administrative units to enhance Institutional Effectiveness, and efficiency through the optimization of business processes          </a:t>
                      </a:r>
                      <a:endParaRPr lang="en-US" sz="1600" b="1" dirty="0" smtClean="0">
                        <a:solidFill>
                          <a:schemeClr val="bg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F989E">
                        <a:alpha val="3019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523901">
                <a:tc>
                  <a:txBody>
                    <a:bodyPr/>
                    <a:lstStyle/>
                    <a:p>
                      <a:pPr algn="l"/>
                      <a:r>
                        <a:rPr lang="en-US" sz="1400" i="1" kern="1200" dirty="0">
                          <a:solidFill>
                            <a:schemeClr val="tx1"/>
                          </a:solidFill>
                          <a:effectLst/>
                          <a:latin typeface="+mn-lt"/>
                          <a:ea typeface="+mn-ea"/>
                          <a:cs typeface="+mn-cs"/>
                        </a:rPr>
                        <a:t>Institutional </a:t>
                      </a:r>
                      <a:r>
                        <a:rPr lang="en-US" sz="1400" i="1" kern="1200" dirty="0" smtClean="0">
                          <a:solidFill>
                            <a:schemeClr val="tx1"/>
                          </a:solidFill>
                          <a:effectLst/>
                          <a:latin typeface="+mn-lt"/>
                          <a:ea typeface="+mn-ea"/>
                          <a:cs typeface="+mn-cs"/>
                        </a:rPr>
                        <a:t>Assessment (Assessment of Student Learning)   </a:t>
                      </a:r>
                      <a:endParaRPr lang="en-US" sz="1400" dirty="0">
                        <a:solidFill>
                          <a:schemeClr val="tx1"/>
                        </a:solidFill>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chemeClr val="tx1"/>
                          </a:solidFill>
                        </a:rPr>
                        <a:t>AY2019-2022</a:t>
                      </a: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solidFill>
                        </a:rPr>
                        <a:t>95% of academic assessment plans &amp; 80% of reports submitted ; 70% reviewed annually</a:t>
                      </a:r>
                      <a:endParaRPr lang="en-US" sz="1400" dirty="0">
                        <a:solidFill>
                          <a:schemeClr val="tx1"/>
                        </a:solidFill>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1" kern="1200" dirty="0">
                        <a:solidFill>
                          <a:schemeClr val="tx1"/>
                        </a:solidFill>
                        <a:effectLst/>
                        <a:latin typeface="+mn-lt"/>
                        <a:ea typeface="+mn-ea"/>
                        <a:cs typeface="+mn-cs"/>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54719">
                <a:tc gridSpan="4">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2000" b="1" cap="small" dirty="0">
                          <a:solidFill>
                            <a:schemeClr val="bg1"/>
                          </a:solidFill>
                        </a:rPr>
                        <a:t>GOAL 5: Supporting a Student-Centered Institution through Advanced Technology to enhance the AUC Experience by Going Paperless and reaching out Beyond the Campus</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0F989E"/>
                      </a:solidFill>
                      <a:prstDash val="solid"/>
                      <a:round/>
                      <a:headEnd type="none" w="med" len="med"/>
                      <a:tailEnd type="none" w="med" len="med"/>
                    </a:lnB>
                    <a:solidFill>
                      <a:srgbClr val="0F989E">
                        <a:alpha val="30196"/>
                      </a:srgb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845171489"/>
                  </a:ext>
                </a:extLst>
              </a:tr>
              <a:tr h="385222">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b="1" i="1" kern="1200" dirty="0">
                          <a:solidFill>
                            <a:srgbClr val="F4AB17"/>
                          </a:solidFill>
                          <a:effectLst/>
                          <a:latin typeface="+mn-lt"/>
                          <a:ea typeface="+mn-ea"/>
                          <a:cs typeface="+mn-cs"/>
                        </a:rPr>
                        <a:t>Admissions and Financial Aid Application</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dirty="0">
                          <a:solidFill>
                            <a:schemeClr val="tx1"/>
                          </a:solidFill>
                        </a:rPr>
                        <a:t>AY 2019-2020</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dirty="0">
                          <a:solidFill>
                            <a:schemeClr val="tx1"/>
                          </a:solidFill>
                        </a:rPr>
                        <a:t>90% increase in process automation</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endParaRPr lang="en-US"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extLst>
                  <a:ext uri="{0D108BD9-81ED-4DB2-BD59-A6C34878D82A}">
                    <a16:rowId xmlns="" xmlns:a16="http://schemas.microsoft.com/office/drawing/2014/main" val="10002"/>
                  </a:ext>
                </a:extLst>
              </a:tr>
              <a:tr h="581104">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b="1" i="1" kern="1200" dirty="0">
                          <a:solidFill>
                            <a:srgbClr val="F4AB17"/>
                          </a:solidFill>
                          <a:effectLst/>
                          <a:latin typeface="+mn-lt"/>
                          <a:ea typeface="+mn-ea"/>
                          <a:cs typeface="+mn-cs"/>
                        </a:rPr>
                        <a:t>Bring your own Device</a:t>
                      </a:r>
                      <a:endParaRPr lang="en-US" sz="1400" b="1" i="1" dirty="0">
                        <a:solidFill>
                          <a:srgbClr val="F4AB17"/>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dirty="0">
                          <a:solidFill>
                            <a:schemeClr val="tx1"/>
                          </a:solidFill>
                        </a:rPr>
                        <a:t>AY 2019-2021</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dirty="0">
                          <a:solidFill>
                            <a:schemeClr val="tx1"/>
                          </a:solidFill>
                        </a:rPr>
                        <a:t>30% increase in student satisfaction </a:t>
                      </a:r>
                    </a:p>
                    <a:p>
                      <a:pPr>
                        <a:lnSpc>
                          <a:spcPts val="1800"/>
                        </a:lnSpc>
                      </a:pPr>
                      <a:r>
                        <a:rPr lang="en-US" sz="1400" dirty="0">
                          <a:solidFill>
                            <a:schemeClr val="tx1"/>
                          </a:solidFill>
                        </a:rPr>
                        <a:t>80% completion of project within </a:t>
                      </a:r>
                      <a:r>
                        <a:rPr lang="en-US" sz="1400" dirty="0" smtClean="0">
                          <a:solidFill>
                            <a:schemeClr val="tx1"/>
                          </a:solidFill>
                        </a:rPr>
                        <a:t>time/budget</a:t>
                      </a:r>
                      <a:endParaRPr lang="en-US" sz="1400"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dirty="0">
                          <a:solidFill>
                            <a:schemeClr val="tx1"/>
                          </a:solidFill>
                        </a:rPr>
                        <a:t>H/W &amp; S/W resources</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extLst>
                  <a:ext uri="{0D108BD9-81ED-4DB2-BD59-A6C34878D82A}">
                    <a16:rowId xmlns="" xmlns:a16="http://schemas.microsoft.com/office/drawing/2014/main" val="10004"/>
                  </a:ext>
                </a:extLst>
              </a:tr>
              <a:tr h="785852">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i="1" kern="1200" dirty="0">
                          <a:solidFill>
                            <a:schemeClr val="tx1"/>
                          </a:solidFill>
                          <a:effectLst/>
                          <a:latin typeface="+mn-lt"/>
                          <a:ea typeface="+mn-ea"/>
                          <a:cs typeface="+mn-cs"/>
                        </a:rPr>
                        <a:t>Revisiting &amp; Upgrading the Learning Management Strategy</a:t>
                      </a:r>
                      <a:r>
                        <a:rPr lang="en-US" sz="1400" i="1" kern="1200" baseline="0" dirty="0">
                          <a:solidFill>
                            <a:schemeClr val="tx1"/>
                          </a:solidFill>
                          <a:effectLst/>
                          <a:latin typeface="+mn-lt"/>
                          <a:ea typeface="+mn-ea"/>
                          <a:cs typeface="+mn-cs"/>
                        </a:rPr>
                        <a:t> &amp; System</a:t>
                      </a:r>
                      <a:endParaRPr lang="en-US" sz="1400" i="1"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marL="0" marR="0" lvl="0" indent="0" algn="l" defTabSz="1218987" rtl="0" eaLnBrk="1" fontAlgn="auto" latinLnBrk="0" hangingPunct="1">
                        <a:lnSpc>
                          <a:spcPts val="1800"/>
                        </a:lnSpc>
                        <a:spcBef>
                          <a:spcPts val="0"/>
                        </a:spcBef>
                        <a:spcAft>
                          <a:spcPts val="0"/>
                        </a:spcAft>
                        <a:buClrTx/>
                        <a:buSzTx/>
                        <a:buFontTx/>
                        <a:buNone/>
                        <a:tabLst/>
                        <a:defRPr/>
                      </a:pPr>
                      <a:r>
                        <a:rPr lang="en-US" sz="1400" dirty="0">
                          <a:solidFill>
                            <a:schemeClr val="tx1"/>
                          </a:solidFill>
                        </a:rPr>
                        <a:t>AY 2021-2022</a:t>
                      </a:r>
                    </a:p>
                    <a:p>
                      <a:pPr>
                        <a:lnSpc>
                          <a:spcPts val="1800"/>
                        </a:lnSpc>
                      </a:pPr>
                      <a:endParaRPr lang="en-US" sz="1400" dirty="0">
                        <a:solidFill>
                          <a:schemeClr val="tx1"/>
                        </a:solidFill>
                      </a:endParaRP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dirty="0">
                          <a:solidFill>
                            <a:schemeClr val="tx1"/>
                          </a:solidFill>
                        </a:rPr>
                        <a:t>Increase student &amp; faculty satisfaction by 10%</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tc>
                  <a:txBody>
                    <a:bodyPr/>
                    <a:lstStyle/>
                    <a:p>
                      <a:pPr>
                        <a:lnSpc>
                          <a:spcPts val="1800"/>
                        </a:lnSpc>
                      </a:pPr>
                      <a:r>
                        <a:rPr lang="en-US" sz="1400" dirty="0">
                          <a:solidFill>
                            <a:schemeClr val="tx1"/>
                          </a:solidFill>
                        </a:rPr>
                        <a:t>Cloud Hosting</a:t>
                      </a:r>
                    </a:p>
                    <a:p>
                      <a:pPr>
                        <a:lnSpc>
                          <a:spcPts val="1800"/>
                        </a:lnSpc>
                      </a:pPr>
                      <a:r>
                        <a:rPr lang="en-US" sz="1400" dirty="0">
                          <a:solidFill>
                            <a:schemeClr val="tx1"/>
                          </a:solidFill>
                        </a:rPr>
                        <a:t>Faculty Adoption Campaign (CLT)</a:t>
                      </a:r>
                    </a:p>
                  </a:txBody>
                  <a:tcPr>
                    <a:lnL w="12700" cap="flat" cmpd="sng" algn="ctr">
                      <a:solidFill>
                        <a:srgbClr val="0F989E"/>
                      </a:solidFill>
                      <a:prstDash val="solid"/>
                      <a:round/>
                      <a:headEnd type="none" w="med" len="med"/>
                      <a:tailEnd type="none" w="med" len="med"/>
                    </a:lnL>
                    <a:lnR w="12700" cap="flat" cmpd="sng" algn="ctr">
                      <a:solidFill>
                        <a:srgbClr val="0F989E"/>
                      </a:solidFill>
                      <a:prstDash val="solid"/>
                      <a:round/>
                      <a:headEnd type="none" w="med" len="med"/>
                      <a:tailEnd type="none" w="med" len="med"/>
                    </a:lnR>
                    <a:lnT w="12700" cap="flat" cmpd="sng" algn="ctr">
                      <a:solidFill>
                        <a:srgbClr val="0F989E"/>
                      </a:solidFill>
                      <a:prstDash val="solid"/>
                      <a:round/>
                      <a:headEnd type="none" w="med" len="med"/>
                      <a:tailEnd type="none" w="med" len="med"/>
                    </a:lnT>
                    <a:lnB w="12700" cap="flat" cmpd="sng" algn="ctr">
                      <a:solidFill>
                        <a:srgbClr val="0F989E"/>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9" name="Rectangle 8"/>
          <p:cNvSpPr/>
          <p:nvPr/>
        </p:nvSpPr>
        <p:spPr>
          <a:xfrm rot="16200000">
            <a:off x="10628311" y="1866902"/>
            <a:ext cx="1752600" cy="304798"/>
          </a:xfrm>
          <a:prstGeom prst="rect">
            <a:avLst/>
          </a:prstGeom>
          <a:gradFill>
            <a:gsLst>
              <a:gs pos="0">
                <a:srgbClr val="7E4D24"/>
              </a:gs>
              <a:gs pos="50000">
                <a:srgbClr val="D9A430"/>
              </a:gs>
              <a:gs pos="100000">
                <a:srgbClr val="C77939"/>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Internationalization</a:t>
            </a:r>
          </a:p>
        </p:txBody>
      </p:sp>
      <p:sp>
        <p:nvSpPr>
          <p:cNvPr id="10" name="Rectangle 9"/>
          <p:cNvSpPr/>
          <p:nvPr/>
        </p:nvSpPr>
        <p:spPr>
          <a:xfrm rot="16200000">
            <a:off x="10345212" y="5198001"/>
            <a:ext cx="2318801" cy="304799"/>
          </a:xfrm>
          <a:prstGeom prst="rect">
            <a:avLst/>
          </a:prstGeom>
          <a:solidFill>
            <a:srgbClr val="5258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AUC Experience</a:t>
            </a:r>
          </a:p>
        </p:txBody>
      </p:sp>
      <p:sp>
        <p:nvSpPr>
          <p:cNvPr id="13" name="Rectangle 12"/>
          <p:cNvSpPr/>
          <p:nvPr/>
        </p:nvSpPr>
        <p:spPr>
          <a:xfrm rot="16200000">
            <a:off x="10861781" y="3386032"/>
            <a:ext cx="1295400" cy="314538"/>
          </a:xfrm>
          <a:prstGeom prst="rect">
            <a:avLst/>
          </a:prstGeom>
          <a:solidFill>
            <a:srgbClr val="008F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ts val="2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Effectiveness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589" y="6553200"/>
            <a:ext cx="121888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Light" panose="020F0302020204030204" pitchFamily="34" charset="0"/>
                <a:ea typeface="+mn-ea"/>
                <a:cs typeface="+mn-cs"/>
              </a:rPr>
              <a:t>The American University in Cairo | Strategy Management &amp; Digital Innovation</a:t>
            </a:r>
          </a:p>
        </p:txBody>
      </p:sp>
    </p:spTree>
    <p:extLst>
      <p:ext uri="{BB962C8B-B14F-4D97-AF65-F5344CB8AC3E}">
        <p14:creationId xmlns:p14="http://schemas.microsoft.com/office/powerpoint/2010/main" val="62544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5_Office Theme">
  <a:themeElements>
    <a:clrScheme name="Custom 101">
      <a:dk1>
        <a:sysClr val="windowText" lastClr="000000"/>
      </a:dk1>
      <a:lt1>
        <a:sysClr val="window" lastClr="FFFFFF"/>
      </a:lt1>
      <a:dk2>
        <a:srgbClr val="1F497D"/>
      </a:dk2>
      <a:lt2>
        <a:srgbClr val="EEECE1"/>
      </a:lt2>
      <a:accent1>
        <a:srgbClr val="5359A7"/>
      </a:accent1>
      <a:accent2>
        <a:srgbClr val="5D9EBC"/>
      </a:accent2>
      <a:accent3>
        <a:srgbClr val="73CB9B"/>
      </a:accent3>
      <a:accent4>
        <a:srgbClr val="A0E13B"/>
      </a:accent4>
      <a:accent5>
        <a:srgbClr val="465866"/>
      </a:accent5>
      <a:accent6>
        <a:srgbClr val="2AA6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Custom 13">
      <a:dk1>
        <a:sysClr val="windowText" lastClr="000000"/>
      </a:dk1>
      <a:lt1>
        <a:sysClr val="window" lastClr="FFFFFF"/>
      </a:lt1>
      <a:dk2>
        <a:srgbClr val="1F497D"/>
      </a:dk2>
      <a:lt2>
        <a:srgbClr val="EEECE1"/>
      </a:lt2>
      <a:accent1>
        <a:srgbClr val="0187C0"/>
      </a:accent1>
      <a:accent2>
        <a:srgbClr val="57687B"/>
      </a:accent2>
      <a:accent3>
        <a:srgbClr val="359CDB"/>
      </a:accent3>
      <a:accent4>
        <a:srgbClr val="F4AB17"/>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3C187F2C9C374B8FF5137841D21FB1" ma:contentTypeVersion="0" ma:contentTypeDescription="Create a new document." ma:contentTypeScope="" ma:versionID="96da5cf98c2392717937330d26a731e6">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99F61A-D5F8-44DD-A8A1-AEEC62499985}"/>
</file>

<file path=customXml/itemProps2.xml><?xml version="1.0" encoding="utf-8"?>
<ds:datastoreItem xmlns:ds="http://schemas.openxmlformats.org/officeDocument/2006/customXml" ds:itemID="{BCF5C483-AC12-46FD-9C82-D1869A1D492C}"/>
</file>

<file path=customXml/itemProps3.xml><?xml version="1.0" encoding="utf-8"?>
<ds:datastoreItem xmlns:ds="http://schemas.openxmlformats.org/officeDocument/2006/customXml" ds:itemID="{981D4A11-DB53-4EE1-9697-9FF674503286}"/>
</file>

<file path=docProps/app.xml><?xml version="1.0" encoding="utf-8"?>
<Properties xmlns="http://schemas.openxmlformats.org/officeDocument/2006/extended-properties" xmlns:vt="http://schemas.openxmlformats.org/officeDocument/2006/docPropsVTypes">
  <Template/>
  <TotalTime>21417</TotalTime>
  <Words>2285</Words>
  <Application>Microsoft Macintosh PowerPoint</Application>
  <PresentationFormat>Custom</PresentationFormat>
  <Paragraphs>348</Paragraphs>
  <Slides>17</Slides>
  <Notes>14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5_Office Theme</vt:lpstr>
      <vt:lpstr>6_Office Theme</vt:lpstr>
      <vt:lpstr>Strategy Management &amp; Digital Innovation Business Plan 2019-2022</vt:lpstr>
      <vt:lpstr>PowerPoint Presentation</vt:lpstr>
      <vt:lpstr>Mission Highlights</vt:lpstr>
      <vt:lpstr>Meet Our Team</vt:lpstr>
      <vt:lpstr>PowerPoint Presentation</vt:lpstr>
      <vt:lpstr>Key Challenges &amp; Accomplishments</vt:lpstr>
      <vt:lpstr>Key Challenges &amp; Accomplishments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&amp; QUESTIONS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Hanan</cp:lastModifiedBy>
  <cp:revision>530</cp:revision>
  <dcterms:created xsi:type="dcterms:W3CDTF">2013-09-12T13:05:01Z</dcterms:created>
  <dcterms:modified xsi:type="dcterms:W3CDTF">2019-09-23T14:51:32Z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0x0101005F3C187F2C9C374B8FF5137841D21FB1</vt:lpwstr>
  </property>
</Properties>
</file>