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1" r:id="rId1"/>
  </p:sldMasterIdLst>
  <p:notesMasterIdLst>
    <p:notesMasterId r:id="rId8"/>
  </p:notesMasterIdLst>
  <p:handoutMasterIdLst>
    <p:handoutMasterId r:id="rId9"/>
  </p:handoutMasterIdLst>
  <p:sldIdLst>
    <p:sldId id="638" r:id="rId2"/>
    <p:sldId id="639" r:id="rId3"/>
    <p:sldId id="640" r:id="rId4"/>
    <p:sldId id="641" r:id="rId5"/>
    <p:sldId id="642" r:id="rId6"/>
    <p:sldId id="643" r:id="rId7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orth America" id="{F97DE11C-4767-46A1-A094-4EFBE0D169E7}">
          <p14:sldIdLst>
            <p14:sldId id="638"/>
            <p14:sldId id="639"/>
            <p14:sldId id="640"/>
            <p14:sldId id="641"/>
            <p14:sldId id="642"/>
            <p14:sldId id="64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7939"/>
    <a:srgbClr val="008FC1"/>
    <a:srgbClr val="D9A430"/>
    <a:srgbClr val="1A989E"/>
    <a:srgbClr val="FFCC00"/>
    <a:srgbClr val="FFFF00"/>
    <a:srgbClr val="BBD7E3"/>
    <a:srgbClr val="DDD9C3"/>
    <a:srgbClr val="CFC095"/>
    <a:srgbClr val="D6C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4" autoAdjust="0"/>
    <p:restoredTop sz="89348" autoAdjust="0"/>
  </p:normalViewPr>
  <p:slideViewPr>
    <p:cSldViewPr>
      <p:cViewPr varScale="1">
        <p:scale>
          <a:sx n="105" d="100"/>
          <a:sy n="105" d="100"/>
        </p:scale>
        <p:origin x="-104" y="-10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29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7" Type="http://schemas.openxmlformats.org/officeDocument/2006/relationships/slide" Target="slides/slide6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printerSettings" Target="printerSettings/printerSettings1.bin"/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19739-270D-492B-B0D9-42CA138F9A59}" type="datetimeFigureOut">
              <a:rPr lang="en-IN" smtClean="0"/>
              <a:t>9/23/19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EA3E0-8C15-486E-BE00-D0540E0184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72742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9/23/19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8741C9-B2DA-474C-9C56-C9ABF7546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47911AE-488A-474F-A66F-D98D09C69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02AC3F4-C17D-46B0-969E-3135D5E36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126"/>
            <a:fld id="{D00EC3AD-AA77-4FCA-9898-0C1B28DE8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126"/>
              <a:t>9/23/19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84A3B02-EA5B-461E-BD75-AF924EFAF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12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5731D09-0D6B-4E4D-B0AA-35DA37DC6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126"/>
            <a:fld id="{DAC02E67-28D1-42E0-94A7-D2FA123DF4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12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98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0DDFF8-ECAF-4B3A-B909-3C5315799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AC79118-6ECE-4491-86B3-8D655C04F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F042902-EB77-43AA-A1E8-88DFDAEB4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126"/>
            <a:fld id="{D00EC3AD-AA77-4FCA-9898-0C1B28DE8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126"/>
              <a:t>9/23/19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A1901C9-8654-4E4B-AE6F-8EC1F2C0E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12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571F00C-0CAC-42FB-B63C-181114AB3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126"/>
            <a:fld id="{DAC02E67-28D1-42E0-94A7-D2FA123DF4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12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55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7E6D649-600D-476E-B2D5-9AB634AC62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61459B8-281C-402B-A4C6-1BD47A4B31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D1E06E-1C33-4EF3-AD78-60FC00AE0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126"/>
            <a:fld id="{D00EC3AD-AA77-4FCA-9898-0C1B28DE8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126"/>
              <a:t>9/23/19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3931ED5-8A61-4292-B8B1-F6C204192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12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55A8D1-586B-4A1D-A846-C97D74CD1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126"/>
            <a:fld id="{DAC02E67-28D1-42E0-94A7-D2FA123DF4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12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31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B36203-924D-4AE4-97C9-91BC9B0CC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1C4991C-89BD-4DC6-AD08-FEF3747B6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C919387-DA96-4730-882C-79923356C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126"/>
            <a:fld id="{D00EC3AD-AA77-4FCA-9898-0C1B28DE8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126"/>
              <a:t>9/23/19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B6AB345-5D45-4DD1-B99C-62D5008B1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12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F45DE0F-3631-4C41-BAE9-7A4F0C3C6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126"/>
            <a:fld id="{DAC02E67-28D1-42E0-94A7-D2FA123DF4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12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88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05DA9B-48D5-4A00-BAC4-612E992D7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5CC4E2A-604F-41A1-A1FC-A5A0CD599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460D702-4280-4C41-9429-E6ECA7C3F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126"/>
            <a:fld id="{D00EC3AD-AA77-4FCA-9898-0C1B28DE8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126"/>
              <a:t>9/23/19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2FDD08C-B01D-41F4-AA9C-C76BDA357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12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63CDF4-70A4-4383-AB81-9DA405D23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126"/>
            <a:fld id="{DAC02E67-28D1-42E0-94A7-D2FA123DF4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12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37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7005C1-878A-4D98-B3C9-D00399CE9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B8AE6B-5013-47C1-BAFD-DEE0415901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9CDD97F-0742-4CA0-AC5D-DE5A3091F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FDB9749-C861-4E83-83D1-E3D3D18FB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126"/>
            <a:fld id="{D00EC3AD-AA77-4FCA-9898-0C1B28DE8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126"/>
              <a:t>9/23/19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D5165D7-35AE-42F7-934E-413BD0DE6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12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03AEE54-7CAD-4F89-8E28-38D34F2AA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126"/>
            <a:fld id="{DAC02E67-28D1-42E0-94A7-D2FA123DF4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12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86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ECA2F9-439C-4823-BFEB-5360DF715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2101B9F-3A24-4EE4-BE87-E6FF5A65D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E42C1A4-8549-47E8-86C0-0F856F1F0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659E290-618C-4247-A654-ADE82AC2D2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B4B7ABC-C5C2-4BE5-B367-05B90EAE81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6F33557-51D8-49EC-8D05-72E5CC2C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126"/>
            <a:fld id="{D00EC3AD-AA77-4FCA-9898-0C1B28DE8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126"/>
              <a:t>9/23/19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9D40229-6A22-41C4-9417-3E99B9E59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12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62989A6-685C-40DC-B88E-6CD3DC5D4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126"/>
            <a:fld id="{DAC02E67-28D1-42E0-94A7-D2FA123DF4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12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132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2AD5D0-E7A4-4653-A817-E23A238BD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0A277E1-A3B0-4CB5-9EEC-4A0732F98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126"/>
            <a:fld id="{D00EC3AD-AA77-4FCA-9898-0C1B28DE8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126"/>
              <a:t>9/23/19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7EB79E4-3804-481D-8F9C-6745A868C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12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BC9596F-1EE5-4CAA-A14F-CFA18553B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126"/>
            <a:fld id="{DAC02E67-28D1-42E0-94A7-D2FA123DF4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12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405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F4B2A48-F07D-4299-9E24-03B473EFA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126"/>
            <a:fld id="{D00EC3AD-AA77-4FCA-9898-0C1B28DE8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126"/>
              <a:t>9/23/19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6ABDFA9-D61A-483D-9FB5-67FAA22FC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12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91FDA45-09AC-4BFC-AF2C-59E52447C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126"/>
            <a:fld id="{DAC02E67-28D1-42E0-94A7-D2FA123DF4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12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917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997907-E124-4689-A1E4-1E82A3F2D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23C05D8-3781-4F0D-B517-641C32FF8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7986832-D8AF-4CC7-A5DA-5FA93BE721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E2E025E-BB6B-4D07-8D58-EA1306B5D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126"/>
            <a:fld id="{D00EC3AD-AA77-4FCA-9898-0C1B28DE8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126"/>
              <a:t>9/23/19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FA4E4CD-EBF8-464B-BFC9-AB721A028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12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4579BD8-2272-4749-832F-277BE62C9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126"/>
            <a:fld id="{DAC02E67-28D1-42E0-94A7-D2FA123DF4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12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931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CB5A1A-0861-4351-965D-6C1A6874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157A5DF-7C61-48AB-8544-0F9351FC41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D84E496-70D2-44C3-B045-A6174FAD6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3F6DA6-EDD8-49C4-AA4C-78C293D12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126"/>
            <a:fld id="{D00EC3AD-AA77-4FCA-9898-0C1B28DE8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126"/>
              <a:t>9/23/19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56CAE04-BF87-40A0-B9CD-F3F7878AC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12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52456-22A7-408E-8246-77BFDBDD8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126"/>
            <a:fld id="{DAC02E67-28D1-42E0-94A7-D2FA123DF4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12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12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8570CA0-310D-43F1-95BC-2B740FB93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AD01603-E07C-4036-AE2B-6A12E1ADA6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B0A1397-056E-4236-95E4-F0622908E0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26"/>
            <a:fld id="{D00EC3AD-AA77-4FCA-9898-0C1B28DE8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126"/>
              <a:t>9/23/19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F5064B8-6718-4451-8266-895022633C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2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F0849A2-FE52-4F77-8B83-D11F227446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26"/>
            <a:fld id="{DAC02E67-28D1-42E0-94A7-D2FA123DF4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12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393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3B026267-7F4D-4AF8-9B01-870A4B883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399" dirty="0"/>
              <a:t>The purpose of the North American Operations is to support the faculty, student and staff in Cairo with their teaching, research and public service work.</a:t>
            </a:r>
          </a:p>
        </p:txBody>
      </p:sp>
    </p:spTree>
    <p:extLst>
      <p:ext uri="{BB962C8B-B14F-4D97-AF65-F5344CB8AC3E}">
        <p14:creationId xmlns:p14="http://schemas.microsoft.com/office/powerpoint/2010/main" val="396825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="" xmlns:a16="http://schemas.microsoft.com/office/drawing/2014/main" id="{BB87E60B-D37F-400E-A8BF-8FD0F778FBC9}"/>
              </a:ext>
            </a:extLst>
          </p:cNvPr>
          <p:cNvSpPr/>
          <p:nvPr/>
        </p:nvSpPr>
        <p:spPr>
          <a:xfrm>
            <a:off x="1954187" y="1019390"/>
            <a:ext cx="2693974" cy="156334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6"/>
            <a:r>
              <a:rPr lang="en-US" sz="1999" b="1" dirty="0">
                <a:solidFill>
                  <a:prstClr val="black"/>
                </a:solidFill>
                <a:latin typeface="Calibri" panose="020F0502020204030204"/>
              </a:rPr>
              <a:t>International</a:t>
            </a:r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0A764955-580A-46DC-B4B3-3D5AFB1DF60F}"/>
              </a:ext>
            </a:extLst>
          </p:cNvPr>
          <p:cNvSpPr/>
          <p:nvPr/>
        </p:nvSpPr>
        <p:spPr>
          <a:xfrm>
            <a:off x="7558409" y="4078404"/>
            <a:ext cx="2693974" cy="156334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6"/>
            <a:r>
              <a:rPr lang="en-US" sz="1999" b="1" dirty="0">
                <a:solidFill>
                  <a:prstClr val="black"/>
                </a:solidFill>
                <a:latin typeface="Calibri" panose="020F0502020204030204"/>
              </a:rPr>
              <a:t>Innovation</a:t>
            </a:r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F9EDA6FE-6084-4D65-8130-0B7B147A3075}"/>
              </a:ext>
            </a:extLst>
          </p:cNvPr>
          <p:cNvSpPr/>
          <p:nvPr/>
        </p:nvSpPr>
        <p:spPr>
          <a:xfrm>
            <a:off x="2117680" y="4079868"/>
            <a:ext cx="2693974" cy="156334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6"/>
            <a:r>
              <a:rPr lang="en-US" sz="1999" b="1" dirty="0">
                <a:solidFill>
                  <a:prstClr val="black"/>
                </a:solidFill>
                <a:latin typeface="Calibri" panose="020F0502020204030204"/>
              </a:rPr>
              <a:t>AUC Experience</a:t>
            </a:r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CAEE0C7B-0DC1-4D0D-8F40-76256FDE61F4}"/>
              </a:ext>
            </a:extLst>
          </p:cNvPr>
          <p:cNvSpPr/>
          <p:nvPr/>
        </p:nvSpPr>
        <p:spPr>
          <a:xfrm>
            <a:off x="7488381" y="994572"/>
            <a:ext cx="2693974" cy="156334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6"/>
            <a:r>
              <a:rPr lang="en-US" sz="1999" b="1" dirty="0">
                <a:solidFill>
                  <a:prstClr val="black"/>
                </a:solidFill>
                <a:latin typeface="Calibri" panose="020F0502020204030204"/>
              </a:rPr>
              <a:t>Institutional Effectiveness</a:t>
            </a:r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501B54A1-A1DF-4F02-A924-3649D98A4D1C}"/>
              </a:ext>
            </a:extLst>
          </p:cNvPr>
          <p:cNvSpPr/>
          <p:nvPr/>
        </p:nvSpPr>
        <p:spPr>
          <a:xfrm>
            <a:off x="4822076" y="2575310"/>
            <a:ext cx="2693974" cy="1563349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6"/>
            <a:r>
              <a:rPr lang="en-US" sz="1999" dirty="0">
                <a:solidFill>
                  <a:prstClr val="white"/>
                </a:solidFill>
                <a:latin typeface="Calibri" panose="020F0502020204030204"/>
              </a:rPr>
              <a:t>Quality of Education</a:t>
            </a:r>
          </a:p>
        </p:txBody>
      </p:sp>
    </p:spTree>
    <p:extLst>
      <p:ext uri="{BB962C8B-B14F-4D97-AF65-F5344CB8AC3E}">
        <p14:creationId xmlns:p14="http://schemas.microsoft.com/office/powerpoint/2010/main" val="3129363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5E9E4D-1A33-4C39-B541-34B491B32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Major Objectives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15DADED-70FF-4514-A201-88CF01C7E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3599" dirty="0"/>
              <a:t>Re-establish North American Operations and office.  </a:t>
            </a:r>
          </a:p>
          <a:p>
            <a:endParaRPr lang="en-US" sz="3599" dirty="0"/>
          </a:p>
          <a:p>
            <a:r>
              <a:rPr lang="en-US" sz="3599" dirty="0"/>
              <a:t> Support the action areas across the university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9878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38265E-A06D-433A-B96A-63B2A3212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981" y="857920"/>
            <a:ext cx="10512862" cy="5318328"/>
          </a:xfrm>
        </p:spPr>
        <p:txBody>
          <a:bodyPr>
            <a:normAutofit lnSpcReduction="10000"/>
          </a:bodyPr>
          <a:lstStyle/>
          <a:p>
            <a:pPr marL="514196" indent="-514196">
              <a:buAutoNum type="arabicPeriod"/>
            </a:pPr>
            <a:r>
              <a:rPr lang="en-US" sz="3599" dirty="0"/>
              <a:t>Fundraising</a:t>
            </a:r>
          </a:p>
          <a:p>
            <a:pPr marL="514196" indent="-514196">
              <a:buAutoNum type="arabicPeriod"/>
            </a:pPr>
            <a:endParaRPr lang="en-US" sz="3599" dirty="0"/>
          </a:p>
          <a:p>
            <a:pPr marL="514196" indent="-514196">
              <a:buAutoNum type="arabicPeriod"/>
            </a:pPr>
            <a:r>
              <a:rPr lang="en-US" sz="3599" dirty="0"/>
              <a:t>Alumni Engagement</a:t>
            </a:r>
          </a:p>
          <a:p>
            <a:pPr marL="514196" indent="-514196">
              <a:buAutoNum type="arabicPeriod"/>
            </a:pPr>
            <a:endParaRPr lang="en-US" sz="3599" dirty="0"/>
          </a:p>
          <a:p>
            <a:pPr marL="514196" indent="-514196">
              <a:buAutoNum type="arabicPeriod"/>
            </a:pPr>
            <a:r>
              <a:rPr lang="en-US" sz="3599" dirty="0"/>
              <a:t>Student Recruitment</a:t>
            </a:r>
          </a:p>
          <a:p>
            <a:pPr marL="514196" indent="-514196">
              <a:buAutoNum type="arabicPeriod"/>
            </a:pPr>
            <a:endParaRPr lang="en-US" sz="3599" dirty="0"/>
          </a:p>
          <a:p>
            <a:pPr marL="514196" indent="-514196">
              <a:buAutoNum type="arabicPeriod"/>
            </a:pPr>
            <a:r>
              <a:rPr lang="en-US" sz="3599" dirty="0"/>
              <a:t>Government Relations</a:t>
            </a:r>
          </a:p>
          <a:p>
            <a:pPr marL="514196" indent="-514196">
              <a:buAutoNum type="arabicPeriod"/>
            </a:pPr>
            <a:endParaRPr lang="en-US" sz="3599" dirty="0"/>
          </a:p>
          <a:p>
            <a:pPr marL="514196" indent="-514196">
              <a:buAutoNum type="arabicPeriod"/>
            </a:pPr>
            <a:r>
              <a:rPr lang="en-US" sz="3599" dirty="0"/>
              <a:t>Board of Trustees</a:t>
            </a:r>
          </a:p>
        </p:txBody>
      </p:sp>
    </p:spTree>
    <p:extLst>
      <p:ext uri="{BB962C8B-B14F-4D97-AF65-F5344CB8AC3E}">
        <p14:creationId xmlns:p14="http://schemas.microsoft.com/office/powerpoint/2010/main" val="700198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38265E-A06D-433A-B96A-63B2A3212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981" y="857920"/>
            <a:ext cx="10512862" cy="53183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599" dirty="0"/>
              <a:t> 6.  Grants and research support</a:t>
            </a:r>
          </a:p>
          <a:p>
            <a:pPr marL="0" indent="0">
              <a:buNone/>
            </a:pPr>
            <a:endParaRPr lang="en-US" sz="3599" dirty="0"/>
          </a:p>
          <a:p>
            <a:pPr marL="0" indent="0">
              <a:buNone/>
            </a:pPr>
            <a:r>
              <a:rPr lang="en-US" sz="3599" dirty="0"/>
              <a:t>7.  Faculty recruitment</a:t>
            </a:r>
          </a:p>
          <a:p>
            <a:pPr marL="0" indent="0">
              <a:buNone/>
            </a:pPr>
            <a:endParaRPr lang="en-US" sz="3599" dirty="0"/>
          </a:p>
          <a:p>
            <a:pPr marL="0" indent="0">
              <a:buNone/>
            </a:pPr>
            <a:r>
              <a:rPr lang="en-US" sz="3599" dirty="0"/>
              <a:t> 8. Brand building and marketing</a:t>
            </a:r>
          </a:p>
          <a:p>
            <a:pPr marL="514196" indent="-514196">
              <a:buAutoNum type="arabicPeriod"/>
            </a:pPr>
            <a:endParaRPr lang="en-US" sz="3599" dirty="0"/>
          </a:p>
          <a:p>
            <a:pPr marL="0" indent="0">
              <a:buNone/>
            </a:pPr>
            <a:r>
              <a:rPr lang="en-US" sz="3599" dirty="0"/>
              <a:t> 9.  AUC Press</a:t>
            </a:r>
          </a:p>
          <a:p>
            <a:pPr marL="0" indent="0">
              <a:buNone/>
            </a:pPr>
            <a:endParaRPr lang="en-US" sz="3599" dirty="0"/>
          </a:p>
          <a:p>
            <a:pPr marL="0" indent="0">
              <a:buNone/>
            </a:pPr>
            <a:r>
              <a:rPr lang="en-US" sz="3599" dirty="0"/>
              <a:t> 10.  Representing AUC at meetings and associations.</a:t>
            </a:r>
          </a:p>
          <a:p>
            <a:pPr marL="514196" indent="-514196">
              <a:buAutoNum type="arabicPeriod"/>
            </a:pPr>
            <a:endParaRPr lang="en-US" sz="3599" dirty="0"/>
          </a:p>
        </p:txBody>
      </p:sp>
    </p:spTree>
    <p:extLst>
      <p:ext uri="{BB962C8B-B14F-4D97-AF65-F5344CB8AC3E}">
        <p14:creationId xmlns:p14="http://schemas.microsoft.com/office/powerpoint/2010/main" val="1635619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00BD73-3610-4AB5-B4E6-57B0CFD7D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One Question: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B065204-CEEF-4179-8A81-0E0F84F99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599" dirty="0"/>
          </a:p>
          <a:p>
            <a:pPr marL="0" indent="0" algn="ctr">
              <a:buNone/>
            </a:pPr>
            <a:endParaRPr lang="en-US" sz="3599" dirty="0"/>
          </a:p>
          <a:p>
            <a:pPr marL="0" indent="0" algn="ctr">
              <a:buNone/>
            </a:pPr>
            <a:r>
              <a:rPr lang="en-US" sz="3599" dirty="0"/>
              <a:t>What can the North American Operations do to support you and help AUC achieve our ambitious goals?</a:t>
            </a:r>
          </a:p>
        </p:txBody>
      </p:sp>
    </p:spTree>
    <p:extLst>
      <p:ext uri="{BB962C8B-B14F-4D97-AF65-F5344CB8AC3E}">
        <p14:creationId xmlns:p14="http://schemas.microsoft.com/office/powerpoint/2010/main" val="3736390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3C187F2C9C374B8FF5137841D21FB1" ma:contentTypeVersion="0" ma:contentTypeDescription="Create a new document." ma:contentTypeScope="" ma:versionID="96da5cf98c2392717937330d26a731e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53f2d8843fd2aa64b81f9e8c63a661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8F0503-E14C-47B3-9EEC-01A516DDBAFE}"/>
</file>

<file path=customXml/itemProps2.xml><?xml version="1.0" encoding="utf-8"?>
<ds:datastoreItem xmlns:ds="http://schemas.openxmlformats.org/officeDocument/2006/customXml" ds:itemID="{0B766E57-392B-4045-B9C5-D066172804C4}"/>
</file>

<file path=customXml/itemProps3.xml><?xml version="1.0" encoding="utf-8"?>
<ds:datastoreItem xmlns:ds="http://schemas.openxmlformats.org/officeDocument/2006/customXml" ds:itemID="{CE2953DF-938A-4FC4-A127-BBBD4E6E0B9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21416</TotalTime>
  <Words>123</Words>
  <Application>Microsoft Macintosh PowerPoint</Application>
  <PresentationFormat>Custom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7_Office Theme</vt:lpstr>
      <vt:lpstr>PowerPoint Presentation</vt:lpstr>
      <vt:lpstr>PowerPoint Presentation</vt:lpstr>
      <vt:lpstr>Major Objectives:</vt:lpstr>
      <vt:lpstr>PowerPoint Presentation</vt:lpstr>
      <vt:lpstr>PowerPoint Presentation</vt:lpstr>
      <vt:lpstr>One Question: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SlideModel PowerPoint Wide</dc:title>
  <dc:creator>Julian</dc:creator>
  <cp:lastModifiedBy>Hanan</cp:lastModifiedBy>
  <cp:revision>530</cp:revision>
  <dcterms:created xsi:type="dcterms:W3CDTF">2013-09-12T13:05:01Z</dcterms:created>
  <dcterms:modified xsi:type="dcterms:W3CDTF">2019-09-23T14:48:52Z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0x0101005F3C187F2C9C374B8FF5137841D21FB1</vt:lpwstr>
  </property>
</Properties>
</file>